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7"/>
  </p:notesMasterIdLst>
  <p:sldIdLst>
    <p:sldId id="256" r:id="rId2"/>
    <p:sldId id="257" r:id="rId3"/>
    <p:sldId id="259" r:id="rId4"/>
    <p:sldId id="260" r:id="rId5"/>
    <p:sldId id="264" r:id="rId6"/>
    <p:sldId id="263" r:id="rId7"/>
    <p:sldId id="262" r:id="rId8"/>
    <p:sldId id="265" r:id="rId9"/>
    <p:sldId id="266" r:id="rId10"/>
    <p:sldId id="268" r:id="rId11"/>
    <p:sldId id="273" r:id="rId12"/>
    <p:sldId id="274" r:id="rId13"/>
    <p:sldId id="269" r:id="rId14"/>
    <p:sldId id="272" r:id="rId15"/>
    <p:sldId id="26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72" y="-13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801170-D442-4DF5-B480-E3A525222C81}" type="datetimeFigureOut">
              <a:rPr lang="ru-RU" smtClean="0"/>
              <a:t>11.04.2018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025809-E5BF-4B91-A97F-59D753C993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3115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25809-E5BF-4B91-A97F-59D753C9938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8314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25809-E5BF-4B91-A97F-59D753C99382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8314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25809-E5BF-4B91-A97F-59D753C99382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8314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25809-E5BF-4B91-A97F-59D753C99382}" type="slidenum">
              <a:rPr lang="ru-RU" smtClean="0">
                <a:solidFill>
                  <a:prstClr val="black"/>
                </a:solidFill>
              </a:rPr>
              <a:pPr/>
              <a:t>14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8314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25809-E5BF-4B91-A97F-59D753C99382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8314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25809-E5BF-4B91-A97F-59D753C9938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8314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25809-E5BF-4B91-A97F-59D753C9938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8314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25809-E5BF-4B91-A97F-59D753C9938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8314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25809-E5BF-4B91-A97F-59D753C9938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8314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25809-E5BF-4B91-A97F-59D753C9938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8314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25809-E5BF-4B91-A97F-59D753C9938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8314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25809-E5BF-4B91-A97F-59D753C9938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8314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25809-E5BF-4B91-A97F-59D753C99382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8314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ABE5B992-2370-4C93-9657-CE3034878276}" type="datetimeFigureOut">
              <a:rPr lang="ru-RU" smtClean="0"/>
              <a:t>11.04.2018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F9A7C0D0-9EC1-4857-9FD7-6E51A9D6D9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5B992-2370-4C93-9657-CE3034878276}" type="datetimeFigureOut">
              <a:rPr lang="ru-RU" smtClean="0"/>
              <a:t>11.04.2018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7C0D0-9EC1-4857-9FD7-6E51A9D6D9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5B992-2370-4C93-9657-CE3034878276}" type="datetimeFigureOut">
              <a:rPr lang="ru-RU" smtClean="0"/>
              <a:t>11.04.2018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7C0D0-9EC1-4857-9FD7-6E51A9D6D9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ABE5B992-2370-4C93-9657-CE3034878276}" type="datetimeFigureOut">
              <a:rPr lang="ru-RU" smtClean="0"/>
              <a:t>11.04.2018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7C0D0-9EC1-4857-9FD7-6E51A9D6D9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ABE5B992-2370-4C93-9657-CE3034878276}" type="datetimeFigureOut">
              <a:rPr lang="ru-RU" smtClean="0"/>
              <a:t>11.04.2018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F9A7C0D0-9EC1-4857-9FD7-6E51A9D6D988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BE5B992-2370-4C93-9657-CE3034878276}" type="datetimeFigureOut">
              <a:rPr lang="ru-RU" smtClean="0"/>
              <a:t>11.04.2018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F9A7C0D0-9EC1-4857-9FD7-6E51A9D6D9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ABE5B992-2370-4C93-9657-CE3034878276}" type="datetimeFigureOut">
              <a:rPr lang="ru-RU" smtClean="0"/>
              <a:t>11.04.2018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F9A7C0D0-9EC1-4857-9FD7-6E51A9D6D98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5B992-2370-4C93-9657-CE3034878276}" type="datetimeFigureOut">
              <a:rPr lang="ru-RU" smtClean="0"/>
              <a:t>11.04.2018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7C0D0-9EC1-4857-9FD7-6E51A9D6D9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BE5B992-2370-4C93-9657-CE3034878276}" type="datetimeFigureOut">
              <a:rPr lang="ru-RU" smtClean="0"/>
              <a:t>11.04.2018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F9A7C0D0-9EC1-4857-9FD7-6E51A9D6D9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ABE5B992-2370-4C93-9657-CE3034878276}" type="datetimeFigureOut">
              <a:rPr lang="ru-RU" smtClean="0"/>
              <a:t>11.04.2018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F9A7C0D0-9EC1-4857-9FD7-6E51A9D6D98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ABE5B992-2370-4C93-9657-CE3034878276}" type="datetimeFigureOut">
              <a:rPr lang="ru-RU" smtClean="0"/>
              <a:t>11.04.2018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F9A7C0D0-9EC1-4857-9FD7-6E51A9D6D98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40000"/>
                <a:lumOff val="60000"/>
              </a:schemeClr>
            </a:gs>
            <a:gs pos="53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ABE5B992-2370-4C93-9657-CE3034878276}" type="datetimeFigureOut">
              <a:rPr lang="ru-RU" smtClean="0"/>
              <a:t>11.04.2018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F9A7C0D0-9EC1-4857-9FD7-6E51A9D6D988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" Target="slide1.xml"/><Relationship Id="rId7" Type="http://schemas.openxmlformats.org/officeDocument/2006/relationships/image" Target="../media/image5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8.jpeg"/><Relationship Id="rId5" Type="http://schemas.openxmlformats.org/officeDocument/2006/relationships/image" Target="../media/image3.png"/><Relationship Id="rId10" Type="http://schemas.openxmlformats.org/officeDocument/2006/relationships/slide" Target="slide3.xml"/><Relationship Id="rId4" Type="http://schemas.openxmlformats.org/officeDocument/2006/relationships/image" Target="../media/image2.png"/><Relationship Id="rId9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e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2.pn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image" Target="../media/image5.gif"/><Relationship Id="rId10" Type="http://schemas.openxmlformats.org/officeDocument/2006/relationships/image" Target="../media/image13.gif"/><Relationship Id="rId4" Type="http://schemas.openxmlformats.org/officeDocument/2006/relationships/image" Target="../media/image4.png"/><Relationship Id="rId9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5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5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emf"/><Relationship Id="rId5" Type="http://schemas.openxmlformats.org/officeDocument/2006/relationships/image" Target="../media/image16.png"/><Relationship Id="rId4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4.jpe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0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0163" y="892968"/>
            <a:ext cx="612775" cy="5877272"/>
          </a:xfrm>
          <a:prstGeom prst="rect">
            <a:avLst/>
          </a:prstGeom>
          <a:solidFill>
            <a:schemeClr val="accent2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wrap="none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Black" pitchFamily="34" charset="0"/>
              </a:rPr>
              <a:t>Г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Black" pitchFamily="34" charset="0"/>
              </a:rPr>
              <a:t>Л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Black" pitchFamily="34" charset="0"/>
              </a:rPr>
              <a:t>А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Black" pitchFamily="34" charset="0"/>
              </a:rPr>
              <a:t>В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Black" pitchFamily="34" charset="0"/>
              </a:rPr>
              <a:t>Н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Black" pitchFamily="34" charset="0"/>
              </a:rPr>
              <a:t>О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Black" pitchFamily="34" charset="0"/>
              </a:rPr>
              <a:t>Е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Black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Black" pitchFamily="34" charset="0"/>
              </a:rPr>
              <a:t>М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Black" pitchFamily="34" charset="0"/>
              </a:rPr>
              <a:t>Е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Black" pitchFamily="34" charset="0"/>
              </a:rPr>
              <a:t>Н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Black" pitchFamily="34" charset="0"/>
              </a:rPr>
              <a:t>Ю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113469"/>
            <a:ext cx="8321675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539551" y="238125"/>
            <a:ext cx="8390137" cy="650875"/>
          </a:xfrm>
          <a:gradFill>
            <a:gsLst>
              <a:gs pos="0">
                <a:schemeClr val="bg2">
                  <a:shade val="48000"/>
                  <a:satMod val="230000"/>
                </a:schemeClr>
              </a:gs>
              <a:gs pos="50000">
                <a:schemeClr val="bg2">
                  <a:shade val="92000"/>
                  <a:satMod val="230000"/>
                </a:schemeClr>
              </a:gs>
              <a:gs pos="100000">
                <a:schemeClr val="bg2">
                  <a:tint val="85000"/>
                  <a:satMod val="400000"/>
                </a:schemeClr>
              </a:gs>
            </a:gsLst>
            <a:lin ang="5400000" scaled="0"/>
          </a:gradFill>
          <a:ln w="22225" cap="flat" algn="ctr">
            <a:solidFill>
              <a:srgbClr val="FFCC99"/>
            </a:solidFill>
            <a:miter lim="800000"/>
            <a:headEnd/>
            <a:tailEnd/>
          </a:ln>
          <a:effectLst>
            <a:outerShdw dist="89803" dir="2700000" algn="ctr" rotWithShape="0">
              <a:srgbClr val="993300"/>
            </a:outerShdw>
          </a:effectLst>
        </p:spPr>
        <p:txBody>
          <a:bodyPr/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ГЛАВНОЕ  МЕНЮ  КОМПЛЕКСА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978" y="1210789"/>
            <a:ext cx="1011237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139" y="1809130"/>
            <a:ext cx="115252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Рисунок 23" descr="karand.gi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783" y="2768786"/>
            <a:ext cx="1011236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9534" y="3121197"/>
            <a:ext cx="646113" cy="1420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Рисунок 27" descr="kniga.JP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1894" y="4887780"/>
            <a:ext cx="100012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23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131839" y="2011263"/>
            <a:ext cx="5616625" cy="625649"/>
          </a:xfrm>
          <a:prstGeom prst="rect">
            <a:avLst/>
          </a:prstGeom>
          <a:blipFill>
            <a:blip r:embed="rId11"/>
            <a:tile tx="0" ty="0" sx="100000" sy="100000" flip="none" algn="tl"/>
          </a:blipFill>
          <a:ln w="63500" algn="ctr">
            <a:solidFill>
              <a:srgbClr val="800000"/>
            </a:solidFill>
            <a:round/>
            <a:headEnd/>
            <a:tailEnd/>
          </a:ln>
        </p:spPr>
        <p:txBody>
          <a:bodyPr wrap="none"/>
          <a:lstStyle/>
          <a:p>
            <a:r>
              <a:rPr lang="ru-RU" sz="1900" b="1" dirty="0" smtClean="0">
                <a:solidFill>
                  <a:schemeClr val="bg1"/>
                </a:solidFill>
                <a:latin typeface="Arial Black" pitchFamily="34" charset="0"/>
              </a:rPr>
              <a:t>ПРАКТИКУМ, </a:t>
            </a:r>
            <a:r>
              <a:rPr lang="ru-RU" sz="1900" cap="all" dirty="0" smtClean="0">
                <a:solidFill>
                  <a:schemeClr val="bg1"/>
                </a:solidFill>
                <a:latin typeface="Arial Black" pitchFamily="34" charset="0"/>
              </a:rPr>
              <a:t>Компьютерная </a:t>
            </a:r>
          </a:p>
          <a:p>
            <a:r>
              <a:rPr lang="ru-RU" sz="1900" cap="all" dirty="0" smtClean="0">
                <a:solidFill>
                  <a:schemeClr val="bg1"/>
                </a:solidFill>
                <a:latin typeface="Arial Black" pitchFamily="34" charset="0"/>
              </a:rPr>
              <a:t>презентация</a:t>
            </a:r>
            <a:endParaRPr lang="ru-RU" sz="1900" cap="all" dirty="0" smtClean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7" name="Прямоугольник 23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131840" y="1176238"/>
            <a:ext cx="5616624" cy="473075"/>
          </a:xfrm>
          <a:prstGeom prst="rect">
            <a:avLst/>
          </a:prstGeom>
          <a:blipFill>
            <a:blip r:embed="rId11"/>
            <a:tile tx="0" ty="0" sx="100000" sy="100000" flip="none" algn="tl"/>
          </a:blipFill>
          <a:ln w="63500" algn="ctr">
            <a:solidFill>
              <a:srgbClr val="800000"/>
            </a:solidFill>
            <a:round/>
            <a:headEnd/>
            <a:tailEnd/>
          </a:ln>
        </p:spPr>
        <p:txBody>
          <a:bodyPr wrap="none"/>
          <a:lstStyle/>
          <a:p>
            <a:r>
              <a:rPr lang="ru-RU" sz="2000" b="1" dirty="0">
                <a:solidFill>
                  <a:schemeClr val="bg1"/>
                </a:solidFill>
                <a:latin typeface="Arial Black" pitchFamily="34" charset="0"/>
              </a:rPr>
              <a:t>ТЕОРИЯ</a:t>
            </a:r>
          </a:p>
        </p:txBody>
      </p:sp>
      <p:sp>
        <p:nvSpPr>
          <p:cNvPr id="18" name="Прямоугольник 23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115831" y="2884660"/>
            <a:ext cx="5632633" cy="473075"/>
          </a:xfrm>
          <a:prstGeom prst="rect">
            <a:avLst/>
          </a:prstGeom>
          <a:blipFill>
            <a:blip r:embed="rId11"/>
            <a:tile tx="0" ty="0" sx="100000" sy="100000" flip="none" algn="tl"/>
          </a:blipFill>
          <a:ln w="63500" algn="ctr">
            <a:solidFill>
              <a:srgbClr val="800000"/>
            </a:solidFill>
            <a:round/>
            <a:headEnd/>
            <a:tailEnd/>
          </a:ln>
        </p:spPr>
        <p:txBody>
          <a:bodyPr wrap="none"/>
          <a:lstStyle/>
          <a:p>
            <a:r>
              <a:rPr lang="ru-RU" sz="2000" b="1" dirty="0" smtClean="0">
                <a:solidFill>
                  <a:schemeClr val="bg1"/>
                </a:solidFill>
                <a:latin typeface="Arial Black" pitchFamily="34" charset="0"/>
              </a:rPr>
              <a:t>КУРСОВАЯ РАБОТА</a:t>
            </a:r>
            <a:endParaRPr lang="ru-RU" sz="20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Прямоугольник 23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115832" y="3831605"/>
            <a:ext cx="5632632" cy="473075"/>
          </a:xfrm>
          <a:prstGeom prst="rect">
            <a:avLst/>
          </a:prstGeom>
          <a:blipFill>
            <a:blip r:embed="rId11"/>
            <a:tile tx="0" ty="0" sx="100000" sy="100000" flip="none" algn="tl"/>
          </a:blipFill>
          <a:ln w="63500" algn="ctr">
            <a:solidFill>
              <a:srgbClr val="800000"/>
            </a:solidFill>
            <a:round/>
            <a:headEnd/>
            <a:tailEnd/>
          </a:ln>
        </p:spPr>
        <p:txBody>
          <a:bodyPr wrap="none"/>
          <a:lstStyle/>
          <a:p>
            <a:r>
              <a:rPr lang="ru-RU" sz="2000" b="1" dirty="0" smtClean="0">
                <a:solidFill>
                  <a:schemeClr val="bg1"/>
                </a:solidFill>
                <a:latin typeface="Arial Black" pitchFamily="34" charset="0"/>
              </a:rPr>
              <a:t>ТЕСТЫ, </a:t>
            </a:r>
            <a:r>
              <a:rPr lang="ru-RU" sz="2000" cap="all" dirty="0" err="1" smtClean="0">
                <a:solidFill>
                  <a:schemeClr val="bg1"/>
                </a:solidFill>
                <a:latin typeface="Arial Black" pitchFamily="34" charset="0"/>
              </a:rPr>
              <a:t>ИндивидуАльные</a:t>
            </a:r>
            <a:r>
              <a:rPr lang="ru-RU" sz="2000" cap="all" dirty="0" smtClean="0">
                <a:solidFill>
                  <a:schemeClr val="bg1"/>
                </a:solidFill>
                <a:latin typeface="Arial Black" pitchFamily="34" charset="0"/>
              </a:rPr>
              <a:t> задания</a:t>
            </a:r>
            <a:endParaRPr lang="ru-RU" sz="2000" cap="all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0" name="Прямоугольник 23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089931" y="4682889"/>
            <a:ext cx="5658533" cy="473075"/>
          </a:xfrm>
          <a:prstGeom prst="rect">
            <a:avLst/>
          </a:prstGeom>
          <a:blipFill>
            <a:blip r:embed="rId11"/>
            <a:tile tx="0" ty="0" sx="100000" sy="100000" flip="none" algn="tl"/>
          </a:blipFill>
          <a:ln w="63500" algn="ctr">
            <a:solidFill>
              <a:srgbClr val="800000"/>
            </a:solidFill>
            <a:round/>
            <a:headEnd/>
            <a:tailEnd/>
          </a:ln>
        </p:spPr>
        <p:txBody>
          <a:bodyPr wrap="none"/>
          <a:lstStyle/>
          <a:p>
            <a:r>
              <a:rPr lang="ru-RU" b="1" dirty="0" smtClean="0">
                <a:solidFill>
                  <a:schemeClr val="bg1"/>
                </a:solidFill>
                <a:latin typeface="Arial Black" pitchFamily="34" charset="0"/>
              </a:rPr>
              <a:t>ПРОГРАММНО-УЧЕБНАЯ ДОКУМЕНТАЦИЯ</a:t>
            </a:r>
          </a:p>
          <a:p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21" name="Rectangle 9"/>
          <p:cNvSpPr txBox="1">
            <a:spLocks noGrp="1" noChangeArrowheads="1"/>
          </p:cNvSpPr>
          <p:nvPr/>
        </p:nvSpPr>
        <p:spPr bwMode="auto">
          <a:xfrm>
            <a:off x="3347864" y="6400674"/>
            <a:ext cx="4073674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sz="2000" b="1" dirty="0">
                <a:latin typeface="Arial Black" pitchFamily="34" charset="0"/>
              </a:rPr>
              <a:t>БНТУ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– Чигринова Н.М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.</a:t>
            </a:r>
          </a:p>
        </p:txBody>
      </p:sp>
      <p:sp>
        <p:nvSpPr>
          <p:cNvPr id="22" name="Прямоугольник 23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096728" y="5517232"/>
            <a:ext cx="5651736" cy="648072"/>
          </a:xfrm>
          <a:prstGeom prst="rect">
            <a:avLst/>
          </a:prstGeom>
          <a:blipFill>
            <a:blip r:embed="rId11"/>
            <a:tile tx="0" ty="0" sx="100000" sy="100000" flip="none" algn="tl"/>
          </a:blipFill>
          <a:ln w="63500" algn="ctr">
            <a:solidFill>
              <a:srgbClr val="800000"/>
            </a:solidFill>
            <a:round/>
            <a:headEnd/>
            <a:tailEnd/>
          </a:ln>
        </p:spPr>
        <p:txBody>
          <a:bodyPr wrap="none"/>
          <a:lstStyle/>
          <a:p>
            <a:pPr>
              <a:defRPr/>
            </a:pPr>
            <a:r>
              <a:rPr lang="ru-RU" b="1" dirty="0">
                <a:solidFill>
                  <a:schemeClr val="bg1"/>
                </a:solidFill>
                <a:latin typeface="Arial Black" pitchFamily="34" charset="0"/>
              </a:rPr>
              <a:t>ДОПОЛНИТЕЛЬНЫЙ </a:t>
            </a:r>
          </a:p>
          <a:p>
            <a:pPr>
              <a:defRPr/>
            </a:pPr>
            <a:r>
              <a:rPr lang="ru-RU" b="1" dirty="0">
                <a:solidFill>
                  <a:schemeClr val="bg1"/>
                </a:solidFill>
                <a:latin typeface="Arial Black" pitchFamily="34" charset="0"/>
              </a:rPr>
              <a:t>МЕТОДИЧЕСКИЙ МАТЕРИАЛ</a:t>
            </a:r>
          </a:p>
        </p:txBody>
      </p:sp>
      <p:cxnSp>
        <p:nvCxnSpPr>
          <p:cNvPr id="23" name="Прямая соединительная линия 18"/>
          <p:cNvCxnSpPr>
            <a:cxnSpLocks noChangeShapeType="1"/>
          </p:cNvCxnSpPr>
          <p:nvPr/>
        </p:nvCxnSpPr>
        <p:spPr bwMode="auto">
          <a:xfrm>
            <a:off x="902891" y="1393155"/>
            <a:ext cx="0" cy="4360614"/>
          </a:xfrm>
          <a:prstGeom prst="line">
            <a:avLst/>
          </a:prstGeom>
          <a:noFill/>
          <a:ln w="63500" algn="ctr">
            <a:solidFill>
              <a:srgbClr val="99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" name="Прямая соединительная линия 20"/>
          <p:cNvCxnSpPr>
            <a:cxnSpLocks noChangeShapeType="1"/>
          </p:cNvCxnSpPr>
          <p:nvPr/>
        </p:nvCxnSpPr>
        <p:spPr bwMode="auto">
          <a:xfrm>
            <a:off x="2190908" y="5013176"/>
            <a:ext cx="899023" cy="0"/>
          </a:xfrm>
          <a:prstGeom prst="line">
            <a:avLst/>
          </a:prstGeom>
          <a:noFill/>
          <a:ln w="63500" algn="ctr">
            <a:solidFill>
              <a:srgbClr val="99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" name="Прямая соединительная линия 20"/>
          <p:cNvCxnSpPr>
            <a:cxnSpLocks noChangeShapeType="1"/>
          </p:cNvCxnSpPr>
          <p:nvPr/>
        </p:nvCxnSpPr>
        <p:spPr bwMode="auto">
          <a:xfrm>
            <a:off x="2202019" y="5749534"/>
            <a:ext cx="887912" cy="4235"/>
          </a:xfrm>
          <a:prstGeom prst="line">
            <a:avLst/>
          </a:prstGeom>
          <a:noFill/>
          <a:ln w="63500" algn="ctr">
            <a:solidFill>
              <a:srgbClr val="99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" name="Прямая соединительная линия 20"/>
          <p:cNvCxnSpPr>
            <a:cxnSpLocks noChangeShapeType="1"/>
          </p:cNvCxnSpPr>
          <p:nvPr/>
        </p:nvCxnSpPr>
        <p:spPr bwMode="auto">
          <a:xfrm>
            <a:off x="2202019" y="2996952"/>
            <a:ext cx="887912" cy="0"/>
          </a:xfrm>
          <a:prstGeom prst="line">
            <a:avLst/>
          </a:prstGeom>
          <a:noFill/>
          <a:ln w="63500" algn="ctr">
            <a:solidFill>
              <a:srgbClr val="99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" name="Прямая соединительная линия 20"/>
          <p:cNvCxnSpPr>
            <a:cxnSpLocks noChangeShapeType="1"/>
          </p:cNvCxnSpPr>
          <p:nvPr/>
        </p:nvCxnSpPr>
        <p:spPr bwMode="auto">
          <a:xfrm>
            <a:off x="1974178" y="2247800"/>
            <a:ext cx="1097757" cy="0"/>
          </a:xfrm>
          <a:prstGeom prst="line">
            <a:avLst/>
          </a:prstGeom>
          <a:noFill/>
          <a:ln w="63500" algn="ctr">
            <a:solidFill>
              <a:srgbClr val="99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" name="Прямая соединительная линия 20"/>
          <p:cNvCxnSpPr>
            <a:cxnSpLocks noChangeShapeType="1"/>
          </p:cNvCxnSpPr>
          <p:nvPr/>
        </p:nvCxnSpPr>
        <p:spPr bwMode="auto">
          <a:xfrm>
            <a:off x="2127215" y="1412775"/>
            <a:ext cx="988617" cy="0"/>
          </a:xfrm>
          <a:prstGeom prst="line">
            <a:avLst/>
          </a:prstGeom>
          <a:noFill/>
          <a:ln w="63500" algn="ctr">
            <a:solidFill>
              <a:srgbClr val="99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" name="Прямая соединительная линия 20"/>
          <p:cNvCxnSpPr>
            <a:cxnSpLocks noChangeShapeType="1"/>
          </p:cNvCxnSpPr>
          <p:nvPr/>
        </p:nvCxnSpPr>
        <p:spPr bwMode="auto">
          <a:xfrm>
            <a:off x="1974178" y="4068142"/>
            <a:ext cx="1157662" cy="0"/>
          </a:xfrm>
          <a:prstGeom prst="line">
            <a:avLst/>
          </a:prstGeom>
          <a:noFill/>
          <a:ln w="63500" algn="ctr">
            <a:solidFill>
              <a:srgbClr val="99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2" name="Прямая соединительная линия 20"/>
          <p:cNvCxnSpPr>
            <a:cxnSpLocks noChangeShapeType="1"/>
          </p:cNvCxnSpPr>
          <p:nvPr/>
        </p:nvCxnSpPr>
        <p:spPr bwMode="auto">
          <a:xfrm>
            <a:off x="902891" y="2996952"/>
            <a:ext cx="287892" cy="0"/>
          </a:xfrm>
          <a:prstGeom prst="line">
            <a:avLst/>
          </a:prstGeom>
          <a:noFill/>
          <a:ln w="63500" algn="ctr">
            <a:solidFill>
              <a:srgbClr val="99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4" name="Прямая соединительная линия 20"/>
          <p:cNvCxnSpPr>
            <a:cxnSpLocks noChangeShapeType="1"/>
          </p:cNvCxnSpPr>
          <p:nvPr/>
        </p:nvCxnSpPr>
        <p:spPr bwMode="auto">
          <a:xfrm>
            <a:off x="949779" y="2247800"/>
            <a:ext cx="311649" cy="0"/>
          </a:xfrm>
          <a:prstGeom prst="line">
            <a:avLst/>
          </a:prstGeom>
          <a:noFill/>
          <a:ln w="63500" algn="ctr">
            <a:solidFill>
              <a:srgbClr val="99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" name="Прямая соединительная линия 20"/>
          <p:cNvCxnSpPr>
            <a:cxnSpLocks noChangeShapeType="1"/>
          </p:cNvCxnSpPr>
          <p:nvPr/>
        </p:nvCxnSpPr>
        <p:spPr bwMode="auto">
          <a:xfrm>
            <a:off x="902891" y="1393155"/>
            <a:ext cx="202712" cy="0"/>
          </a:xfrm>
          <a:prstGeom prst="line">
            <a:avLst/>
          </a:prstGeom>
          <a:noFill/>
          <a:ln w="63500" algn="ctr">
            <a:solidFill>
              <a:srgbClr val="99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" name="Прямая соединительная линия 20"/>
          <p:cNvCxnSpPr>
            <a:cxnSpLocks noChangeShapeType="1"/>
          </p:cNvCxnSpPr>
          <p:nvPr/>
        </p:nvCxnSpPr>
        <p:spPr bwMode="auto">
          <a:xfrm>
            <a:off x="887396" y="5745299"/>
            <a:ext cx="303387" cy="0"/>
          </a:xfrm>
          <a:prstGeom prst="line">
            <a:avLst/>
          </a:prstGeom>
          <a:noFill/>
          <a:ln w="63500" algn="ctr">
            <a:solidFill>
              <a:srgbClr val="99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" name="Прямая соединительная линия 20"/>
          <p:cNvCxnSpPr>
            <a:cxnSpLocks noChangeShapeType="1"/>
          </p:cNvCxnSpPr>
          <p:nvPr/>
        </p:nvCxnSpPr>
        <p:spPr bwMode="auto">
          <a:xfrm>
            <a:off x="2266176" y="4068142"/>
            <a:ext cx="0" cy="0"/>
          </a:xfrm>
          <a:prstGeom prst="line">
            <a:avLst/>
          </a:prstGeom>
          <a:noFill/>
          <a:ln w="63500" algn="ctr">
            <a:solidFill>
              <a:srgbClr val="99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6" name="Прямая соединительная линия 20"/>
          <p:cNvCxnSpPr>
            <a:cxnSpLocks noChangeShapeType="1"/>
          </p:cNvCxnSpPr>
          <p:nvPr/>
        </p:nvCxnSpPr>
        <p:spPr bwMode="auto">
          <a:xfrm>
            <a:off x="902891" y="5013176"/>
            <a:ext cx="287892" cy="0"/>
          </a:xfrm>
          <a:prstGeom prst="line">
            <a:avLst/>
          </a:prstGeom>
          <a:noFill/>
          <a:ln w="63500" algn="ctr">
            <a:solidFill>
              <a:srgbClr val="99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0" name="Прямая соединительная линия 20"/>
          <p:cNvCxnSpPr>
            <a:cxnSpLocks noChangeShapeType="1"/>
          </p:cNvCxnSpPr>
          <p:nvPr/>
        </p:nvCxnSpPr>
        <p:spPr bwMode="auto">
          <a:xfrm>
            <a:off x="902891" y="4068142"/>
            <a:ext cx="718705" cy="0"/>
          </a:xfrm>
          <a:prstGeom prst="line">
            <a:avLst/>
          </a:prstGeom>
          <a:noFill/>
          <a:ln w="63500" algn="ctr">
            <a:solidFill>
              <a:srgbClr val="99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9097660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786358" y="12758"/>
            <a:ext cx="8390137" cy="650875"/>
          </a:xfrm>
          <a:blipFill>
            <a:blip r:embed="rId3"/>
            <a:tile tx="0" ty="0" sx="100000" sy="100000" flip="none" algn="tl"/>
          </a:blipFill>
          <a:ln w="22225" cap="flat" algn="ctr">
            <a:solidFill>
              <a:srgbClr val="FFCC99"/>
            </a:solidFill>
            <a:miter lim="800000"/>
            <a:headEnd/>
            <a:tailEnd/>
          </a:ln>
          <a:effectLst>
            <a:outerShdw dist="89803" dir="2700000" algn="ctr" rotWithShape="0">
              <a:srgbClr val="993300"/>
            </a:outerShdw>
          </a:effectLst>
        </p:spPr>
        <p:txBody>
          <a:bodyPr>
            <a:normAutofit/>
          </a:bodyPr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ru-RU" sz="3200" b="1" dirty="0" smtClean="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МЕНЮ: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 </a:t>
            </a:r>
            <a:r>
              <a:rPr lang="ru-RU" sz="4000" b="1" cap="all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тесты</a:t>
            </a:r>
          </a:p>
        </p:txBody>
      </p:sp>
      <p:sp>
        <p:nvSpPr>
          <p:cNvPr id="21" name="Rectangle 9"/>
          <p:cNvSpPr txBox="1">
            <a:spLocks noGrp="1" noChangeArrowheads="1"/>
          </p:cNvSpPr>
          <p:nvPr/>
        </p:nvSpPr>
        <p:spPr bwMode="auto">
          <a:xfrm>
            <a:off x="3522663" y="6602006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sz="1600" b="1" dirty="0">
                <a:latin typeface="Arial Black" pitchFamily="34" charset="0"/>
              </a:rPr>
              <a:t>БНТУ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– Чигринова Н.М.</a:t>
            </a:r>
          </a:p>
        </p:txBody>
      </p:sp>
      <p:cxnSp>
        <p:nvCxnSpPr>
          <p:cNvPr id="52" name="Прямая соединительная линия 20"/>
          <p:cNvCxnSpPr>
            <a:cxnSpLocks noChangeShapeType="1"/>
          </p:cNvCxnSpPr>
          <p:nvPr/>
        </p:nvCxnSpPr>
        <p:spPr bwMode="auto">
          <a:xfrm>
            <a:off x="2266176" y="4068142"/>
            <a:ext cx="0" cy="0"/>
          </a:xfrm>
          <a:prstGeom prst="line">
            <a:avLst/>
          </a:prstGeom>
          <a:noFill/>
          <a:ln w="63500" algn="ctr">
            <a:solidFill>
              <a:srgbClr val="99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620"/>
          <a:stretch/>
        </p:blipFill>
        <p:spPr bwMode="auto">
          <a:xfrm>
            <a:off x="-36512" y="2518534"/>
            <a:ext cx="1440160" cy="2190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68807" y="692696"/>
            <a:ext cx="7875193" cy="5909310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15.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bg1"/>
                </a:solidFill>
              </a:rPr>
              <a:t>Схемы циркуляции воздуха </a:t>
            </a:r>
            <a:r>
              <a:rPr lang="ru-RU" dirty="0" err="1" smtClean="0">
                <a:solidFill>
                  <a:schemeClr val="bg1"/>
                </a:solidFill>
              </a:rPr>
              <a:t>общеобменной</a:t>
            </a:r>
            <a:r>
              <a:rPr lang="ru-RU" dirty="0" smtClean="0">
                <a:solidFill>
                  <a:schemeClr val="bg1"/>
                </a:solidFill>
              </a:rPr>
              <a:t> приточно-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    </a:t>
            </a:r>
            <a:r>
              <a:rPr lang="ru-RU" dirty="0" smtClean="0">
                <a:solidFill>
                  <a:schemeClr val="bg1"/>
                </a:solidFill>
              </a:rPr>
              <a:t>вытяжной вентиляции…</a:t>
            </a:r>
          </a:p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16. </a:t>
            </a:r>
            <a:r>
              <a:rPr lang="ru-RU" dirty="0" err="1" smtClean="0">
                <a:solidFill>
                  <a:schemeClr val="bg1"/>
                </a:solidFill>
              </a:rPr>
              <a:t>Общеобменная</a:t>
            </a:r>
            <a:r>
              <a:rPr lang="ru-RU" dirty="0" smtClean="0">
                <a:solidFill>
                  <a:schemeClr val="bg1"/>
                </a:solidFill>
              </a:rPr>
              <a:t> и местная системы вентиляции 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    </a:t>
            </a:r>
            <a:r>
              <a:rPr lang="ru-RU" dirty="0" smtClean="0">
                <a:solidFill>
                  <a:schemeClr val="bg1"/>
                </a:solidFill>
              </a:rPr>
              <a:t>предназначены для…</a:t>
            </a:r>
          </a:p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17.</a:t>
            </a:r>
            <a:r>
              <a:rPr lang="ru-RU" dirty="0" smtClean="0">
                <a:solidFill>
                  <a:schemeClr val="bg1"/>
                </a:solidFill>
              </a:rPr>
              <a:t> Приточная система вентиляции служит для…</a:t>
            </a:r>
          </a:p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18.</a:t>
            </a:r>
            <a:r>
              <a:rPr lang="ru-RU" dirty="0" smtClean="0">
                <a:solidFill>
                  <a:schemeClr val="bg1"/>
                </a:solidFill>
              </a:rPr>
              <a:t> При механической вентиляции воздух перемещается…</a:t>
            </a:r>
          </a:p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19.</a:t>
            </a:r>
            <a:r>
              <a:rPr lang="ru-RU" dirty="0" smtClean="0">
                <a:solidFill>
                  <a:schemeClr val="bg1"/>
                </a:solidFill>
              </a:rPr>
              <a:t> Аварийная вентиляция. Для чего и где устанавливается…</a:t>
            </a:r>
          </a:p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20.</a:t>
            </a:r>
            <a:r>
              <a:rPr lang="ru-RU" dirty="0" smtClean="0">
                <a:solidFill>
                  <a:schemeClr val="bg1"/>
                </a:solidFill>
              </a:rPr>
              <a:t> Канальные системы вентиляции могут обслуживать…</a:t>
            </a:r>
          </a:p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21.</a:t>
            </a:r>
            <a:r>
              <a:rPr lang="ru-RU" dirty="0" smtClean="0">
                <a:solidFill>
                  <a:schemeClr val="bg1"/>
                </a:solidFill>
              </a:rPr>
              <a:t> Воздуховоды представляют собой…</a:t>
            </a:r>
          </a:p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22.</a:t>
            </a:r>
            <a:r>
              <a:rPr lang="ru-RU" dirty="0" smtClean="0">
                <a:solidFill>
                  <a:schemeClr val="bg1"/>
                </a:solidFill>
              </a:rPr>
              <a:t> Электроотопительные  приборы по преобладающему 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    </a:t>
            </a:r>
            <a:r>
              <a:rPr lang="ru-RU" dirty="0" smtClean="0">
                <a:solidFill>
                  <a:schemeClr val="bg1"/>
                </a:solidFill>
              </a:rPr>
              <a:t>способу теплоотдачи подразделяются на…</a:t>
            </a:r>
          </a:p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23.</a:t>
            </a:r>
            <a:r>
              <a:rPr lang="ru-RU" dirty="0" smtClean="0">
                <a:solidFill>
                  <a:schemeClr val="bg1"/>
                </a:solidFill>
              </a:rPr>
              <a:t> Достоинствами систем электрического отопления являются…</a:t>
            </a:r>
          </a:p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24.</a:t>
            </a:r>
            <a:r>
              <a:rPr lang="ru-RU" dirty="0" smtClean="0">
                <a:solidFill>
                  <a:schemeClr val="bg1"/>
                </a:solidFill>
              </a:rPr>
              <a:t> Паровые котлы предназначены для…</a:t>
            </a:r>
          </a:p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25. </a:t>
            </a:r>
            <a:r>
              <a:rPr lang="ru-RU" dirty="0" smtClean="0">
                <a:solidFill>
                  <a:schemeClr val="bg1"/>
                </a:solidFill>
              </a:rPr>
              <a:t>Водяное отопление и оборудование выполняют…</a:t>
            </a:r>
          </a:p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26.</a:t>
            </a:r>
            <a:r>
              <a:rPr lang="ru-RU" dirty="0" smtClean="0">
                <a:solidFill>
                  <a:schemeClr val="bg1"/>
                </a:solidFill>
              </a:rPr>
              <a:t> Газовые котлы- это…</a:t>
            </a:r>
          </a:p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27. </a:t>
            </a:r>
            <a:r>
              <a:rPr lang="ru-RU" dirty="0" smtClean="0">
                <a:solidFill>
                  <a:schemeClr val="bg1"/>
                </a:solidFill>
              </a:rPr>
              <a:t>Существуют следующие системы центрального 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    </a:t>
            </a:r>
            <a:r>
              <a:rPr lang="ru-RU" dirty="0" smtClean="0">
                <a:solidFill>
                  <a:schemeClr val="bg1"/>
                </a:solidFill>
              </a:rPr>
              <a:t>кондиционирования…</a:t>
            </a:r>
          </a:p>
          <a:p>
            <a:pPr marL="342900" indent="-342900">
              <a:buAutoNum type="arabicPeriod" startAt="28"/>
            </a:pPr>
            <a:r>
              <a:rPr lang="ru-RU" dirty="0" smtClean="0">
                <a:solidFill>
                  <a:schemeClr val="bg1"/>
                </a:solidFill>
              </a:rPr>
              <a:t>К недостаткам центральных систем кондиционирования 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      </a:t>
            </a:r>
            <a:r>
              <a:rPr lang="ru-RU" dirty="0" smtClean="0">
                <a:solidFill>
                  <a:schemeClr val="bg1"/>
                </a:solidFill>
              </a:rPr>
              <a:t>следует отнести…</a:t>
            </a:r>
          </a:p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29. </a:t>
            </a:r>
            <a:r>
              <a:rPr lang="ru-RU" dirty="0" smtClean="0">
                <a:solidFill>
                  <a:schemeClr val="bg1"/>
                </a:solidFill>
              </a:rPr>
              <a:t>Принцип действия кондиционера основан…</a:t>
            </a:r>
          </a:p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30.</a:t>
            </a:r>
            <a:r>
              <a:rPr lang="ru-RU" dirty="0" smtClean="0">
                <a:solidFill>
                  <a:schemeClr val="bg1"/>
                </a:solidFill>
              </a:rPr>
              <a:t> Местные системы кондиционирования устанавливаются</a:t>
            </a:r>
            <a:r>
              <a:rPr lang="ru-RU" dirty="0" smtClean="0"/>
              <a:t>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59864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298053" y="50056"/>
            <a:ext cx="7344816" cy="866899"/>
          </a:xfrm>
          <a:blipFill>
            <a:blip r:embed="rId3"/>
            <a:tile tx="0" ty="0" sx="100000" sy="100000" flip="none" algn="tl"/>
          </a:blipFill>
          <a:ln w="22225" cap="flat" algn="ctr">
            <a:solidFill>
              <a:srgbClr val="FFCC99"/>
            </a:solidFill>
            <a:miter lim="800000"/>
            <a:headEnd/>
            <a:tailEnd/>
          </a:ln>
          <a:effectLst>
            <a:outerShdw dist="89803" dir="2700000" algn="ctr" rotWithShape="0">
              <a:srgbClr val="993300"/>
            </a:outerShdw>
          </a:effectLst>
        </p:spPr>
        <p:txBody>
          <a:bodyPr>
            <a:normAutofit fontScale="90000"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ДОПОЛНИТЕЛЬНЫЙ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МЕТОДИЧЕСКИЙ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МАТЕРИАЛ</a:t>
            </a:r>
            <a:endParaRPr lang="ru-RU" sz="4000" b="1" cap="all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1" name="Rectangle 9"/>
          <p:cNvSpPr txBox="1">
            <a:spLocks noGrp="1" noChangeArrowheads="1"/>
          </p:cNvSpPr>
          <p:nvPr/>
        </p:nvSpPr>
        <p:spPr bwMode="auto">
          <a:xfrm>
            <a:off x="3419872" y="6430224"/>
            <a:ext cx="3785641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sz="2000" b="1" dirty="0">
                <a:latin typeface="Arial Black" pitchFamily="34" charset="0"/>
              </a:rPr>
              <a:t>БНТУ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– Чигринова Н.М.</a:t>
            </a:r>
          </a:p>
        </p:txBody>
      </p:sp>
      <p:cxnSp>
        <p:nvCxnSpPr>
          <p:cNvPr id="52" name="Прямая соединительная линия 20"/>
          <p:cNvCxnSpPr>
            <a:cxnSpLocks noChangeShapeType="1"/>
          </p:cNvCxnSpPr>
          <p:nvPr/>
        </p:nvCxnSpPr>
        <p:spPr bwMode="auto">
          <a:xfrm>
            <a:off x="2266176" y="4068142"/>
            <a:ext cx="0" cy="0"/>
          </a:xfrm>
          <a:prstGeom prst="line">
            <a:avLst/>
          </a:prstGeom>
          <a:noFill/>
          <a:ln w="63500" algn="ctr">
            <a:solidFill>
              <a:srgbClr val="99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" name="Прямоугольник 2"/>
          <p:cNvSpPr/>
          <p:nvPr/>
        </p:nvSpPr>
        <p:spPr>
          <a:xfrm>
            <a:off x="1360993" y="2712283"/>
            <a:ext cx="7218937" cy="3385542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marL="0" marR="0" lvl="0" indent="0" defTabSz="9144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sng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uLnTx/>
                <a:uFillTx/>
                <a:latin typeface="Times New Roman" pitchFamily="18" charset="0"/>
              </a:rPr>
              <a:t>1. ГОСТ 30494-96 </a:t>
            </a:r>
            <a:r>
              <a:rPr kumimoji="0" lang="ru-RU" sz="1600" b="1" i="0" u="sng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Times New Roman" pitchFamily="18" charset="0"/>
              </a:rPr>
              <a:t>  </a:t>
            </a:r>
            <a:r>
              <a:rPr kumimoji="0" lang="ru-RU" sz="1400" b="0" i="0" u="none" strike="noStrike" kern="0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</a:rPr>
              <a:t>Межгосударственный стандарт « </a:t>
            </a:r>
            <a:r>
              <a:rPr kumimoji="0" lang="ru-RU" sz="1400" b="1" i="0" u="none" strike="noStrike" kern="0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</a:rPr>
              <a:t>ЗДАНИЯ </a:t>
            </a:r>
            <a:r>
              <a:rPr kumimoji="0" lang="ru-RU" sz="1400" b="1" i="0" u="none" strike="noStrike" kern="0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</a:rPr>
              <a:t>ЖИЛЫЕ И ОБЩЕСТВЕННЫЕ. ПАРАМЕТРЫ МИКРОКЛИМАТА В ПОМЕЩЕНИЯХ»</a:t>
            </a:r>
            <a:endParaRPr kumimoji="0" lang="ru-RU" sz="1400" b="0" i="0" u="none" strike="noStrike" kern="0" spc="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</a:endParaRP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sng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Times New Roman" pitchFamily="18" charset="0"/>
              </a:rPr>
              <a:t>2.СНиП </a:t>
            </a:r>
            <a:r>
              <a:rPr kumimoji="0" lang="ru-RU" sz="1600" b="1" i="0" u="sng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uLnTx/>
                <a:uFillTx/>
                <a:latin typeface="Times New Roman" pitchFamily="18" charset="0"/>
              </a:rPr>
              <a:t>2.08.01-89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uLnTx/>
                <a:uFillTx/>
                <a:latin typeface="Times New Roman" pitchFamily="18" charset="0"/>
              </a:rPr>
              <a:t> </a:t>
            </a:r>
            <a:r>
              <a:rPr kumimoji="0" lang="ru-RU" sz="1600" b="0" i="0" u="none" strike="noStrike" kern="0" spc="0" normalizeH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</a:rPr>
              <a:t>« </a:t>
            </a:r>
            <a:r>
              <a:rPr kumimoji="0" lang="ru-RU" sz="1400" b="1" i="0" u="none" strike="noStrike" kern="0" cap="all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</a:rPr>
              <a:t>Строительные нормы и правила. Жилые здания</a:t>
            </a:r>
            <a:r>
              <a:rPr kumimoji="0" lang="ru-RU" sz="1600" b="0" i="0" u="none" strike="noStrike" kern="0" spc="0" normalizeH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</a:rPr>
              <a:t>» 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sng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Times New Roman" pitchFamily="18" charset="0"/>
              </a:rPr>
              <a:t>3.</a:t>
            </a:r>
            <a:r>
              <a:rPr kumimoji="0" lang="ru-RU" sz="1600" b="1" i="0" u="sng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Times New Roman" pitchFamily="18" charset="0"/>
              </a:rPr>
              <a:t>СНиП </a:t>
            </a:r>
            <a:r>
              <a:rPr kumimoji="0" lang="ru-RU" sz="1600" b="1" i="0" u="sng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uLnTx/>
                <a:uFillTx/>
                <a:latin typeface="Times New Roman" pitchFamily="18" charset="0"/>
              </a:rPr>
              <a:t>23-01-99 </a:t>
            </a:r>
            <a:r>
              <a:rPr kumimoji="0" lang="ru-RU" sz="1400" b="1" i="0" u="sng" strike="noStrike" kern="0" spc="0" normalizeH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Times New Roman" pitchFamily="18" charset="0"/>
              </a:rPr>
              <a:t>«</a:t>
            </a:r>
            <a:r>
              <a:rPr kumimoji="0" lang="ru-RU" sz="1400" b="1" i="0" u="none" strike="noStrike" kern="0" spc="0" normalizeH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Times New Roman" pitchFamily="18" charset="0"/>
              </a:rPr>
              <a:t>Система нормативных документов в </a:t>
            </a:r>
            <a:r>
              <a:rPr kumimoji="0" lang="ru-RU" sz="1400" b="1" i="0" u="none" strike="noStrike" kern="0" spc="0" normalizeH="0" noProof="0" dirty="0" smtClean="0">
                <a:ln>
                  <a:noFill/>
                </a:ln>
                <a:solidFill>
                  <a:schemeClr val="bg1"/>
                </a:solidFill>
                <a:uLnTx/>
                <a:uFillTx/>
                <a:latin typeface="Times New Roman" pitchFamily="18" charset="0"/>
              </a:rPr>
              <a:t>строительстве СТРОИТЕЛЬНЫЕ </a:t>
            </a:r>
            <a:r>
              <a:rPr kumimoji="0" lang="ru-RU" sz="1400" b="1" i="0" u="none" strike="noStrike" kern="0" spc="0" normalizeH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Times New Roman" pitchFamily="18" charset="0"/>
              </a:rPr>
              <a:t>НОРМЫ И ПРАВИЛА РОССИЙСКОЙ </a:t>
            </a:r>
            <a:r>
              <a:rPr kumimoji="0" lang="ru-RU" sz="1400" b="1" i="0" u="none" strike="noStrike" kern="0" spc="0" normalizeH="0" noProof="0" dirty="0" smtClean="0">
                <a:ln>
                  <a:noFill/>
                </a:ln>
                <a:solidFill>
                  <a:schemeClr val="bg1"/>
                </a:solidFill>
                <a:uLnTx/>
                <a:uFillTx/>
                <a:latin typeface="Times New Roman" pitchFamily="18" charset="0"/>
              </a:rPr>
              <a:t>ФЕДЕРАЦИИ СТРОИТЕЛЬНАЯ </a:t>
            </a:r>
            <a:r>
              <a:rPr kumimoji="0" lang="ru-RU" sz="1400" b="1" i="0" u="none" strike="noStrike" kern="0" spc="0" normalizeH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Times New Roman" pitchFamily="18" charset="0"/>
              </a:rPr>
              <a:t>КЛИМАТОЛОГИЯ»</a:t>
            </a:r>
            <a:endParaRPr kumimoji="0" lang="ru-RU" sz="1400" b="1" i="0" u="sng" strike="noStrike" kern="0" spc="0" normalizeH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Times New Roman" pitchFamily="18" charset="0"/>
            </a:endParaRP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sng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Times New Roman" pitchFamily="18" charset="0"/>
              </a:rPr>
              <a:t>4</a:t>
            </a:r>
            <a:r>
              <a:rPr kumimoji="0" lang="ru-RU" sz="1600" b="1" i="0" u="sng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uLnTx/>
                <a:uFillTx/>
                <a:latin typeface="Times New Roman" pitchFamily="18" charset="0"/>
              </a:rPr>
              <a:t>. СНБ 4.02.01-03 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«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</a:rPr>
              <a:t>ОТОПЛЕНИЕ, ВЕНТИЛЯЦИЯ И КОНДИЦИОНИРОВАНИЕ 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</a:rPr>
              <a:t>ВОЗДУХА. 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</a:rPr>
              <a:t>Министерство </a:t>
            </a: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</a:rPr>
              <a:t>архитектуры и строительства Республики Беларусь;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sng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Times New Roman" pitchFamily="18" charset="0"/>
              </a:rPr>
              <a:t>5</a:t>
            </a:r>
            <a:r>
              <a:rPr kumimoji="0" lang="ru-RU" sz="1600" b="1" i="0" u="sng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uLnTx/>
                <a:uFillTx/>
                <a:latin typeface="Times New Roman" pitchFamily="18" charset="0"/>
              </a:rPr>
              <a:t>. ТКП 45-2.04-43-2006* (02250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</a:rPr>
              <a:t>) 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</a:rPr>
              <a:t>«СТРОИТЕЛЬНАЯ ТЕПЛОТЕХНИКА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</a:rPr>
              <a:t>Строительные нормы проектирования» /  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</a:rPr>
              <a:t>Министерство архитектуры и строительства Республики Беларусь;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sng" strike="noStrike" kern="0" cap="all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Times New Roman" pitchFamily="18" charset="0"/>
              </a:rPr>
              <a:t>6</a:t>
            </a:r>
            <a:r>
              <a:rPr kumimoji="0" lang="ru-RU" sz="1600" b="1" i="0" u="sng" strike="noStrike" kern="0" cap="all" spc="0" normalizeH="0" baseline="0" noProof="0" dirty="0">
                <a:ln>
                  <a:noFill/>
                </a:ln>
                <a:solidFill>
                  <a:srgbClr val="C00000"/>
                </a:solidFill>
                <a:uLnTx/>
                <a:uFillTx/>
                <a:latin typeface="Times New Roman" pitchFamily="18" charset="0"/>
              </a:rPr>
              <a:t>. СНиП 11-33-75 </a:t>
            </a:r>
            <a:r>
              <a:rPr kumimoji="0" lang="ru-RU" sz="1400" b="1" i="0" u="none" strike="noStrike" kern="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</a:rPr>
              <a:t>«Строительные нормы и правила» /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</a:rPr>
              <a:t>Москва, 1976.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sng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Times New Roman" pitchFamily="18" charset="0"/>
              </a:rPr>
              <a:t>7.СНиП </a:t>
            </a:r>
            <a:r>
              <a:rPr kumimoji="0" lang="ru-RU" sz="1600" b="1" i="0" u="sng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uLnTx/>
                <a:uFillTx/>
                <a:latin typeface="Times New Roman" pitchFamily="18" charset="0"/>
              </a:rPr>
              <a:t>2. 03.11-85 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</a:rPr>
              <a:t>«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</a:rPr>
              <a:t>СТРОИТЕЛЬНЫЕ НОРМЫ И ПРАВИЛА 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</a:rPr>
              <a:t>«Защита строительных конструкций  от коррозии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16955"/>
            <a:ext cx="1682207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38654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820540" y="188640"/>
            <a:ext cx="7822331" cy="936104"/>
          </a:xfrm>
          <a:blipFill>
            <a:blip r:embed="rId3"/>
            <a:tile tx="0" ty="0" sx="100000" sy="100000" flip="none" algn="tl"/>
          </a:blipFill>
          <a:ln w="22225" cap="flat" algn="ctr">
            <a:solidFill>
              <a:srgbClr val="FFCC99"/>
            </a:solidFill>
            <a:miter lim="800000"/>
            <a:headEnd/>
            <a:tailEnd/>
          </a:ln>
          <a:effectLst>
            <a:outerShdw dist="89803" dir="2700000" algn="ctr" rotWithShape="0">
              <a:srgbClr val="993300"/>
            </a:outerShdw>
          </a:effectLst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200" b="1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ПРОГРАММНО-УЧЕБНАЯ ДОКУМЕНТАЦИЯ</a:t>
            </a:r>
            <a:endParaRPr lang="ru-RU" sz="3200" b="1" cap="all" dirty="0" smtClean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9"/>
          <p:cNvSpPr txBox="1">
            <a:spLocks noGrp="1" noChangeArrowheads="1"/>
          </p:cNvSpPr>
          <p:nvPr/>
        </p:nvSpPr>
        <p:spPr bwMode="auto">
          <a:xfrm>
            <a:off x="3541190" y="6412117"/>
            <a:ext cx="391113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sz="2000" b="1" dirty="0">
                <a:latin typeface="Arial Black" pitchFamily="34" charset="0"/>
              </a:rPr>
              <a:t>БНТУ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– Чигринова Н.М.</a:t>
            </a:r>
          </a:p>
        </p:txBody>
      </p:sp>
      <p:cxnSp>
        <p:nvCxnSpPr>
          <p:cNvPr id="52" name="Прямая соединительная линия 20"/>
          <p:cNvCxnSpPr>
            <a:cxnSpLocks noChangeShapeType="1"/>
          </p:cNvCxnSpPr>
          <p:nvPr/>
        </p:nvCxnSpPr>
        <p:spPr bwMode="auto">
          <a:xfrm>
            <a:off x="2266176" y="4068142"/>
            <a:ext cx="0" cy="0"/>
          </a:xfrm>
          <a:prstGeom prst="line">
            <a:avLst/>
          </a:prstGeom>
          <a:noFill/>
          <a:ln w="63500" algn="ctr">
            <a:solidFill>
              <a:srgbClr val="99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563" y="2324197"/>
            <a:ext cx="1682207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61644" y="1988840"/>
            <a:ext cx="7197501" cy="4093428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marL="457200" lvl="0" indent="-4572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defRPr/>
            </a:pPr>
            <a:r>
              <a:rPr lang="ru-RU" sz="2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Рабочие учебные планы по специальности </a:t>
            </a:r>
            <a:r>
              <a:rPr lang="ru-RU" sz="2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/>
            </a:r>
            <a:br>
              <a:rPr lang="ru-RU" sz="2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</a:br>
            <a:r>
              <a:rPr lang="ru-RU" sz="2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1-35 20 03 «Торговое оборудование и технологии»;</a:t>
            </a:r>
          </a:p>
          <a:p>
            <a:pPr marL="457200" lvl="0" indent="-4572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defRPr/>
            </a:pPr>
            <a:endParaRPr lang="ru-RU" sz="2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  <a:p>
            <a:pPr marL="457200" lvl="0" indent="-4572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defRPr/>
            </a:pPr>
            <a:r>
              <a:rPr lang="ru-RU" sz="2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Рабочая учебная программа по дисциплине «Климатическое оборудование» ;</a:t>
            </a:r>
          </a:p>
          <a:p>
            <a:pPr marL="457200" lvl="0" indent="-4572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defRPr/>
            </a:pPr>
            <a:endParaRPr lang="ru-RU" sz="2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  <a:p>
            <a:pPr marL="457200" lvl="0" indent="-4572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defRPr/>
            </a:pPr>
            <a:r>
              <a:rPr lang="ru-RU" sz="2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Базовая учебная программа по дисциплине «Климатическое оборудование</a:t>
            </a:r>
            <a:r>
              <a:rPr lang="ru-RU" sz="2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».</a:t>
            </a:r>
          </a:p>
          <a:p>
            <a:pPr marL="457200" lvl="0" indent="-4572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defRPr/>
            </a:pPr>
            <a:r>
              <a:rPr lang="ru-RU" sz="2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Экзаменационнеы</a:t>
            </a:r>
            <a:r>
              <a:rPr lang="ru-RU" sz="2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вопросы</a:t>
            </a:r>
            <a:endParaRPr lang="ru-RU" sz="2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92653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533222" y="7151"/>
            <a:ext cx="8390137" cy="650875"/>
          </a:xfrm>
          <a:gradFill>
            <a:gsLst>
              <a:gs pos="0">
                <a:srgbClr val="00B050"/>
              </a:gs>
              <a:gs pos="100000">
                <a:schemeClr val="tx2">
                  <a:lumMod val="50000"/>
                </a:schemeClr>
              </a:gs>
              <a:gs pos="80000">
                <a:schemeClr val="tx2">
                  <a:lumMod val="90000"/>
                </a:schemeClr>
              </a:gs>
              <a:gs pos="100000">
                <a:srgbClr val="FBD49C"/>
              </a:gs>
              <a:gs pos="100000">
                <a:srgbClr val="FEE7F2"/>
              </a:gs>
            </a:gsLst>
            <a:lin ang="5400000" scaled="0"/>
          </a:gradFill>
          <a:ln w="22225" cap="flat" algn="ctr">
            <a:solidFill>
              <a:srgbClr val="FFCC99"/>
            </a:solidFill>
            <a:miter lim="800000"/>
            <a:headEnd/>
            <a:tailEnd/>
          </a:ln>
          <a:effectLst>
            <a:outerShdw dist="89803" dir="2700000" algn="ctr" rotWithShape="0">
              <a:srgbClr val="993300"/>
            </a:outerShdw>
          </a:effectLst>
        </p:spPr>
        <p:txBody>
          <a:bodyPr>
            <a:normAutofit/>
          </a:bodyPr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ru-RU" sz="3200" b="1" dirty="0" smtClean="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МЕНЮ: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 </a:t>
            </a:r>
            <a:r>
              <a:rPr lang="ru-RU" sz="3200" b="1" dirty="0" smtClean="0">
                <a:solidFill>
                  <a:srgbClr val="33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ПРЕЗЕНТАЦИИ</a:t>
            </a:r>
            <a:endParaRPr lang="ru-RU" sz="4000" b="1" cap="all" dirty="0" smtClean="0">
              <a:solidFill>
                <a:srgbClr val="33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1" name="Rectangle 9"/>
          <p:cNvSpPr txBox="1">
            <a:spLocks noGrp="1" noChangeArrowheads="1"/>
          </p:cNvSpPr>
          <p:nvPr/>
        </p:nvSpPr>
        <p:spPr bwMode="auto">
          <a:xfrm>
            <a:off x="3522662" y="6602006"/>
            <a:ext cx="371363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sz="2000" b="1" dirty="0">
                <a:latin typeface="Arial Black" pitchFamily="34" charset="0"/>
              </a:rPr>
              <a:t>БНТУ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– Чигринова Н.М.</a:t>
            </a:r>
          </a:p>
        </p:txBody>
      </p:sp>
      <p:cxnSp>
        <p:nvCxnSpPr>
          <p:cNvPr id="52" name="Прямая соединительная линия 20"/>
          <p:cNvCxnSpPr>
            <a:cxnSpLocks noChangeShapeType="1"/>
          </p:cNvCxnSpPr>
          <p:nvPr/>
        </p:nvCxnSpPr>
        <p:spPr bwMode="auto">
          <a:xfrm>
            <a:off x="2266176" y="4068142"/>
            <a:ext cx="0" cy="0"/>
          </a:xfrm>
          <a:prstGeom prst="line">
            <a:avLst/>
          </a:prstGeom>
          <a:noFill/>
          <a:ln w="63500" algn="ctr">
            <a:solidFill>
              <a:srgbClr val="99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Прямоугольник 1"/>
          <p:cNvSpPr/>
          <p:nvPr/>
        </p:nvSpPr>
        <p:spPr>
          <a:xfrm>
            <a:off x="827584" y="980728"/>
            <a:ext cx="8064896" cy="5355312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r>
              <a:rPr lang="ru-RU" dirty="0"/>
              <a:t>Оборудование здания вентиляционными и отопительными устройствами;</a:t>
            </a:r>
          </a:p>
          <a:p>
            <a:r>
              <a:rPr lang="ru-RU" dirty="0"/>
              <a:t>Виды </a:t>
            </a:r>
            <a:r>
              <a:rPr lang="ru-RU" dirty="0" err="1"/>
              <a:t>воздуховодных</a:t>
            </a:r>
            <a:r>
              <a:rPr lang="ru-RU" dirty="0"/>
              <a:t> систем в здании;</a:t>
            </a:r>
          </a:p>
          <a:p>
            <a:r>
              <a:rPr lang="ru-RU" dirty="0" smtClean="0"/>
              <a:t>Моноблочная </a:t>
            </a:r>
            <a:r>
              <a:rPr lang="ru-RU" dirty="0"/>
              <a:t>вентиляционная система;</a:t>
            </a:r>
          </a:p>
          <a:p>
            <a:r>
              <a:rPr lang="ru-RU" dirty="0"/>
              <a:t>Некоторые виды вентиляционных устройств;</a:t>
            </a:r>
          </a:p>
          <a:p>
            <a:r>
              <a:rPr lang="ru-RU" dirty="0"/>
              <a:t>Схемы вентиляции для торгового центра;</a:t>
            </a:r>
          </a:p>
          <a:p>
            <a:r>
              <a:rPr lang="ru-RU" dirty="0"/>
              <a:t>Схема расположения коммуникаций в торговом центре;</a:t>
            </a:r>
          </a:p>
          <a:p>
            <a:r>
              <a:rPr lang="ru-RU" dirty="0"/>
              <a:t>Виды струй в приточной вентиляции;</a:t>
            </a:r>
          </a:p>
          <a:p>
            <a:r>
              <a:rPr lang="ru-RU" dirty="0"/>
              <a:t>Внешний вид  и основные узлы различных кондиционеров;</a:t>
            </a:r>
          </a:p>
          <a:p>
            <a:r>
              <a:rPr lang="ru-RU" dirty="0"/>
              <a:t>Принцип работы кондиционера;</a:t>
            </a:r>
          </a:p>
          <a:p>
            <a:r>
              <a:rPr lang="ru-RU" dirty="0"/>
              <a:t>Схемы работы кондиционеров на обогрев и холод;</a:t>
            </a:r>
          </a:p>
          <a:p>
            <a:r>
              <a:rPr lang="ru-RU" dirty="0"/>
              <a:t>Различные отопительные устройства;</a:t>
            </a:r>
          </a:p>
          <a:p>
            <a:r>
              <a:rPr lang="ru-RU" dirty="0"/>
              <a:t>Конструкции инфракрасного обогревателя;</a:t>
            </a:r>
          </a:p>
          <a:p>
            <a:r>
              <a:rPr lang="ru-RU" dirty="0"/>
              <a:t>Принцип работы газового инфра-красного обогревателя;</a:t>
            </a:r>
          </a:p>
          <a:p>
            <a:r>
              <a:rPr lang="ru-RU" dirty="0"/>
              <a:t>Схема водяного отопления;</a:t>
            </a:r>
          </a:p>
          <a:p>
            <a:r>
              <a:rPr lang="ru-RU" dirty="0"/>
              <a:t>Схема водяного отопления с циркуляционным насосом;</a:t>
            </a:r>
          </a:p>
          <a:p>
            <a:r>
              <a:rPr lang="ru-RU" dirty="0"/>
              <a:t>Внешний вид и конструкция твердотопливного котла;</a:t>
            </a:r>
          </a:p>
          <a:p>
            <a:r>
              <a:rPr lang="ru-RU" dirty="0"/>
              <a:t>Принцип действия </a:t>
            </a:r>
            <a:r>
              <a:rPr lang="ru-RU" dirty="0" err="1"/>
              <a:t>пиролизного</a:t>
            </a:r>
            <a:r>
              <a:rPr lang="ru-RU" dirty="0"/>
              <a:t> твердотопливного котла;</a:t>
            </a:r>
          </a:p>
          <a:p>
            <a:r>
              <a:rPr lang="ru-RU" dirty="0"/>
              <a:t>Принцип действия котлов длительного горения;</a:t>
            </a:r>
          </a:p>
        </p:txBody>
      </p:sp>
    </p:spTree>
    <p:extLst>
      <p:ext uri="{BB962C8B-B14F-4D97-AF65-F5344CB8AC3E}">
        <p14:creationId xmlns:p14="http://schemas.microsoft.com/office/powerpoint/2010/main" val="18116558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358045" y="188640"/>
            <a:ext cx="8390137" cy="650875"/>
          </a:xfrm>
          <a:gradFill>
            <a:gsLst>
              <a:gs pos="0">
                <a:srgbClr val="00B050"/>
              </a:gs>
              <a:gs pos="100000">
                <a:schemeClr val="tx2">
                  <a:lumMod val="50000"/>
                </a:schemeClr>
              </a:gs>
              <a:gs pos="80000">
                <a:schemeClr val="tx2">
                  <a:lumMod val="90000"/>
                </a:schemeClr>
              </a:gs>
              <a:gs pos="100000">
                <a:srgbClr val="FBD49C"/>
              </a:gs>
              <a:gs pos="100000">
                <a:srgbClr val="FEE7F2"/>
              </a:gs>
            </a:gsLst>
            <a:lin ang="5400000" scaled="0"/>
          </a:gradFill>
          <a:ln w="22225" cap="flat" algn="ctr">
            <a:solidFill>
              <a:srgbClr val="FFCC99"/>
            </a:solidFill>
            <a:miter lim="800000"/>
            <a:headEnd/>
            <a:tailEnd/>
          </a:ln>
          <a:effectLst>
            <a:outerShdw dist="89803" dir="2700000" algn="ctr" rotWithShape="0">
              <a:srgbClr val="993300"/>
            </a:outerShdw>
          </a:effectLst>
        </p:spPr>
        <p:txBody>
          <a:bodyPr>
            <a:normAutofit/>
          </a:bodyPr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ru-RU" sz="3200" b="1" dirty="0" smtClean="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МЕНЮ: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 </a:t>
            </a:r>
            <a:r>
              <a:rPr lang="ru-RU" sz="3200" b="1" dirty="0" smtClean="0">
                <a:solidFill>
                  <a:srgbClr val="33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ПРЕЗЕНТАЦИИ</a:t>
            </a:r>
            <a:endParaRPr lang="ru-RU" sz="4000" b="1" cap="all" dirty="0" smtClean="0">
              <a:solidFill>
                <a:srgbClr val="33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1" name="Rectangle 9"/>
          <p:cNvSpPr txBox="1">
            <a:spLocks noGrp="1" noChangeArrowheads="1"/>
          </p:cNvSpPr>
          <p:nvPr/>
        </p:nvSpPr>
        <p:spPr bwMode="auto">
          <a:xfrm>
            <a:off x="3522663" y="6602006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sz="1600" b="1" dirty="0">
                <a:solidFill>
                  <a:prstClr val="white"/>
                </a:solidFill>
                <a:latin typeface="Arial Black" pitchFamily="34" charset="0"/>
              </a:rPr>
              <a:t>БНТУ</a:t>
            </a:r>
            <a:r>
              <a:rPr 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– Чигринова Н.М.</a:t>
            </a:r>
          </a:p>
        </p:txBody>
      </p:sp>
      <p:cxnSp>
        <p:nvCxnSpPr>
          <p:cNvPr id="52" name="Прямая соединительная линия 20"/>
          <p:cNvCxnSpPr>
            <a:cxnSpLocks noChangeShapeType="1"/>
          </p:cNvCxnSpPr>
          <p:nvPr/>
        </p:nvCxnSpPr>
        <p:spPr bwMode="auto">
          <a:xfrm>
            <a:off x="2266176" y="4068142"/>
            <a:ext cx="0" cy="0"/>
          </a:xfrm>
          <a:prstGeom prst="line">
            <a:avLst/>
          </a:prstGeom>
          <a:noFill/>
          <a:ln w="63500" algn="ctr">
            <a:solidFill>
              <a:srgbClr val="99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" name="Прямоугольник 2"/>
          <p:cNvSpPr/>
          <p:nvPr/>
        </p:nvSpPr>
        <p:spPr>
          <a:xfrm>
            <a:off x="539552" y="1268760"/>
            <a:ext cx="8027125" cy="4801314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r>
              <a:rPr lang="ru-RU" dirty="0" smtClean="0"/>
              <a:t>        Внешний </a:t>
            </a:r>
            <a:r>
              <a:rPr lang="ru-RU" dirty="0"/>
              <a:t>вид </a:t>
            </a:r>
            <a:r>
              <a:rPr lang="ru-RU" dirty="0" err="1"/>
              <a:t>электрокотла</a:t>
            </a:r>
            <a:r>
              <a:rPr lang="ru-RU" dirty="0"/>
              <a:t>;</a:t>
            </a:r>
          </a:p>
          <a:p>
            <a:r>
              <a:rPr lang="ru-RU" dirty="0" smtClean="0"/>
              <a:t>        Конструкция </a:t>
            </a:r>
            <a:r>
              <a:rPr lang="ru-RU" dirty="0" err="1"/>
              <a:t>ТЭНового</a:t>
            </a:r>
            <a:r>
              <a:rPr lang="ru-RU" dirty="0"/>
              <a:t> </a:t>
            </a:r>
            <a:r>
              <a:rPr lang="ru-RU" dirty="0" err="1"/>
              <a:t>электрокотла</a:t>
            </a:r>
            <a:r>
              <a:rPr lang="ru-RU" dirty="0"/>
              <a:t>;</a:t>
            </a:r>
          </a:p>
          <a:p>
            <a:r>
              <a:rPr lang="ru-RU" dirty="0" smtClean="0"/>
              <a:t>        Устройство </a:t>
            </a:r>
            <a:r>
              <a:rPr lang="ru-RU" dirty="0" err="1"/>
              <a:t>ТЭНового</a:t>
            </a:r>
            <a:r>
              <a:rPr lang="ru-RU" dirty="0"/>
              <a:t> </a:t>
            </a:r>
            <a:r>
              <a:rPr lang="ru-RU" dirty="0" err="1"/>
              <a:t>электрокотла</a:t>
            </a:r>
            <a:r>
              <a:rPr lang="ru-RU" dirty="0"/>
              <a:t>;</a:t>
            </a:r>
          </a:p>
          <a:p>
            <a:r>
              <a:rPr lang="ru-RU" dirty="0" smtClean="0"/>
              <a:t>        Устройство </a:t>
            </a:r>
            <a:r>
              <a:rPr lang="ru-RU" dirty="0"/>
              <a:t>электродного котла;</a:t>
            </a:r>
          </a:p>
          <a:p>
            <a:r>
              <a:rPr lang="ru-RU" dirty="0" smtClean="0"/>
              <a:t>        Внешний </a:t>
            </a:r>
            <a:r>
              <a:rPr lang="ru-RU" dirty="0"/>
              <a:t>вид и устройство </a:t>
            </a:r>
            <a:r>
              <a:rPr lang="ru-RU" dirty="0" err="1"/>
              <a:t>жидкотопливного</a:t>
            </a:r>
            <a:r>
              <a:rPr lang="ru-RU" dirty="0"/>
              <a:t> котла;</a:t>
            </a:r>
          </a:p>
          <a:p>
            <a:r>
              <a:rPr lang="ru-RU" dirty="0" smtClean="0"/>
              <a:t>        Конструкция </a:t>
            </a:r>
            <a:r>
              <a:rPr lang="ru-RU" dirty="0"/>
              <a:t>двухконтурного дизельного котла;</a:t>
            </a:r>
          </a:p>
          <a:p>
            <a:r>
              <a:rPr lang="ru-RU" dirty="0" smtClean="0"/>
              <a:t>        Внешний </a:t>
            </a:r>
            <a:r>
              <a:rPr lang="ru-RU" dirty="0"/>
              <a:t>вид стального теплообменника;</a:t>
            </a:r>
          </a:p>
          <a:p>
            <a:r>
              <a:rPr lang="ru-RU" dirty="0" smtClean="0"/>
              <a:t>       </a:t>
            </a:r>
            <a:r>
              <a:rPr lang="ru-RU" dirty="0" err="1" smtClean="0"/>
              <a:t>Жидкотопливная</a:t>
            </a:r>
            <a:r>
              <a:rPr lang="ru-RU" dirty="0" smtClean="0"/>
              <a:t> дизельная горелка;</a:t>
            </a:r>
          </a:p>
          <a:p>
            <a:r>
              <a:rPr lang="ru-RU" dirty="0" smtClean="0"/>
              <a:t>       Внешний вид и схема парового на газообразном или жидком   </a:t>
            </a:r>
          </a:p>
          <a:p>
            <a:r>
              <a:rPr lang="ru-RU" dirty="0"/>
              <a:t> </a:t>
            </a:r>
            <a:r>
              <a:rPr lang="ru-RU" dirty="0" smtClean="0"/>
              <a:t>      топливе котла;</a:t>
            </a:r>
          </a:p>
          <a:p>
            <a:r>
              <a:rPr lang="ru-RU" dirty="0" smtClean="0"/>
              <a:t>       Разновидности водных котлов;</a:t>
            </a:r>
          </a:p>
          <a:p>
            <a:r>
              <a:rPr lang="ru-RU" dirty="0" smtClean="0"/>
              <a:t>       Внешний вид и устройство газового котла;    </a:t>
            </a:r>
          </a:p>
          <a:p>
            <a:r>
              <a:rPr lang="ru-RU" dirty="0"/>
              <a:t> </a:t>
            </a:r>
            <a:r>
              <a:rPr lang="ru-RU" dirty="0" smtClean="0"/>
              <a:t>      Схема отопительной системы здания;</a:t>
            </a:r>
          </a:p>
          <a:p>
            <a:r>
              <a:rPr lang="ru-RU" dirty="0" smtClean="0"/>
              <a:t>       Разновидности электронагревателей;</a:t>
            </a:r>
          </a:p>
          <a:p>
            <a:r>
              <a:rPr lang="ru-RU" dirty="0" smtClean="0"/>
              <a:t>       Электрические настенные конвекторы. Масляный </a:t>
            </a:r>
            <a:r>
              <a:rPr lang="ru-RU" dirty="0" err="1" smtClean="0"/>
              <a:t>радиат</a:t>
            </a:r>
            <a:r>
              <a:rPr lang="ru-RU" dirty="0" smtClean="0"/>
              <a:t> р;</a:t>
            </a:r>
          </a:p>
          <a:p>
            <a:r>
              <a:rPr lang="ru-RU" dirty="0" smtClean="0"/>
              <a:t>       Устройство и принцип действия </a:t>
            </a:r>
            <a:r>
              <a:rPr lang="ru-RU" dirty="0" err="1" smtClean="0"/>
              <a:t>электрокотла</a:t>
            </a:r>
            <a:r>
              <a:rPr lang="ru-RU" dirty="0" smtClean="0"/>
              <a:t>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88502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463895" y="113469"/>
            <a:ext cx="8390137" cy="650875"/>
          </a:xfrm>
          <a:gradFill>
            <a:gsLst>
              <a:gs pos="0">
                <a:srgbClr val="00B050"/>
              </a:gs>
              <a:gs pos="100000">
                <a:schemeClr val="tx2">
                  <a:lumMod val="50000"/>
                </a:schemeClr>
              </a:gs>
              <a:gs pos="80000">
                <a:schemeClr val="tx2">
                  <a:lumMod val="90000"/>
                </a:schemeClr>
              </a:gs>
              <a:gs pos="100000">
                <a:srgbClr val="FBD49C"/>
              </a:gs>
              <a:gs pos="100000">
                <a:srgbClr val="FEE7F2"/>
              </a:gs>
            </a:gsLst>
            <a:lin ang="5400000" scaled="0"/>
          </a:gradFill>
          <a:ln w="22225" cap="flat" algn="ctr">
            <a:solidFill>
              <a:srgbClr val="FFCC99"/>
            </a:solidFill>
            <a:miter lim="800000"/>
            <a:headEnd/>
            <a:tailEnd/>
          </a:ln>
          <a:effectLst>
            <a:outerShdw dist="89803" dir="2700000" algn="ctr" rotWithShape="0">
              <a:srgbClr val="993300"/>
            </a:outerShdw>
          </a:effectLst>
        </p:spPr>
        <p:txBody>
          <a:bodyPr>
            <a:normAutofit/>
          </a:bodyPr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ru-RU" sz="3200" b="1" dirty="0" smtClean="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МЕНЮ: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ПРЕЗЕНТАЦИИ</a:t>
            </a:r>
            <a:endParaRPr lang="ru-RU" sz="3200" b="1" cap="all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1" name="Rectangle 9"/>
          <p:cNvSpPr txBox="1">
            <a:spLocks noGrp="1" noChangeArrowheads="1"/>
          </p:cNvSpPr>
          <p:nvPr/>
        </p:nvSpPr>
        <p:spPr bwMode="auto">
          <a:xfrm>
            <a:off x="3563888" y="6556721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sz="1600" b="1" dirty="0">
                <a:latin typeface="Arial Black" pitchFamily="34" charset="0"/>
              </a:rPr>
              <a:t>БНТУ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– Чигринова Н.М.</a:t>
            </a:r>
          </a:p>
        </p:txBody>
      </p:sp>
      <p:cxnSp>
        <p:nvCxnSpPr>
          <p:cNvPr id="52" name="Прямая соединительная линия 20"/>
          <p:cNvCxnSpPr>
            <a:cxnSpLocks noChangeShapeType="1"/>
          </p:cNvCxnSpPr>
          <p:nvPr/>
        </p:nvCxnSpPr>
        <p:spPr bwMode="auto">
          <a:xfrm>
            <a:off x="2266176" y="4068142"/>
            <a:ext cx="0" cy="0"/>
          </a:xfrm>
          <a:prstGeom prst="line">
            <a:avLst/>
          </a:prstGeom>
          <a:noFill/>
          <a:ln w="63500" algn="ctr">
            <a:solidFill>
              <a:srgbClr val="99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7" name="Picture 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5163" y="944909"/>
            <a:ext cx="2263775" cy="185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746372"/>
            <a:ext cx="3025775" cy="2112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1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702" y="1125538"/>
            <a:ext cx="2519362" cy="122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1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1988" y="5111497"/>
            <a:ext cx="1114425" cy="1382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1988" y="944909"/>
            <a:ext cx="2831997" cy="1417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5665" y="2492896"/>
            <a:ext cx="297497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660" y="2868217"/>
            <a:ext cx="2743200" cy="182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7554" y="4884737"/>
            <a:ext cx="2411412" cy="168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69"/>
          <a:stretch>
            <a:fillRect/>
          </a:stretch>
        </p:blipFill>
        <p:spPr bwMode="auto">
          <a:xfrm>
            <a:off x="7557442" y="4317627"/>
            <a:ext cx="1604962" cy="2554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336" y="2677045"/>
            <a:ext cx="1646238" cy="177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46438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56027" y="44624"/>
            <a:ext cx="7737148" cy="576262"/>
          </a:xfrm>
          <a:prstGeom prst="rect">
            <a:avLst/>
          </a:prstGeom>
          <a:gradFill>
            <a:gsLst>
              <a:gs pos="0">
                <a:schemeClr val="bg2">
                  <a:shade val="48000"/>
                  <a:satMod val="230000"/>
                </a:schemeClr>
              </a:gs>
              <a:gs pos="20000">
                <a:schemeClr val="accent1">
                  <a:lumMod val="75000"/>
                </a:schemeClr>
              </a:gs>
              <a:gs pos="100000">
                <a:schemeClr val="bg2">
                  <a:tint val="85000"/>
                  <a:satMod val="400000"/>
                </a:schemeClr>
              </a:gs>
            </a:gsLst>
            <a:lin ang="5400000" scaled="0"/>
          </a:gradFill>
          <a:ln w="22225" cap="flat" algn="ctr">
            <a:solidFill>
              <a:srgbClr val="FFCC99"/>
            </a:solidFill>
            <a:miter lim="800000"/>
            <a:headEnd/>
            <a:tailEnd/>
          </a:ln>
          <a:effectLst>
            <a:outerShdw dist="89803" dir="2700000" algn="ctr" rotWithShape="0">
              <a:srgbClr val="993300"/>
            </a:outerShdw>
          </a:effectLst>
        </p:spPr>
        <p:txBody>
          <a:bodyPr vert="horz" anchor="ctr">
            <a:normAutofit/>
          </a:bodyPr>
          <a:lstStyle>
            <a:lvl1pPr marL="484632" algn="l" rtl="0" eaLnBrk="1" latinLnBrk="0" hangingPunct="1">
              <a:spcBef>
                <a:spcPct val="0"/>
              </a:spcBef>
              <a:buNone/>
              <a:defRPr kumimoji="0" sz="4200" kern="120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  <a:defRPr/>
            </a:pPr>
            <a:r>
              <a:rPr lang="ru-RU" sz="2800" b="1" dirty="0" smtClean="0">
                <a:solidFill>
                  <a:srgbClr val="800000"/>
                </a:solidFill>
              </a:rPr>
              <a:t>                 </a:t>
            </a:r>
            <a:r>
              <a:rPr lang="ru-RU" sz="3200" b="1" dirty="0" smtClean="0">
                <a:solidFill>
                  <a:schemeClr val="bg1"/>
                </a:solidFill>
              </a:rPr>
              <a:t>МЕНЮ</a:t>
            </a:r>
            <a:r>
              <a:rPr lang="en-US" sz="3200" b="1" dirty="0" smtClean="0">
                <a:solidFill>
                  <a:schemeClr val="bg1"/>
                </a:solidFill>
              </a:rPr>
              <a:t>:</a:t>
            </a:r>
            <a:r>
              <a:rPr lang="en-US" sz="3200" b="1" dirty="0" smtClean="0">
                <a:solidFill>
                  <a:srgbClr val="800000"/>
                </a:solidFill>
              </a:rPr>
              <a:t> </a:t>
            </a: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ТЕОРИЯ</a:t>
            </a:r>
          </a:p>
        </p:txBody>
      </p:sp>
      <p:sp>
        <p:nvSpPr>
          <p:cNvPr id="5" name="Rectangle 3" descr="Пергамент"/>
          <p:cNvSpPr>
            <a:spLocks noChangeArrowheads="1"/>
          </p:cNvSpPr>
          <p:nvPr/>
        </p:nvSpPr>
        <p:spPr bwMode="auto">
          <a:xfrm>
            <a:off x="1156027" y="765175"/>
            <a:ext cx="7737148" cy="5760169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42900" indent="-342900">
              <a:buAutoNum type="arabicPeriod"/>
              <a:defRPr/>
            </a:pPr>
            <a:r>
              <a:rPr lang="ru-RU" sz="1600" b="1" u="sng" dirty="0" smtClean="0">
                <a:solidFill>
                  <a:schemeClr val="tx2">
                    <a:lumMod val="25000"/>
                  </a:schemeClr>
                </a:solidFill>
              </a:rPr>
              <a:t>Общие </a:t>
            </a:r>
            <a:r>
              <a:rPr lang="ru-RU" sz="1600" b="1" u="sng" dirty="0">
                <a:solidFill>
                  <a:schemeClr val="tx2">
                    <a:lumMod val="25000"/>
                  </a:schemeClr>
                </a:solidFill>
              </a:rPr>
              <a:t>санитарно – технические </a:t>
            </a:r>
            <a:r>
              <a:rPr lang="en-US" sz="1600" b="1" u="sng" dirty="0">
                <a:solidFill>
                  <a:schemeClr val="tx2">
                    <a:lumMod val="25000"/>
                  </a:schemeClr>
                </a:solidFill>
              </a:rPr>
              <a:t> </a:t>
            </a:r>
            <a:r>
              <a:rPr lang="ru-RU" sz="1600" b="1" u="sng" dirty="0">
                <a:solidFill>
                  <a:schemeClr val="tx2">
                    <a:lumMod val="25000"/>
                  </a:schemeClr>
                </a:solidFill>
              </a:rPr>
              <a:t>и санитарно-гигиенические </a:t>
            </a:r>
            <a:r>
              <a:rPr lang="ru-RU" sz="1600" b="1" dirty="0">
                <a:solidFill>
                  <a:schemeClr val="tx2">
                    <a:lumMod val="25000"/>
                  </a:schemeClr>
                </a:solidFill>
              </a:rPr>
              <a:t> </a:t>
            </a:r>
            <a:endParaRPr lang="ru-RU" sz="1600" b="1" dirty="0" smtClean="0">
              <a:solidFill>
                <a:schemeClr val="tx2">
                  <a:lumMod val="25000"/>
                </a:schemeClr>
              </a:solidFill>
            </a:endParaRPr>
          </a:p>
          <a:p>
            <a:pPr>
              <a:defRPr/>
            </a:pPr>
            <a:r>
              <a:rPr lang="ru-RU" sz="1600" b="1" dirty="0">
                <a:solidFill>
                  <a:schemeClr val="tx2">
                    <a:lumMod val="25000"/>
                  </a:schemeClr>
                </a:solidFill>
              </a:rPr>
              <a:t> </a:t>
            </a:r>
            <a:r>
              <a:rPr lang="ru-RU" sz="1600" b="1" dirty="0" smtClean="0">
                <a:solidFill>
                  <a:schemeClr val="tx2">
                    <a:lumMod val="25000"/>
                  </a:schemeClr>
                </a:solidFill>
              </a:rPr>
              <a:t>     </a:t>
            </a:r>
            <a:r>
              <a:rPr lang="ru-RU" sz="1600" b="1" u="sng" dirty="0" smtClean="0">
                <a:solidFill>
                  <a:schemeClr val="tx2">
                    <a:lumMod val="25000"/>
                  </a:schemeClr>
                </a:solidFill>
              </a:rPr>
              <a:t>требования </a:t>
            </a:r>
            <a:r>
              <a:rPr lang="ru-RU" sz="1600" b="1" u="sng" dirty="0">
                <a:solidFill>
                  <a:schemeClr val="tx2">
                    <a:lumMod val="25000"/>
                  </a:schemeClr>
                </a:solidFill>
              </a:rPr>
              <a:t>к </a:t>
            </a:r>
            <a:r>
              <a:rPr lang="ru-RU" sz="1600" b="1" u="sng" dirty="0" smtClean="0">
                <a:solidFill>
                  <a:schemeClr val="tx2">
                    <a:lumMod val="25000"/>
                  </a:schemeClr>
                </a:solidFill>
              </a:rPr>
              <a:t>помещению</a:t>
            </a:r>
            <a:endParaRPr lang="ru-RU" sz="1600" b="1" u="sng" dirty="0">
              <a:solidFill>
                <a:schemeClr val="tx2">
                  <a:lumMod val="25000"/>
                </a:schemeClr>
              </a:solidFill>
            </a:endParaRPr>
          </a:p>
          <a:p>
            <a:pPr>
              <a:defRPr/>
            </a:pPr>
            <a:r>
              <a:rPr lang="ru-RU" sz="1600" b="1" dirty="0">
                <a:solidFill>
                  <a:schemeClr val="tx2">
                    <a:lumMod val="25000"/>
                  </a:schemeClr>
                </a:solidFill>
                <a:latin typeface="+mn-lt"/>
                <a:cs typeface="Arial" charset="0"/>
              </a:rPr>
              <a:t>2.  </a:t>
            </a:r>
            <a:r>
              <a:rPr lang="ru-RU" sz="1600" b="1" dirty="0" smtClean="0">
                <a:solidFill>
                  <a:schemeClr val="tx2">
                    <a:lumMod val="25000"/>
                  </a:schemeClr>
                </a:solidFill>
                <a:latin typeface="+mn-lt"/>
                <a:cs typeface="Arial" charset="0"/>
              </a:rPr>
              <a:t> </a:t>
            </a:r>
            <a:r>
              <a:rPr lang="ru-RU" sz="1600" b="1" u="sng" dirty="0">
                <a:solidFill>
                  <a:schemeClr val="tx2">
                    <a:lumMod val="25000"/>
                  </a:schemeClr>
                </a:solidFill>
                <a:latin typeface="+mn-lt"/>
                <a:cs typeface="Arial" charset="0"/>
              </a:rPr>
              <a:t>Параметры микроклимата и условия комфортности в </a:t>
            </a:r>
            <a:r>
              <a:rPr lang="ru-RU" sz="1600" b="1" u="sng" dirty="0" err="1">
                <a:solidFill>
                  <a:schemeClr val="tx2">
                    <a:lumMod val="25000"/>
                  </a:schemeClr>
                </a:solidFill>
                <a:latin typeface="+mn-lt"/>
                <a:cs typeface="Arial" charset="0"/>
              </a:rPr>
              <a:t>помещении</a:t>
            </a:r>
            <a:r>
              <a:rPr lang="ru-RU" sz="1600" b="1" u="sng" dirty="0" err="1">
                <a:solidFill>
                  <a:schemeClr val="tx2">
                    <a:lumMod val="25000"/>
                  </a:schemeClr>
                </a:solidFill>
              </a:rPr>
              <a:t>и</a:t>
            </a:r>
            <a:r>
              <a:rPr lang="ru-RU" sz="1600" b="1" u="sng" dirty="0">
                <a:solidFill>
                  <a:schemeClr val="tx2">
                    <a:lumMod val="25000"/>
                  </a:schemeClr>
                </a:solidFill>
              </a:rPr>
              <a:t>. </a:t>
            </a:r>
          </a:p>
          <a:p>
            <a:pPr>
              <a:defRPr/>
            </a:pPr>
            <a:r>
              <a:rPr lang="ru-RU" sz="1600" b="1" dirty="0">
                <a:solidFill>
                  <a:schemeClr val="tx2">
                    <a:lumMod val="25000"/>
                  </a:schemeClr>
                </a:solidFill>
                <a:cs typeface="Times New Roman" pitchFamily="18" charset="0"/>
              </a:rPr>
              <a:t>     </a:t>
            </a:r>
            <a:r>
              <a:rPr lang="ru-RU" sz="1600" b="1" dirty="0" smtClean="0">
                <a:solidFill>
                  <a:schemeClr val="tx2">
                    <a:lumMod val="25000"/>
                  </a:schemeClr>
                </a:solidFill>
                <a:cs typeface="Times New Roman" pitchFamily="18" charset="0"/>
              </a:rPr>
              <a:t> </a:t>
            </a:r>
            <a:r>
              <a:rPr lang="ru-RU" sz="1600" b="1" u="sng" dirty="0">
                <a:solidFill>
                  <a:schemeClr val="tx2">
                    <a:lumMod val="25000"/>
                  </a:schemeClr>
                </a:solidFill>
                <a:cs typeface="Times New Roman" pitchFamily="18" charset="0"/>
              </a:rPr>
              <a:t>О</a:t>
            </a:r>
            <a:r>
              <a:rPr lang="ru-RU" sz="1600" b="1" u="sng" dirty="0">
                <a:solidFill>
                  <a:schemeClr val="tx2">
                    <a:lumMod val="25000"/>
                  </a:schemeClr>
                </a:solidFill>
                <a:latin typeface="+mn-lt"/>
              </a:rPr>
              <a:t>птимальные  микроклиматические условия для 4 основных  групп</a:t>
            </a:r>
          </a:p>
          <a:p>
            <a:pPr marL="342900" indent="-342900">
              <a:buAutoNum type="arabicPeriod" startAt="3"/>
              <a:defRPr/>
            </a:pPr>
            <a:r>
              <a:rPr lang="ru-RU" sz="1600" b="1" u="sng" dirty="0" smtClean="0">
                <a:solidFill>
                  <a:schemeClr val="tx2">
                    <a:lumMod val="25000"/>
                  </a:schemeClr>
                </a:solidFill>
                <a:cs typeface="Times New Roman" pitchFamily="18" charset="0"/>
              </a:rPr>
              <a:t>Расчетные </a:t>
            </a:r>
            <a:r>
              <a:rPr lang="ru-RU" sz="1600" b="1" u="sng" dirty="0">
                <a:solidFill>
                  <a:schemeClr val="tx2">
                    <a:lumMod val="25000"/>
                  </a:schemeClr>
                </a:solidFill>
                <a:cs typeface="Times New Roman" pitchFamily="18" charset="0"/>
              </a:rPr>
              <a:t>параметры внутреннего и наружного </a:t>
            </a:r>
            <a:r>
              <a:rPr lang="ru-RU" sz="1600" b="1" dirty="0">
                <a:solidFill>
                  <a:schemeClr val="tx2">
                    <a:lumMod val="25000"/>
                  </a:schemeClr>
                </a:solidFill>
                <a:cs typeface="Times New Roman" pitchFamily="18" charset="0"/>
              </a:rPr>
              <a:t> </a:t>
            </a:r>
            <a:r>
              <a:rPr lang="ru-RU" sz="1600" b="1" u="sng" dirty="0">
                <a:solidFill>
                  <a:schemeClr val="tx2">
                    <a:lumMod val="25000"/>
                  </a:schemeClr>
                </a:solidFill>
                <a:cs typeface="Times New Roman" pitchFamily="18" charset="0"/>
              </a:rPr>
              <a:t>воздуха в </a:t>
            </a:r>
            <a:r>
              <a:rPr lang="ru-RU" sz="1600" b="1" dirty="0">
                <a:solidFill>
                  <a:schemeClr val="tx2">
                    <a:lumMod val="25000"/>
                  </a:schemeClr>
                </a:solidFill>
                <a:cs typeface="Times New Roman" pitchFamily="18" charset="0"/>
              </a:rPr>
              <a:t> </a:t>
            </a:r>
            <a:endParaRPr lang="ru-RU" sz="1600" b="1" dirty="0" smtClean="0">
              <a:solidFill>
                <a:schemeClr val="tx2">
                  <a:lumMod val="25000"/>
                </a:schemeClr>
              </a:solidFill>
              <a:cs typeface="Times New Roman" pitchFamily="18" charset="0"/>
            </a:endParaRPr>
          </a:p>
          <a:p>
            <a:pPr>
              <a:defRPr/>
            </a:pPr>
            <a:r>
              <a:rPr lang="ru-RU" sz="1600" b="1" dirty="0">
                <a:solidFill>
                  <a:schemeClr val="tx2">
                    <a:lumMod val="25000"/>
                  </a:schemeClr>
                </a:solidFill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chemeClr val="tx2">
                    <a:lumMod val="25000"/>
                  </a:schemeClr>
                </a:solidFill>
                <a:cs typeface="Times New Roman" pitchFamily="18" charset="0"/>
              </a:rPr>
              <a:t>     </a:t>
            </a:r>
            <a:r>
              <a:rPr lang="ru-RU" sz="1600" b="1" u="sng" dirty="0" err="1" smtClean="0">
                <a:solidFill>
                  <a:schemeClr val="tx2">
                    <a:lumMod val="25000"/>
                  </a:schemeClr>
                </a:solidFill>
                <a:cs typeface="Times New Roman" pitchFamily="18" charset="0"/>
              </a:rPr>
              <a:t>помещении.</a:t>
            </a:r>
            <a:r>
              <a:rPr lang="ru-RU" sz="1600" b="1" u="sng" dirty="0" err="1" smtClean="0">
                <a:solidFill>
                  <a:schemeClr val="tx2">
                    <a:lumMod val="25000"/>
                  </a:schemeClr>
                </a:solidFill>
              </a:rPr>
              <a:t>Тепловой</a:t>
            </a:r>
            <a:r>
              <a:rPr lang="ru-RU" sz="1600" b="1" u="sng" dirty="0" smtClean="0">
                <a:solidFill>
                  <a:schemeClr val="tx2">
                    <a:lumMod val="25000"/>
                  </a:schemeClr>
                </a:solidFill>
              </a:rPr>
              <a:t> </a:t>
            </a:r>
            <a:r>
              <a:rPr lang="ru-RU" sz="1600" b="1" dirty="0" smtClean="0">
                <a:solidFill>
                  <a:schemeClr val="tx2">
                    <a:lumMod val="25000"/>
                  </a:schemeClr>
                </a:solidFill>
              </a:rPr>
              <a:t> </a:t>
            </a:r>
            <a:r>
              <a:rPr lang="ru-RU" sz="1600" b="1" u="sng" dirty="0">
                <a:solidFill>
                  <a:schemeClr val="tx2">
                    <a:lumMod val="25000"/>
                  </a:schemeClr>
                </a:solidFill>
              </a:rPr>
              <a:t>баланс человека</a:t>
            </a:r>
          </a:p>
          <a:p>
            <a:pPr>
              <a:defRPr/>
            </a:pPr>
            <a:r>
              <a:rPr lang="ru-RU" sz="1600" b="1" dirty="0">
                <a:solidFill>
                  <a:schemeClr val="tx2">
                    <a:lumMod val="25000"/>
                  </a:schemeClr>
                </a:solidFill>
              </a:rPr>
              <a:t>4.  </a:t>
            </a:r>
            <a:r>
              <a:rPr lang="ru-RU" sz="1600" b="1" dirty="0" smtClean="0">
                <a:solidFill>
                  <a:schemeClr val="tx2">
                    <a:lumMod val="25000"/>
                  </a:schemeClr>
                </a:solidFill>
              </a:rPr>
              <a:t> </a:t>
            </a:r>
            <a:r>
              <a:rPr lang="ru-RU" sz="1600" b="1" u="sng" dirty="0">
                <a:solidFill>
                  <a:schemeClr val="tx2">
                    <a:lumMod val="25000"/>
                  </a:schemeClr>
                </a:solidFill>
                <a:cs typeface="Times New Roman" pitchFamily="18" charset="0"/>
              </a:rPr>
              <a:t>Факторы, влияющие на условия комфортности в помещении </a:t>
            </a:r>
          </a:p>
          <a:p>
            <a:pPr marL="342900" indent="-342900">
              <a:buAutoNum type="arabicPeriod" startAt="5"/>
              <a:defRPr/>
            </a:pPr>
            <a:r>
              <a:rPr lang="ru-RU" sz="1600" b="1" u="sng" dirty="0" smtClean="0">
                <a:solidFill>
                  <a:schemeClr val="tx2">
                    <a:lumMod val="25000"/>
                  </a:schemeClr>
                </a:solidFill>
              </a:rPr>
              <a:t>Нормирование </a:t>
            </a:r>
            <a:r>
              <a:rPr lang="ru-RU" sz="1600" b="1" u="sng" dirty="0">
                <a:solidFill>
                  <a:schemeClr val="tx2">
                    <a:lumMod val="25000"/>
                  </a:schemeClr>
                </a:solidFill>
              </a:rPr>
              <a:t>производственного микроклимата в помещении и </a:t>
            </a:r>
            <a:endParaRPr lang="ru-RU" sz="1600" b="1" u="sng" dirty="0" smtClean="0">
              <a:solidFill>
                <a:schemeClr val="tx2">
                  <a:lumMod val="25000"/>
                </a:schemeClr>
              </a:solidFill>
            </a:endParaRPr>
          </a:p>
          <a:p>
            <a:pPr>
              <a:defRPr/>
            </a:pPr>
            <a:r>
              <a:rPr lang="ru-RU" sz="1600" b="1" dirty="0" smtClean="0">
                <a:solidFill>
                  <a:schemeClr val="tx2">
                    <a:lumMod val="25000"/>
                  </a:schemeClr>
                </a:solidFill>
              </a:rPr>
              <a:t>      </a:t>
            </a:r>
            <a:r>
              <a:rPr lang="ru-RU" sz="1600" b="1" u="sng" dirty="0" smtClean="0">
                <a:solidFill>
                  <a:schemeClr val="tx2">
                    <a:lumMod val="25000"/>
                  </a:schemeClr>
                </a:solidFill>
              </a:rPr>
              <a:t>профилактика его </a:t>
            </a:r>
            <a:r>
              <a:rPr lang="ru-RU" sz="1600" b="1" u="sng" dirty="0">
                <a:solidFill>
                  <a:schemeClr val="tx2">
                    <a:lumMod val="25000"/>
                  </a:schemeClr>
                </a:solidFill>
              </a:rPr>
              <a:t>неблагоприятного воздействия </a:t>
            </a:r>
          </a:p>
          <a:p>
            <a:pPr>
              <a:defRPr/>
            </a:pPr>
            <a:r>
              <a:rPr lang="ru-RU" sz="1600" b="1" dirty="0">
                <a:solidFill>
                  <a:schemeClr val="tx2">
                    <a:lumMod val="25000"/>
                  </a:schemeClr>
                </a:solidFill>
              </a:rPr>
              <a:t>6.  </a:t>
            </a:r>
            <a:r>
              <a:rPr lang="ru-RU" sz="1600" b="1" dirty="0" smtClean="0">
                <a:solidFill>
                  <a:schemeClr val="tx2">
                    <a:lumMod val="25000"/>
                  </a:schemeClr>
                </a:solidFill>
              </a:rPr>
              <a:t> </a:t>
            </a:r>
            <a:r>
              <a:rPr lang="ru-RU" sz="1600" b="1" u="sng" dirty="0" err="1">
                <a:solidFill>
                  <a:schemeClr val="tx2">
                    <a:lumMod val="25000"/>
                  </a:schemeClr>
                </a:solidFill>
              </a:rPr>
              <a:t>Теплопотери</a:t>
            </a:r>
            <a:r>
              <a:rPr lang="ru-RU" sz="1600" b="1" u="sng" dirty="0">
                <a:solidFill>
                  <a:schemeClr val="tx2">
                    <a:lumMod val="25000"/>
                  </a:schemeClr>
                </a:solidFill>
              </a:rPr>
              <a:t> помещений</a:t>
            </a:r>
          </a:p>
          <a:p>
            <a:pPr>
              <a:defRPr/>
            </a:pPr>
            <a:r>
              <a:rPr lang="ru-RU" sz="1600" b="1" dirty="0">
                <a:solidFill>
                  <a:schemeClr val="tx2">
                    <a:lumMod val="25000"/>
                  </a:schemeClr>
                </a:solidFill>
                <a:cs typeface="Times New Roman" pitchFamily="18" charset="0"/>
              </a:rPr>
              <a:t>7.  </a:t>
            </a:r>
            <a:r>
              <a:rPr lang="ru-RU" sz="1600" b="1" dirty="0" smtClean="0">
                <a:solidFill>
                  <a:schemeClr val="tx2">
                    <a:lumMod val="25000"/>
                  </a:schemeClr>
                </a:solidFill>
                <a:cs typeface="Times New Roman" pitchFamily="18" charset="0"/>
              </a:rPr>
              <a:t> </a:t>
            </a:r>
            <a:r>
              <a:rPr lang="ru-RU" sz="1600" b="1" u="sng" dirty="0">
                <a:solidFill>
                  <a:schemeClr val="tx2">
                    <a:lumMod val="25000"/>
                  </a:schemeClr>
                </a:solidFill>
                <a:cs typeface="Times New Roman" pitchFamily="18" charset="0"/>
              </a:rPr>
              <a:t>Тепловой баланс помещения</a:t>
            </a:r>
          </a:p>
          <a:p>
            <a:pPr>
              <a:defRPr/>
            </a:pPr>
            <a:r>
              <a:rPr lang="ru-RU" sz="1600" b="1" dirty="0">
                <a:solidFill>
                  <a:schemeClr val="tx2">
                    <a:lumMod val="25000"/>
                  </a:schemeClr>
                </a:solidFill>
              </a:rPr>
              <a:t>8.  </a:t>
            </a:r>
            <a:r>
              <a:rPr lang="en-US" sz="1600" b="1" dirty="0" smtClean="0">
                <a:solidFill>
                  <a:schemeClr val="tx2">
                    <a:lumMod val="25000"/>
                  </a:schemeClr>
                </a:solidFill>
              </a:rPr>
              <a:t> </a:t>
            </a:r>
            <a:r>
              <a:rPr lang="ru-RU" sz="1600" b="1" u="sng" dirty="0">
                <a:solidFill>
                  <a:schemeClr val="tx2">
                    <a:lumMod val="25000"/>
                  </a:schemeClr>
                </a:solidFill>
              </a:rPr>
              <a:t>Влажностный баланс помещения</a:t>
            </a:r>
            <a:endParaRPr lang="en-US" sz="1600" b="1" u="sng" dirty="0">
              <a:solidFill>
                <a:schemeClr val="tx2">
                  <a:lumMod val="25000"/>
                </a:schemeClr>
              </a:solidFill>
            </a:endParaRPr>
          </a:p>
          <a:p>
            <a:pPr>
              <a:defRPr/>
            </a:pPr>
            <a:r>
              <a:rPr lang="ru-RU" sz="1600" b="1" dirty="0">
                <a:solidFill>
                  <a:schemeClr val="tx2">
                    <a:lumMod val="25000"/>
                  </a:schemeClr>
                </a:solidFill>
              </a:rPr>
              <a:t>9.  </a:t>
            </a:r>
            <a:r>
              <a:rPr lang="en-US" sz="1600" b="1" dirty="0" smtClean="0">
                <a:solidFill>
                  <a:schemeClr val="tx2">
                    <a:lumMod val="25000"/>
                  </a:schemeClr>
                </a:solidFill>
              </a:rPr>
              <a:t> </a:t>
            </a:r>
            <a:r>
              <a:rPr lang="ru-RU" sz="1600" b="1" u="sng" dirty="0" err="1">
                <a:solidFill>
                  <a:schemeClr val="tx2">
                    <a:lumMod val="25000"/>
                  </a:schemeClr>
                </a:solidFill>
              </a:rPr>
              <a:t>Влаго</a:t>
            </a:r>
            <a:r>
              <a:rPr lang="ru-RU" sz="1600" b="1" u="sng" dirty="0">
                <a:solidFill>
                  <a:schemeClr val="tx2">
                    <a:lumMod val="25000"/>
                  </a:schemeClr>
                </a:solidFill>
              </a:rPr>
              <a:t>-и </a:t>
            </a:r>
            <a:r>
              <a:rPr lang="ru-RU" sz="1600" b="1" u="sng" dirty="0" err="1">
                <a:solidFill>
                  <a:schemeClr val="tx2">
                    <a:lumMod val="25000"/>
                  </a:schemeClr>
                </a:solidFill>
              </a:rPr>
              <a:t>газовыделения</a:t>
            </a:r>
            <a:r>
              <a:rPr lang="ru-RU" sz="1600" b="1" u="sng" dirty="0">
                <a:solidFill>
                  <a:schemeClr val="tx2">
                    <a:lumMod val="25000"/>
                  </a:schemeClr>
                </a:solidFill>
              </a:rPr>
              <a:t> в помещении</a:t>
            </a:r>
          </a:p>
          <a:p>
            <a:pPr>
              <a:defRPr/>
            </a:pPr>
            <a:r>
              <a:rPr lang="ru-RU" sz="1600" b="1" dirty="0">
                <a:solidFill>
                  <a:schemeClr val="tx2">
                    <a:lumMod val="25000"/>
                  </a:schemeClr>
                </a:solidFill>
              </a:rPr>
              <a:t>10</a:t>
            </a:r>
            <a:r>
              <a:rPr lang="ru-RU" sz="1600" b="1" dirty="0" smtClean="0">
                <a:solidFill>
                  <a:schemeClr val="tx2">
                    <a:lumMod val="25000"/>
                  </a:schemeClr>
                </a:solidFill>
              </a:rPr>
              <a:t>. </a:t>
            </a:r>
            <a:r>
              <a:rPr lang="ru-RU" sz="1600" b="1" u="sng" dirty="0">
                <a:solidFill>
                  <a:schemeClr val="tx2">
                    <a:lumMod val="25000"/>
                  </a:schemeClr>
                </a:solidFill>
              </a:rPr>
              <a:t>Вентиляция. Приточные и вытяжные ,местные, смешанные и </a:t>
            </a:r>
            <a:endParaRPr lang="ru-RU" sz="1600" b="1" u="sng" dirty="0" smtClean="0">
              <a:solidFill>
                <a:schemeClr val="tx2">
                  <a:lumMod val="25000"/>
                </a:schemeClr>
              </a:solidFill>
            </a:endParaRPr>
          </a:p>
          <a:p>
            <a:pPr>
              <a:defRPr/>
            </a:pPr>
            <a:r>
              <a:rPr lang="ru-RU" sz="1600" b="1" dirty="0">
                <a:solidFill>
                  <a:schemeClr val="tx2">
                    <a:lumMod val="25000"/>
                  </a:schemeClr>
                </a:solidFill>
              </a:rPr>
              <a:t> </a:t>
            </a:r>
            <a:r>
              <a:rPr lang="ru-RU" sz="1600" b="1" dirty="0" smtClean="0">
                <a:solidFill>
                  <a:schemeClr val="tx2">
                    <a:lumMod val="25000"/>
                  </a:schemeClr>
                </a:solidFill>
              </a:rPr>
              <a:t>     </a:t>
            </a:r>
            <a:r>
              <a:rPr lang="ru-RU" sz="1600" b="1" u="sng" dirty="0" smtClean="0">
                <a:solidFill>
                  <a:schemeClr val="tx2">
                    <a:lumMod val="25000"/>
                  </a:schemeClr>
                </a:solidFill>
              </a:rPr>
              <a:t>аварийные системы  </a:t>
            </a:r>
            <a:r>
              <a:rPr lang="ru-RU" sz="1600" b="1" u="sng" dirty="0">
                <a:solidFill>
                  <a:schemeClr val="tx2">
                    <a:lumMod val="25000"/>
                  </a:schemeClr>
                </a:solidFill>
              </a:rPr>
              <a:t>вентиляции</a:t>
            </a:r>
          </a:p>
          <a:p>
            <a:pPr>
              <a:defRPr/>
            </a:pPr>
            <a:r>
              <a:rPr lang="ru-RU" sz="1600" b="1" dirty="0">
                <a:solidFill>
                  <a:schemeClr val="tx2">
                    <a:lumMod val="25000"/>
                  </a:schemeClr>
                </a:solidFill>
              </a:rPr>
              <a:t>11. </a:t>
            </a:r>
            <a:r>
              <a:rPr lang="ru-RU" sz="1600" b="1" u="sng" dirty="0" smtClean="0">
                <a:solidFill>
                  <a:schemeClr val="tx2">
                    <a:lumMod val="25000"/>
                  </a:schemeClr>
                </a:solidFill>
              </a:rPr>
              <a:t>Местные</a:t>
            </a:r>
            <a:r>
              <a:rPr lang="ru-RU" sz="1600" b="1" u="sng" dirty="0">
                <a:solidFill>
                  <a:schemeClr val="tx2">
                    <a:lumMod val="25000"/>
                  </a:schemeClr>
                </a:solidFill>
              </a:rPr>
              <a:t>, смешанные и аварийные системы  вентиляции</a:t>
            </a:r>
            <a:endParaRPr lang="en-US" sz="1600" b="1" u="sng" dirty="0">
              <a:solidFill>
                <a:schemeClr val="tx2">
                  <a:lumMod val="25000"/>
                </a:schemeClr>
              </a:solidFill>
            </a:endParaRPr>
          </a:p>
          <a:p>
            <a:pPr>
              <a:defRPr/>
            </a:pPr>
            <a:r>
              <a:rPr lang="en-US" sz="1600" b="1" dirty="0">
                <a:solidFill>
                  <a:schemeClr val="tx2">
                    <a:lumMod val="25000"/>
                  </a:schemeClr>
                </a:solidFill>
              </a:rPr>
              <a:t>1</a:t>
            </a:r>
            <a:r>
              <a:rPr lang="ru-RU" sz="1600" b="1" dirty="0">
                <a:solidFill>
                  <a:schemeClr val="tx2">
                    <a:lumMod val="25000"/>
                  </a:schemeClr>
                </a:solidFill>
              </a:rPr>
              <a:t>2. </a:t>
            </a:r>
            <a:r>
              <a:rPr lang="ru-RU" sz="1600" b="1" u="sng" dirty="0" smtClean="0">
                <a:solidFill>
                  <a:schemeClr val="tx2">
                    <a:lumMod val="25000"/>
                  </a:schemeClr>
                </a:solidFill>
              </a:rPr>
              <a:t>Канальная </a:t>
            </a:r>
            <a:r>
              <a:rPr lang="ru-RU" sz="1600" b="1" u="sng" dirty="0">
                <a:solidFill>
                  <a:schemeClr val="tx2">
                    <a:lumMod val="25000"/>
                  </a:schemeClr>
                </a:solidFill>
              </a:rPr>
              <a:t>и </a:t>
            </a:r>
            <a:r>
              <a:rPr lang="ru-RU" sz="1600" b="1" u="sng" dirty="0" err="1">
                <a:solidFill>
                  <a:schemeClr val="tx2">
                    <a:lumMod val="25000"/>
                  </a:schemeClr>
                </a:solidFill>
              </a:rPr>
              <a:t>бесканальная</a:t>
            </a:r>
            <a:r>
              <a:rPr lang="ru-RU" sz="1600" b="1" u="sng" dirty="0">
                <a:solidFill>
                  <a:schemeClr val="tx2">
                    <a:lumMod val="25000"/>
                  </a:schemeClr>
                </a:solidFill>
              </a:rPr>
              <a:t>, наборная и моноблочная системы </a:t>
            </a:r>
            <a:endParaRPr lang="ru-RU" sz="1600" b="1" u="sng" dirty="0" smtClean="0">
              <a:solidFill>
                <a:schemeClr val="tx2">
                  <a:lumMod val="25000"/>
                </a:schemeClr>
              </a:solidFill>
            </a:endParaRPr>
          </a:p>
          <a:p>
            <a:pPr>
              <a:defRPr/>
            </a:pPr>
            <a:r>
              <a:rPr lang="ru-RU" sz="1600" b="1" dirty="0">
                <a:solidFill>
                  <a:schemeClr val="tx2">
                    <a:lumMod val="25000"/>
                  </a:schemeClr>
                </a:solidFill>
              </a:rPr>
              <a:t> </a:t>
            </a:r>
            <a:r>
              <a:rPr lang="ru-RU" sz="1600" b="1" dirty="0" smtClean="0">
                <a:solidFill>
                  <a:schemeClr val="tx2">
                    <a:lumMod val="25000"/>
                  </a:schemeClr>
                </a:solidFill>
              </a:rPr>
              <a:t>     </a:t>
            </a:r>
            <a:r>
              <a:rPr lang="ru-RU" sz="1600" b="1" u="sng" dirty="0" smtClean="0">
                <a:solidFill>
                  <a:schemeClr val="tx2">
                    <a:lumMod val="25000"/>
                  </a:schemeClr>
                </a:solidFill>
              </a:rPr>
              <a:t>вентиляции</a:t>
            </a:r>
            <a:endParaRPr lang="ru-RU" sz="1600" b="1" u="sng" dirty="0">
              <a:solidFill>
                <a:schemeClr val="tx2">
                  <a:lumMod val="25000"/>
                </a:schemeClr>
              </a:solidFill>
            </a:endParaRPr>
          </a:p>
          <a:p>
            <a:pPr>
              <a:defRPr/>
            </a:pPr>
            <a:r>
              <a:rPr lang="ru-RU" sz="1600" b="1" dirty="0">
                <a:solidFill>
                  <a:schemeClr val="tx2">
                    <a:lumMod val="25000"/>
                  </a:schemeClr>
                </a:solidFill>
              </a:rPr>
              <a:t>13. </a:t>
            </a:r>
            <a:r>
              <a:rPr lang="ru-RU" sz="1600" b="1" u="sng" dirty="0" smtClean="0">
                <a:solidFill>
                  <a:schemeClr val="tx2">
                    <a:lumMod val="25000"/>
                  </a:schemeClr>
                </a:solidFill>
              </a:rPr>
              <a:t>Особенности </a:t>
            </a:r>
            <a:r>
              <a:rPr lang="ru-RU" sz="1600" b="1" u="sng" dirty="0">
                <a:solidFill>
                  <a:schemeClr val="tx2">
                    <a:lumMod val="25000"/>
                  </a:schemeClr>
                </a:solidFill>
              </a:rPr>
              <a:t>проектирования и схемы вентиляционных систем. </a:t>
            </a:r>
            <a:r>
              <a:rPr lang="ru-RU" sz="1600" b="1" u="sng" dirty="0" smtClean="0">
                <a:solidFill>
                  <a:schemeClr val="tx2">
                    <a:lumMod val="25000"/>
                  </a:schemeClr>
                </a:solidFill>
              </a:rPr>
              <a:t>   </a:t>
            </a:r>
          </a:p>
          <a:p>
            <a:pPr>
              <a:defRPr/>
            </a:pPr>
            <a:r>
              <a:rPr lang="ru-RU" sz="1600" b="1" dirty="0">
                <a:solidFill>
                  <a:schemeClr val="tx2">
                    <a:lumMod val="25000"/>
                  </a:schemeClr>
                </a:solidFill>
              </a:rPr>
              <a:t> </a:t>
            </a:r>
            <a:r>
              <a:rPr lang="ru-RU" sz="1600" b="1" dirty="0" smtClean="0">
                <a:solidFill>
                  <a:schemeClr val="tx2">
                    <a:lumMod val="25000"/>
                  </a:schemeClr>
                </a:solidFill>
              </a:rPr>
              <a:t>     </a:t>
            </a:r>
            <a:r>
              <a:rPr lang="ru-RU" sz="1600" b="1" u="sng" dirty="0" smtClean="0">
                <a:solidFill>
                  <a:schemeClr val="tx2">
                    <a:lumMod val="25000"/>
                  </a:schemeClr>
                </a:solidFill>
              </a:rPr>
              <a:t>Виды </a:t>
            </a:r>
            <a:r>
              <a:rPr lang="ru-RU" sz="1600" b="1" u="sng" dirty="0">
                <a:solidFill>
                  <a:schemeClr val="tx2">
                    <a:lumMod val="25000"/>
                  </a:schemeClr>
                </a:solidFill>
              </a:rPr>
              <a:t>струй</a:t>
            </a:r>
          </a:p>
          <a:p>
            <a:pPr>
              <a:defRPr/>
            </a:pPr>
            <a:r>
              <a:rPr lang="ru-RU" sz="1600" b="1" dirty="0">
                <a:solidFill>
                  <a:schemeClr val="tx2">
                    <a:lumMod val="25000"/>
                  </a:schemeClr>
                </a:solidFill>
              </a:rPr>
              <a:t>14. </a:t>
            </a:r>
            <a:r>
              <a:rPr lang="ru-RU" sz="1600" b="1" u="sng" dirty="0" smtClean="0">
                <a:solidFill>
                  <a:schemeClr val="tx2">
                    <a:lumMod val="25000"/>
                  </a:schemeClr>
                </a:solidFill>
              </a:rPr>
              <a:t>Кондиционирование</a:t>
            </a:r>
            <a:r>
              <a:rPr lang="ru-RU" sz="1600" b="1" u="sng" dirty="0">
                <a:solidFill>
                  <a:schemeClr val="tx2">
                    <a:lumMod val="25000"/>
                  </a:schemeClr>
                </a:solidFill>
              </a:rPr>
              <a:t>.  Центральные, местные, одно- и </a:t>
            </a:r>
            <a:r>
              <a:rPr lang="ru-RU" sz="1600" b="1" u="sng" dirty="0" err="1" smtClean="0">
                <a:solidFill>
                  <a:schemeClr val="tx2">
                    <a:lumMod val="25000"/>
                  </a:schemeClr>
                </a:solidFill>
              </a:rPr>
              <a:t>многозональ</a:t>
            </a:r>
            <a:r>
              <a:rPr lang="ru-RU" sz="1600" b="1" u="sng" dirty="0" smtClean="0">
                <a:solidFill>
                  <a:schemeClr val="tx2">
                    <a:lumMod val="25000"/>
                  </a:schemeClr>
                </a:solidFill>
              </a:rPr>
              <a:t>-</a:t>
            </a:r>
          </a:p>
          <a:p>
            <a:pPr>
              <a:defRPr/>
            </a:pPr>
            <a:r>
              <a:rPr lang="ru-RU" sz="1600" b="1" dirty="0">
                <a:solidFill>
                  <a:schemeClr val="tx2">
                    <a:lumMod val="25000"/>
                  </a:schemeClr>
                </a:solidFill>
              </a:rPr>
              <a:t> </a:t>
            </a:r>
            <a:r>
              <a:rPr lang="ru-RU" sz="1600" b="1" dirty="0" smtClean="0">
                <a:solidFill>
                  <a:schemeClr val="tx2">
                    <a:lumMod val="25000"/>
                  </a:schemeClr>
                </a:solidFill>
              </a:rPr>
              <a:t>     </a:t>
            </a:r>
            <a:r>
              <a:rPr lang="ru-RU" sz="1600" b="1" u="sng" dirty="0" err="1" smtClean="0">
                <a:solidFill>
                  <a:schemeClr val="tx2">
                    <a:lumMod val="25000"/>
                  </a:schemeClr>
                </a:solidFill>
              </a:rPr>
              <a:t>ные</a:t>
            </a:r>
            <a:r>
              <a:rPr lang="ru-RU" sz="1600" b="1" u="sng" dirty="0" smtClean="0">
                <a:solidFill>
                  <a:schemeClr val="tx2">
                    <a:lumMod val="25000"/>
                  </a:schemeClr>
                </a:solidFill>
              </a:rPr>
              <a:t> системы. Основные </a:t>
            </a:r>
            <a:r>
              <a:rPr lang="ru-RU" sz="1600" b="1" u="sng" dirty="0">
                <a:solidFill>
                  <a:schemeClr val="tx2">
                    <a:lumMod val="25000"/>
                  </a:schemeClr>
                </a:solidFill>
              </a:rPr>
              <a:t>узлы кондиционеров, конструктивные </a:t>
            </a:r>
            <a:endParaRPr lang="ru-RU" sz="1600" b="1" u="sng" dirty="0" smtClean="0">
              <a:solidFill>
                <a:schemeClr val="tx2">
                  <a:lumMod val="25000"/>
                </a:schemeClr>
              </a:solidFill>
            </a:endParaRPr>
          </a:p>
          <a:p>
            <a:pPr>
              <a:defRPr/>
            </a:pPr>
            <a:r>
              <a:rPr lang="ru-RU" sz="1600" b="1" dirty="0">
                <a:solidFill>
                  <a:schemeClr val="tx2">
                    <a:lumMod val="25000"/>
                  </a:schemeClr>
                </a:solidFill>
              </a:rPr>
              <a:t> </a:t>
            </a:r>
            <a:r>
              <a:rPr lang="ru-RU" sz="1600" b="1" dirty="0" smtClean="0">
                <a:solidFill>
                  <a:schemeClr val="tx2">
                    <a:lumMod val="25000"/>
                  </a:schemeClr>
                </a:solidFill>
              </a:rPr>
              <a:t>     </a:t>
            </a:r>
            <a:r>
              <a:rPr lang="ru-RU" sz="1600" b="1" u="sng" dirty="0" smtClean="0">
                <a:solidFill>
                  <a:schemeClr val="tx2">
                    <a:lumMod val="25000"/>
                  </a:schemeClr>
                </a:solidFill>
              </a:rPr>
              <a:t>особенности</a:t>
            </a:r>
            <a:r>
              <a:rPr lang="ru-RU" sz="1600" b="1" u="sng" dirty="0">
                <a:solidFill>
                  <a:schemeClr val="tx2">
                    <a:lumMod val="25000"/>
                  </a:schemeClr>
                </a:solidFill>
              </a:rPr>
              <a:t>, </a:t>
            </a:r>
            <a:r>
              <a:rPr lang="ru-RU" sz="1600" b="1" u="sng" dirty="0" smtClean="0">
                <a:solidFill>
                  <a:schemeClr val="tx2">
                    <a:lumMod val="25000"/>
                  </a:schemeClr>
                </a:solidFill>
              </a:rPr>
              <a:t>принцип действия</a:t>
            </a:r>
            <a:r>
              <a:rPr lang="ru-RU" sz="1600" b="1" u="sng" dirty="0">
                <a:solidFill>
                  <a:schemeClr val="tx2">
                    <a:lumMod val="25000"/>
                  </a:schemeClr>
                </a:solidFill>
              </a:rPr>
              <a:t>, устранение неисправностей</a:t>
            </a:r>
          </a:p>
          <a:p>
            <a:pPr>
              <a:defRPr/>
            </a:pPr>
            <a:endParaRPr lang="ru-RU" sz="1600" b="1" u="sng" dirty="0">
              <a:solidFill>
                <a:srgbClr val="800000"/>
              </a:solidFill>
            </a:endParaRPr>
          </a:p>
          <a:p>
            <a:pPr marL="342900" indent="-342900">
              <a:buFontTx/>
              <a:buAutoNum type="arabicPeriod" startAt="9"/>
              <a:defRPr/>
            </a:pPr>
            <a:endParaRPr lang="ru-RU" sz="1600" b="1" u="sng" dirty="0">
              <a:solidFill>
                <a:srgbClr val="800000"/>
              </a:solidFill>
            </a:endParaRPr>
          </a:p>
          <a:p>
            <a:pPr>
              <a:defRPr/>
            </a:pPr>
            <a:endParaRPr lang="ru-RU" sz="1600" b="1" dirty="0">
              <a:solidFill>
                <a:srgbClr val="800000"/>
              </a:solidFill>
            </a:endParaRPr>
          </a:p>
          <a:p>
            <a:pPr marL="342900" indent="-342900">
              <a:buFontTx/>
              <a:buAutoNum type="arabicPeriod" startAt="5"/>
              <a:defRPr/>
            </a:pPr>
            <a:endParaRPr lang="ru-RU" sz="1600" b="1" u="sng" dirty="0">
              <a:solidFill>
                <a:srgbClr val="800000"/>
              </a:solidFill>
            </a:endParaRPr>
          </a:p>
          <a:p>
            <a:pPr>
              <a:defRPr/>
            </a:pPr>
            <a:endParaRPr lang="ru-RU" sz="1600" b="1" u="sng" dirty="0">
              <a:solidFill>
                <a:srgbClr val="990000"/>
              </a:solidFill>
            </a:endParaRPr>
          </a:p>
          <a:p>
            <a:pPr>
              <a:defRPr/>
            </a:pPr>
            <a:endParaRPr lang="ru-RU" sz="1700" b="1" u="sng" dirty="0">
              <a:solidFill>
                <a:srgbClr val="990000"/>
              </a:solidFill>
            </a:endParaRPr>
          </a:p>
          <a:p>
            <a:pPr marL="342900" indent="-342900">
              <a:buFontTx/>
              <a:buAutoNum type="arabicPeriod" startAt="10"/>
              <a:defRPr/>
            </a:pPr>
            <a:r>
              <a:rPr lang="ru-RU" sz="1700" b="1" u="sng" dirty="0">
                <a:solidFill>
                  <a:srgbClr val="990000"/>
                </a:solidFill>
              </a:rPr>
              <a:t> 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7" y="2492897"/>
            <a:ext cx="1195561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9"/>
          <p:cNvSpPr txBox="1">
            <a:spLocks noGrp="1" noChangeArrowheads="1"/>
          </p:cNvSpPr>
          <p:nvPr/>
        </p:nvSpPr>
        <p:spPr bwMode="auto">
          <a:xfrm>
            <a:off x="3508152" y="6536535"/>
            <a:ext cx="3512119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sz="2000" b="1" dirty="0">
                <a:latin typeface="Arial Black" pitchFamily="34" charset="0"/>
              </a:rPr>
              <a:t>БНТУ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– Чигринова Н.М.</a:t>
            </a:r>
          </a:p>
        </p:txBody>
      </p:sp>
      <p:sp>
        <p:nvSpPr>
          <p:cNvPr id="8" name="AutoShape 13">
            <a:hlinkClick r:id="" action="ppaction://hlinkshowjump?jump=endshow" highlightClick="1"/>
          </p:cNvPr>
          <p:cNvSpPr>
            <a:spLocks noChangeArrowheads="1"/>
          </p:cNvSpPr>
          <p:nvPr/>
        </p:nvSpPr>
        <p:spPr bwMode="auto">
          <a:xfrm>
            <a:off x="168076" y="765176"/>
            <a:ext cx="756006" cy="710406"/>
          </a:xfrm>
          <a:prstGeom prst="actionButtonHome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AutoShape 10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168076" y="4725144"/>
            <a:ext cx="745585" cy="658812"/>
          </a:xfrm>
          <a:prstGeom prst="actionButtonBackPrevious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87227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56026" y="44624"/>
            <a:ext cx="7880469" cy="576262"/>
          </a:xfrm>
          <a:prstGeom prst="rect">
            <a:avLst/>
          </a:prstGeom>
          <a:gradFill>
            <a:gsLst>
              <a:gs pos="0">
                <a:schemeClr val="bg2">
                  <a:shade val="48000"/>
                  <a:satMod val="230000"/>
                </a:schemeClr>
              </a:gs>
              <a:gs pos="20000">
                <a:schemeClr val="accent1">
                  <a:lumMod val="75000"/>
                </a:schemeClr>
              </a:gs>
              <a:gs pos="100000">
                <a:schemeClr val="bg2">
                  <a:tint val="85000"/>
                  <a:satMod val="400000"/>
                </a:schemeClr>
              </a:gs>
            </a:gsLst>
            <a:lin ang="5400000" scaled="0"/>
          </a:gradFill>
          <a:ln w="22225" cap="flat" algn="ctr">
            <a:solidFill>
              <a:srgbClr val="FFCC99"/>
            </a:solidFill>
            <a:miter lim="800000"/>
            <a:headEnd/>
            <a:tailEnd/>
          </a:ln>
          <a:effectLst>
            <a:outerShdw dist="89803" dir="2700000" algn="ctr" rotWithShape="0">
              <a:srgbClr val="993300"/>
            </a:outerShdw>
          </a:effectLst>
        </p:spPr>
        <p:txBody>
          <a:bodyPr vert="horz" anchor="ctr">
            <a:normAutofit/>
          </a:bodyPr>
          <a:lstStyle>
            <a:lvl1pPr marL="484632" algn="l" rtl="0" eaLnBrk="1" latinLnBrk="0" hangingPunct="1">
              <a:spcBef>
                <a:spcPct val="0"/>
              </a:spcBef>
              <a:buNone/>
              <a:defRPr kumimoji="0" sz="4200" kern="120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  <a:defRPr/>
            </a:pPr>
            <a:r>
              <a:rPr lang="ru-RU" sz="2800" b="1" dirty="0" smtClean="0">
                <a:solidFill>
                  <a:srgbClr val="800000"/>
                </a:solidFill>
              </a:rPr>
              <a:t>                 </a:t>
            </a:r>
            <a:r>
              <a:rPr lang="ru-RU" sz="2800" b="1" dirty="0" smtClean="0">
                <a:solidFill>
                  <a:schemeClr val="bg1"/>
                </a:solidFill>
                <a:latin typeface="Arial Black" pitchFamily="34" charset="0"/>
              </a:rPr>
              <a:t>МЕНЮ</a:t>
            </a:r>
            <a:r>
              <a:rPr lang="en-US" sz="2800" b="1" dirty="0" smtClean="0">
                <a:solidFill>
                  <a:schemeClr val="bg1"/>
                </a:solidFill>
                <a:latin typeface="Arial Black" pitchFamily="34" charset="0"/>
              </a:rPr>
              <a:t>:</a:t>
            </a:r>
            <a:r>
              <a:rPr lang="en-US" sz="2800" b="1" dirty="0" smtClean="0">
                <a:solidFill>
                  <a:srgbClr val="800000"/>
                </a:solidFill>
                <a:latin typeface="Arial Black" pitchFamily="34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ТЕОРИЯ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7" y="2492897"/>
            <a:ext cx="1195561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9"/>
          <p:cNvSpPr txBox="1">
            <a:spLocks noGrp="1" noChangeArrowheads="1"/>
          </p:cNvSpPr>
          <p:nvPr/>
        </p:nvSpPr>
        <p:spPr bwMode="auto">
          <a:xfrm>
            <a:off x="3508153" y="6536535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sz="1600" b="1" dirty="0">
                <a:latin typeface="Arial Black" pitchFamily="34" charset="0"/>
              </a:rPr>
              <a:t>БНТУ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– Чигринова Н.М.</a:t>
            </a:r>
          </a:p>
        </p:txBody>
      </p:sp>
      <p:sp>
        <p:nvSpPr>
          <p:cNvPr id="8" name="AutoShape 13">
            <a:hlinkClick r:id="" action="ppaction://hlinkshowjump?jump=endshow" highlightClick="1"/>
          </p:cNvPr>
          <p:cNvSpPr>
            <a:spLocks noChangeArrowheads="1"/>
          </p:cNvSpPr>
          <p:nvPr/>
        </p:nvSpPr>
        <p:spPr bwMode="auto">
          <a:xfrm>
            <a:off x="168076" y="765176"/>
            <a:ext cx="756006" cy="710406"/>
          </a:xfrm>
          <a:prstGeom prst="actionButtonHome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AutoShape 10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168076" y="4725144"/>
            <a:ext cx="745585" cy="658812"/>
          </a:xfrm>
          <a:prstGeom prst="actionButtonBackPrevious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9" name="Rectangle 3" descr="Пергамент"/>
          <p:cNvSpPr>
            <a:spLocks noChangeArrowheads="1"/>
          </p:cNvSpPr>
          <p:nvPr/>
        </p:nvSpPr>
        <p:spPr bwMode="auto">
          <a:xfrm>
            <a:off x="1156027" y="765176"/>
            <a:ext cx="7880469" cy="5688160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28000"/>
                      </a14:imgEffect>
                      <a14:imgEffect>
                        <a14:brightnessContrast contrast="-40000"/>
                      </a14:imgEffect>
                    </a14:imgLayer>
                  </a14:imgProps>
                </a:ext>
              </a:extLst>
            </a:blip>
            <a:tile tx="0" ty="0" sx="100000" sy="100000" flip="none" algn="tl"/>
          </a:blip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 15.   </a:t>
            </a:r>
            <a:r>
              <a:rPr kumimoji="0" lang="ru-RU" sz="1600" b="1" i="0" u="sng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Отопление и его виды. Системы отопления и  источники теплоснабжения. </a:t>
            </a:r>
            <a:r>
              <a:rPr kumimoji="0" lang="ru-RU" sz="1600" b="1" i="0" u="sng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Виды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 </a:t>
            </a:r>
            <a:r>
              <a:rPr kumimoji="0" lang="ru-RU" sz="1600" b="1" i="0" u="sng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отопления и оборудования. Нормы и требования к размещению </a:t>
            </a:r>
            <a:r>
              <a:rPr kumimoji="0" lang="ru-RU" sz="1600" b="1" i="0" u="sng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отопительного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 </a:t>
            </a:r>
            <a:r>
              <a:rPr kumimoji="0" lang="ru-RU" sz="1600" b="1" i="0" u="sng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оборудования в помещении</a:t>
            </a: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75000"/>
                  <a:lumOff val="25000"/>
                </a:schemeClr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16.   </a:t>
            </a:r>
            <a:r>
              <a:rPr kumimoji="0" lang="ru-RU" sz="1600" b="1" i="0" u="sng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Паровое отопление и оборудование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17.   </a:t>
            </a:r>
            <a:r>
              <a:rPr kumimoji="0" lang="ru-RU" sz="1600" b="1" i="0" u="sng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Водяное отопление. Оборудование , конструктивные особенности и принципы  </a:t>
            </a:r>
            <a:r>
              <a:rPr kumimoji="0" lang="ru-RU" sz="1600" b="1" i="0" u="sng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работы  </a:t>
            </a:r>
            <a:r>
              <a:rPr kumimoji="0" lang="ru-RU" sz="1600" b="1" i="0" u="sng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устройств водяного отопления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18.   </a:t>
            </a:r>
            <a:r>
              <a:rPr kumimoji="0" lang="ru-RU" sz="1600" b="1" i="0" u="sng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Воздушное отопление. Оборудование , конструктивные особенности и </a:t>
            </a:r>
            <a:r>
              <a:rPr kumimoji="0" lang="ru-RU" sz="1600" b="1" i="0" u="sng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принципы работы  </a:t>
            </a:r>
            <a:r>
              <a:rPr kumimoji="0" lang="ru-RU" sz="1600" b="1" i="0" u="sng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устройств воздушного отопления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19.   </a:t>
            </a:r>
            <a:r>
              <a:rPr kumimoji="0" lang="ru-RU" sz="1600" b="1" i="0" u="sng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Паровое отопление. Оборудование , конструктивные особенности и </a:t>
            </a:r>
            <a:r>
              <a:rPr kumimoji="0" lang="ru-RU" sz="1600" b="1" i="0" u="sng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принципы работы  </a:t>
            </a:r>
            <a:r>
              <a:rPr kumimoji="0" lang="ru-RU" sz="1600" b="1" i="0" u="sng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устройств парового отопления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20.  </a:t>
            </a:r>
            <a:r>
              <a:rPr kumimoji="0" lang="ru-RU" sz="1600" b="1" i="0" u="sng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Типы отопительных котлов. Конструктивные особенности, принцип работы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21.  </a:t>
            </a:r>
            <a:r>
              <a:rPr kumimoji="0" lang="ru-RU" sz="1600" b="1" i="0" u="sng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Электрическое отопление. Оборудование , конструктивные особенности и </a:t>
            </a:r>
            <a:r>
              <a:rPr kumimoji="0" lang="ru-RU" sz="1600" b="1" i="0" u="sng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принципы  </a:t>
            </a:r>
            <a:r>
              <a:rPr kumimoji="0" lang="ru-RU" sz="1600" b="1" i="0" u="sng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работы электроотопительных устройств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22.  </a:t>
            </a:r>
            <a:r>
              <a:rPr kumimoji="0" lang="ru-RU" sz="1600" b="1" i="0" u="sng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Инфракрасное отопление. Оборудование , конструктивные особенности и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 </a:t>
            </a:r>
            <a:r>
              <a:rPr kumimoji="0" lang="ru-RU" sz="1600" b="1" i="0" u="sng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принципы  работы устройств инфракрасного отопления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23.  </a:t>
            </a:r>
            <a:r>
              <a:rPr kumimoji="0" lang="ru-RU" sz="1600" b="1" i="0" u="sng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Лучистые системы отопления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24.  </a:t>
            </a:r>
            <a:r>
              <a:rPr kumimoji="0" lang="ru-RU" sz="1600" b="1" i="0" u="sng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Возобновляемые источники энергии.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 </a:t>
            </a:r>
            <a:r>
              <a:rPr kumimoji="0" lang="ru-RU" sz="1600" b="1" i="0" u="sng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Пассивные системы солнечного </a:t>
            </a:r>
            <a:r>
              <a:rPr kumimoji="0" lang="ru-RU" sz="1600" b="1" i="0" u="sng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теплоснабжения </a:t>
            </a:r>
            <a:endParaRPr kumimoji="0" lang="ru-RU" sz="1600" b="0" i="0" u="sng" strike="noStrike" kern="0" cap="none" spc="0" normalizeH="0" baseline="0" noProof="0" dirty="0">
              <a:ln>
                <a:noFill/>
              </a:ln>
              <a:solidFill>
                <a:schemeClr val="bg1">
                  <a:lumMod val="75000"/>
                  <a:lumOff val="25000"/>
                </a:schemeClr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25. </a:t>
            </a:r>
            <a:r>
              <a:rPr kumimoji="0" lang="ru-RU" sz="1600" b="1" i="0" u="sng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Особенности применения рекуперативных, регенеративных, контактных </a:t>
            </a:r>
            <a:r>
              <a:rPr kumimoji="0" lang="ru-RU" sz="1600" b="1" i="0" u="sng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теплообменников  </a:t>
            </a:r>
            <a:r>
              <a:rPr kumimoji="0" lang="ru-RU" sz="1600" b="1" i="0" u="sng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и теплообменников с промежуточным теплоносителем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26 .  </a:t>
            </a:r>
            <a:r>
              <a:rPr kumimoji="0" lang="ru-RU" sz="1600" b="1" i="0" u="sng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Литература по дисциплине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sng" strike="noStrike" kern="0" cap="none" spc="0" normalizeH="0" baseline="0" noProof="0" dirty="0">
              <a:ln>
                <a:noFill/>
              </a:ln>
              <a:solidFill>
                <a:schemeClr val="bg1">
                  <a:lumMod val="75000"/>
                  <a:lumOff val="25000"/>
                </a:schemeClr>
              </a:solidFill>
              <a:effectLst/>
              <a:uLnTx/>
              <a:uFillTx/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1600" i="0" u="sng" strike="noStrike" kern="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</a:endParaRP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 startAt="9"/>
              <a:tabLst/>
              <a:defRPr/>
            </a:pPr>
            <a:endParaRPr kumimoji="0" lang="ru-RU" sz="1600" b="1" i="0" u="sng" strike="noStrike" kern="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</a:endParaRP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 startAt="9"/>
              <a:tabLst/>
              <a:defRPr/>
            </a:pPr>
            <a:endParaRPr kumimoji="0" lang="ru-RU" sz="1600" b="1" i="0" u="sng" strike="noStrike" kern="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  <a:cs typeface="Times New Roman" pitchFamily="18" charset="0"/>
            </a:endParaRP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 startAt="9"/>
              <a:tabLst/>
              <a:defRPr/>
            </a:pPr>
            <a:endParaRPr kumimoji="0" lang="ru-RU" sz="1600" b="1" i="0" u="sng" strike="noStrike" kern="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</a:endParaRP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 startAt="5"/>
              <a:tabLst/>
              <a:defRPr/>
            </a:pPr>
            <a:endParaRPr kumimoji="0" lang="ru-RU" sz="1600" b="1" i="0" u="sng" strike="noStrike" kern="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</a:endParaRP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 startAt="10"/>
              <a:tabLst/>
              <a:defRPr/>
            </a:pPr>
            <a:endParaRPr kumimoji="0" lang="ru-RU" sz="1700" b="1" i="0" u="sng" strike="noStrike" kern="0" cap="none" spc="0" normalizeH="0" baseline="0" noProof="0" dirty="0">
              <a:ln>
                <a:noFill/>
              </a:ln>
              <a:solidFill>
                <a:srgbClr val="99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9725538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113469"/>
            <a:ext cx="8321675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539551" y="238125"/>
            <a:ext cx="8390137" cy="650875"/>
          </a:xfrm>
          <a:gradFill>
            <a:gsLst>
              <a:gs pos="0">
                <a:schemeClr val="bg2">
                  <a:shade val="48000"/>
                  <a:satMod val="230000"/>
                </a:schemeClr>
              </a:gs>
              <a:gs pos="10000">
                <a:schemeClr val="accent1">
                  <a:lumMod val="40000"/>
                  <a:lumOff val="60000"/>
                </a:schemeClr>
              </a:gs>
              <a:gs pos="100000">
                <a:schemeClr val="bg2">
                  <a:tint val="85000"/>
                  <a:satMod val="400000"/>
                </a:schemeClr>
              </a:gs>
            </a:gsLst>
            <a:lin ang="5400000" scaled="0"/>
          </a:gradFill>
          <a:ln w="22225" cap="flat" algn="ctr">
            <a:solidFill>
              <a:srgbClr val="FFCC99"/>
            </a:solidFill>
            <a:miter lim="800000"/>
            <a:headEnd/>
            <a:tailEnd/>
          </a:ln>
          <a:effectLst>
            <a:outerShdw dist="89803" dir="2700000" algn="ctr" rotWithShape="0">
              <a:srgbClr val="993300"/>
            </a:outerShdw>
          </a:effectLst>
        </p:spPr>
        <p:txBody>
          <a:bodyPr/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ru-RU" sz="3200" b="1" dirty="0" smtClean="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МЕНЮ: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 ПРАКТИКУМ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71" t="26026" r="17477" b="13398"/>
          <a:stretch/>
        </p:blipFill>
        <p:spPr bwMode="auto">
          <a:xfrm>
            <a:off x="1105603" y="2996952"/>
            <a:ext cx="1738205" cy="160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Рисунок 23" descr="karand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427" y="1083432"/>
            <a:ext cx="1489417" cy="184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Прямоугольник 23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131840" y="3461828"/>
            <a:ext cx="5616624" cy="812662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 w="63500" algn="ctr">
            <a:solidFill>
              <a:srgbClr val="800000"/>
            </a:solidFill>
            <a:round/>
            <a:headEnd/>
            <a:tailEnd/>
          </a:ln>
        </p:spPr>
        <p:txBody>
          <a:bodyPr wrap="none"/>
          <a:lstStyle/>
          <a:p>
            <a:endParaRPr lang="ru-RU" sz="2000" b="1" dirty="0" smtClean="0">
              <a:solidFill>
                <a:schemeClr val="bg1"/>
              </a:solidFill>
              <a:latin typeface="Arial Black" pitchFamily="34" charset="0"/>
            </a:endParaRPr>
          </a:p>
          <a:p>
            <a:r>
              <a:rPr lang="ru-RU" sz="2000" b="1" dirty="0" smtClean="0">
                <a:solidFill>
                  <a:schemeClr val="bg1"/>
                </a:solidFill>
                <a:latin typeface="Arial Black" pitchFamily="34" charset="0"/>
              </a:rPr>
              <a:t>ЛАБОРАТОРНЫЕ РАБОТЫ</a:t>
            </a:r>
            <a:endParaRPr lang="ru-RU" sz="20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8" name="Прямоугольник 23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071935" y="2011262"/>
            <a:ext cx="5676529" cy="757524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  <a:ln w="63500" algn="ctr">
            <a:solidFill>
              <a:srgbClr val="800000"/>
            </a:solidFill>
            <a:round/>
            <a:headEnd/>
            <a:tailEnd/>
          </a:ln>
        </p:spPr>
        <p:txBody>
          <a:bodyPr wrap="none"/>
          <a:lstStyle/>
          <a:p>
            <a:endParaRPr lang="ru-RU" sz="2000" b="1" dirty="0" smtClean="0">
              <a:solidFill>
                <a:schemeClr val="bg1"/>
              </a:solidFill>
              <a:latin typeface="Arial Black" pitchFamily="34" charset="0"/>
            </a:endParaRPr>
          </a:p>
          <a:p>
            <a:r>
              <a:rPr lang="ru-RU" sz="2000" b="1" dirty="0" smtClean="0">
                <a:solidFill>
                  <a:schemeClr val="bg1"/>
                </a:solidFill>
                <a:latin typeface="Arial Black" pitchFamily="34" charset="0"/>
              </a:rPr>
              <a:t>КУРСОВАЯ РАБОТА</a:t>
            </a:r>
            <a:endParaRPr lang="ru-RU" sz="20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Прямоугольник 23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061621" y="4776638"/>
            <a:ext cx="5686843" cy="812602"/>
          </a:xfrm>
          <a:prstGeom prst="rect">
            <a:avLst/>
          </a:prstGeom>
          <a:blipFill>
            <a:blip r:embed="rId9"/>
            <a:tile tx="0" ty="0" sx="100000" sy="100000" flip="none" algn="tl"/>
          </a:blipFill>
          <a:ln w="63500" algn="ctr">
            <a:solidFill>
              <a:srgbClr val="800000"/>
            </a:solidFill>
            <a:round/>
            <a:headEnd/>
            <a:tailEnd/>
          </a:ln>
        </p:spPr>
        <p:txBody>
          <a:bodyPr wrap="none"/>
          <a:lstStyle/>
          <a:p>
            <a:endParaRPr lang="ru-RU" sz="2000" b="1" dirty="0" smtClean="0">
              <a:solidFill>
                <a:schemeClr val="bg1"/>
              </a:solidFill>
              <a:latin typeface="Arial Black" pitchFamily="34" charset="0"/>
            </a:endParaRPr>
          </a:p>
          <a:p>
            <a:r>
              <a:rPr lang="ru-RU" sz="2000" b="1" dirty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ru-RU" sz="2000" b="1" cap="all" dirty="0" err="1" smtClean="0">
                <a:solidFill>
                  <a:schemeClr val="bg1"/>
                </a:solidFill>
                <a:latin typeface="Arial Black" pitchFamily="34" charset="0"/>
              </a:rPr>
              <a:t>ТЕСТЫ,Индивидуальные</a:t>
            </a:r>
            <a:r>
              <a:rPr lang="ru-RU" sz="2000" b="1" cap="all" dirty="0" smtClean="0">
                <a:solidFill>
                  <a:schemeClr val="bg1"/>
                </a:solidFill>
                <a:latin typeface="Arial Black" pitchFamily="34" charset="0"/>
              </a:rPr>
              <a:t> задания</a:t>
            </a:r>
            <a:endParaRPr lang="ru-RU" sz="2000" b="1" cap="all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Rectangle 9"/>
          <p:cNvSpPr txBox="1">
            <a:spLocks noGrp="1" noChangeArrowheads="1"/>
          </p:cNvSpPr>
          <p:nvPr/>
        </p:nvSpPr>
        <p:spPr bwMode="auto">
          <a:xfrm>
            <a:off x="3522662" y="6337300"/>
            <a:ext cx="400166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sz="2000" b="1" dirty="0">
                <a:latin typeface="Arial Black" pitchFamily="34" charset="0"/>
              </a:rPr>
              <a:t>БНТУ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– Чигринова Н.М.</a:t>
            </a:r>
          </a:p>
        </p:txBody>
      </p:sp>
      <p:cxnSp>
        <p:nvCxnSpPr>
          <p:cNvPr id="23" name="Прямая соединительная линия 18"/>
          <p:cNvCxnSpPr>
            <a:cxnSpLocks noChangeShapeType="1"/>
          </p:cNvCxnSpPr>
          <p:nvPr/>
        </p:nvCxnSpPr>
        <p:spPr bwMode="auto">
          <a:xfrm flipH="1">
            <a:off x="926335" y="2247800"/>
            <a:ext cx="23444" cy="2765376"/>
          </a:xfrm>
          <a:prstGeom prst="line">
            <a:avLst/>
          </a:prstGeom>
          <a:noFill/>
          <a:ln w="63500" algn="ctr">
            <a:solidFill>
              <a:srgbClr val="99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" name="Прямая соединительная линия 20"/>
          <p:cNvCxnSpPr>
            <a:cxnSpLocks noChangeShapeType="1"/>
          </p:cNvCxnSpPr>
          <p:nvPr/>
        </p:nvCxnSpPr>
        <p:spPr bwMode="auto">
          <a:xfrm>
            <a:off x="2123728" y="5013176"/>
            <a:ext cx="966203" cy="0"/>
          </a:xfrm>
          <a:prstGeom prst="line">
            <a:avLst/>
          </a:prstGeom>
          <a:noFill/>
          <a:ln w="63500" algn="ctr">
            <a:solidFill>
              <a:srgbClr val="99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" name="Прямая соединительная линия 20"/>
          <p:cNvCxnSpPr>
            <a:cxnSpLocks noChangeShapeType="1"/>
          </p:cNvCxnSpPr>
          <p:nvPr/>
        </p:nvCxnSpPr>
        <p:spPr bwMode="auto">
          <a:xfrm>
            <a:off x="2750845" y="2247800"/>
            <a:ext cx="321090" cy="0"/>
          </a:xfrm>
          <a:prstGeom prst="line">
            <a:avLst/>
          </a:prstGeom>
          <a:noFill/>
          <a:ln w="63500" algn="ctr">
            <a:solidFill>
              <a:srgbClr val="99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" name="Прямая соединительная линия 20"/>
          <p:cNvCxnSpPr>
            <a:cxnSpLocks noChangeShapeType="1"/>
          </p:cNvCxnSpPr>
          <p:nvPr/>
        </p:nvCxnSpPr>
        <p:spPr bwMode="auto">
          <a:xfrm>
            <a:off x="2627784" y="4068142"/>
            <a:ext cx="504056" cy="0"/>
          </a:xfrm>
          <a:prstGeom prst="line">
            <a:avLst/>
          </a:prstGeom>
          <a:noFill/>
          <a:ln w="63500" algn="ctr">
            <a:solidFill>
              <a:srgbClr val="99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4" name="Прямая соединительная линия 20"/>
          <p:cNvCxnSpPr>
            <a:cxnSpLocks noChangeShapeType="1"/>
          </p:cNvCxnSpPr>
          <p:nvPr/>
        </p:nvCxnSpPr>
        <p:spPr bwMode="auto">
          <a:xfrm>
            <a:off x="949779" y="2247800"/>
            <a:ext cx="311649" cy="0"/>
          </a:xfrm>
          <a:prstGeom prst="line">
            <a:avLst/>
          </a:prstGeom>
          <a:noFill/>
          <a:ln w="63500" algn="ctr">
            <a:solidFill>
              <a:srgbClr val="99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" name="Прямая соединительная линия 20"/>
          <p:cNvCxnSpPr>
            <a:cxnSpLocks noChangeShapeType="1"/>
          </p:cNvCxnSpPr>
          <p:nvPr/>
        </p:nvCxnSpPr>
        <p:spPr bwMode="auto">
          <a:xfrm>
            <a:off x="2266176" y="4068142"/>
            <a:ext cx="0" cy="0"/>
          </a:xfrm>
          <a:prstGeom prst="line">
            <a:avLst/>
          </a:prstGeom>
          <a:noFill/>
          <a:ln w="63500" algn="ctr">
            <a:solidFill>
              <a:srgbClr val="99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6" name="Прямая соединительная линия 20"/>
          <p:cNvCxnSpPr>
            <a:cxnSpLocks noChangeShapeType="1"/>
          </p:cNvCxnSpPr>
          <p:nvPr/>
        </p:nvCxnSpPr>
        <p:spPr bwMode="auto">
          <a:xfrm>
            <a:off x="902891" y="5013176"/>
            <a:ext cx="429181" cy="0"/>
          </a:xfrm>
          <a:prstGeom prst="line">
            <a:avLst/>
          </a:prstGeom>
          <a:noFill/>
          <a:ln w="63500" algn="ctr">
            <a:solidFill>
              <a:srgbClr val="99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0" name="Прямая соединительная линия 20"/>
          <p:cNvCxnSpPr>
            <a:cxnSpLocks noChangeShapeType="1"/>
          </p:cNvCxnSpPr>
          <p:nvPr/>
        </p:nvCxnSpPr>
        <p:spPr bwMode="auto">
          <a:xfrm>
            <a:off x="902891" y="4062225"/>
            <a:ext cx="562064" cy="0"/>
          </a:xfrm>
          <a:prstGeom prst="line">
            <a:avLst/>
          </a:prstGeom>
          <a:noFill/>
          <a:ln w="63500" algn="ctr">
            <a:solidFill>
              <a:srgbClr val="99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45" name="Рисунок 21" descr="test.gi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526" y="3388896"/>
            <a:ext cx="1510303" cy="2775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73429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539551" y="113469"/>
            <a:ext cx="8390137" cy="650875"/>
          </a:xfrm>
          <a:gradFill>
            <a:gsLst>
              <a:gs pos="0">
                <a:schemeClr val="tx2">
                  <a:lumMod val="75000"/>
                </a:schemeClr>
              </a:gs>
              <a:gs pos="74000">
                <a:schemeClr val="accent5">
                  <a:lumMod val="40000"/>
                  <a:lumOff val="60000"/>
                </a:schemeClr>
              </a:gs>
              <a:gs pos="100000">
                <a:schemeClr val="tx2"/>
              </a:gs>
            </a:gsLst>
            <a:lin ang="5400000" scaled="0"/>
          </a:gradFill>
          <a:ln w="22225" cap="flat" algn="ctr">
            <a:solidFill>
              <a:srgbClr val="FFCC99"/>
            </a:solidFill>
            <a:miter lim="800000"/>
            <a:headEnd/>
            <a:tailEnd/>
          </a:ln>
          <a:effectLst>
            <a:outerShdw dist="89803" dir="2700000" algn="ctr" rotWithShape="0">
              <a:srgbClr val="993300"/>
            </a:outerShdw>
          </a:effectLst>
        </p:spPr>
        <p:txBody>
          <a:bodyPr>
            <a:normAutofit/>
          </a:bodyPr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ru-RU" sz="3200" b="1" dirty="0" smtClean="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МЕНЮ: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 </a:t>
            </a:r>
            <a:r>
              <a:rPr lang="ru-RU" sz="3200" b="1" cap="all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курсовая работа</a:t>
            </a:r>
          </a:p>
        </p:txBody>
      </p:sp>
      <p:pic>
        <p:nvPicPr>
          <p:cNvPr id="12" name="Рисунок 23" descr="karand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59" y="2564904"/>
            <a:ext cx="1373789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ectangle 9"/>
          <p:cNvSpPr txBox="1">
            <a:spLocks noGrp="1" noChangeArrowheads="1"/>
          </p:cNvSpPr>
          <p:nvPr/>
        </p:nvSpPr>
        <p:spPr bwMode="auto">
          <a:xfrm>
            <a:off x="3347864" y="6525344"/>
            <a:ext cx="4176464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sz="2000" b="1" dirty="0">
                <a:latin typeface="Arial Black" pitchFamily="34" charset="0"/>
              </a:rPr>
              <a:t>БНТУ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– Чигринова Н.М.</a:t>
            </a:r>
          </a:p>
        </p:txBody>
      </p:sp>
      <p:cxnSp>
        <p:nvCxnSpPr>
          <p:cNvPr id="52" name="Прямая соединительная линия 20"/>
          <p:cNvCxnSpPr>
            <a:cxnSpLocks noChangeShapeType="1"/>
          </p:cNvCxnSpPr>
          <p:nvPr/>
        </p:nvCxnSpPr>
        <p:spPr bwMode="auto">
          <a:xfrm>
            <a:off x="2266176" y="4068142"/>
            <a:ext cx="0" cy="0"/>
          </a:xfrm>
          <a:prstGeom prst="line">
            <a:avLst/>
          </a:prstGeom>
          <a:noFill/>
          <a:ln w="63500" algn="ctr">
            <a:solidFill>
              <a:srgbClr val="99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4952241"/>
              </p:ext>
            </p:extLst>
          </p:nvPr>
        </p:nvGraphicFramePr>
        <p:xfrm>
          <a:off x="1368874" y="1083432"/>
          <a:ext cx="7276256" cy="5355153"/>
        </p:xfrm>
        <a:graphic>
          <a:graphicData uri="http://schemas.openxmlformats.org/drawingml/2006/table">
            <a:tbl>
              <a:tblPr firstRow="1" firstCol="1" bandRow="1"/>
              <a:tblGrid>
                <a:gridCol w="7276256"/>
              </a:tblGrid>
              <a:tr h="373193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000" b="1" kern="1200" cap="all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itchFamily="34" charset="0"/>
                          <a:ea typeface="Times New Roman"/>
                        </a:rPr>
                        <a:t>Информация и методические  </a:t>
                      </a:r>
                      <a:r>
                        <a:rPr lang="ru-RU" sz="2000" b="1" kern="1200" cap="all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itchFamily="34" charset="0"/>
                          <a:ea typeface="Times New Roman"/>
                        </a:rPr>
                        <a:t>указания</a:t>
                      </a:r>
                      <a:endParaRPr lang="ru-RU" sz="14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bg2">
                            <a:shade val="48000"/>
                            <a:satMod val="230000"/>
                          </a:schemeClr>
                        </a:gs>
                        <a:gs pos="10000">
                          <a:schemeClr val="accent1">
                            <a:lumMod val="40000"/>
                            <a:lumOff val="60000"/>
                          </a:schemeClr>
                        </a:gs>
                        <a:gs pos="100000">
                          <a:schemeClr val="bg2">
                            <a:tint val="85000"/>
                            <a:satMod val="40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291212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ru-RU" sz="1600" b="1" cap="all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  <a:ea typeface="Times New Roman"/>
                        </a:rPr>
                        <a:t>1 </a:t>
                      </a:r>
                      <a:r>
                        <a:rPr lang="ru-RU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  <a:ea typeface="Times New Roman"/>
                        </a:rPr>
                        <a:t>Анализ состояния проектируемого помещения</a:t>
                      </a:r>
                      <a:endParaRPr lang="ru-RU" sz="16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4"/>
                      <a:tile tx="0" ty="0" sx="100000" sy="100000" flip="none" algn="tl"/>
                    </a:blipFill>
                  </a:tcPr>
                </a:tc>
              </a:tr>
              <a:tr h="291212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/>
                          <a:ea typeface="Times New Roman"/>
                        </a:rPr>
                        <a:t>    </a:t>
                      </a:r>
                      <a:r>
                        <a:rPr lang="ru-RU" sz="1400" b="1" dirty="0" smtClean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en-US" sz="1400" b="1" dirty="0" smtClean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ru-RU" sz="1400" b="1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/>
                          <a:ea typeface="Times New Roman"/>
                        </a:rPr>
                        <a:t>1.1 Классификация помещений</a:t>
                      </a:r>
                      <a:endParaRPr lang="ru-RU" sz="1400" dirty="0">
                        <a:solidFill>
                          <a:schemeClr val="bg1">
                            <a:lumMod val="75000"/>
                            <a:lumOff val="25000"/>
                          </a:schemeClr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4"/>
                      <a:tile tx="0" ty="0" sx="100000" sy="100000" flip="none" algn="tl"/>
                    </a:blipFill>
                  </a:tcPr>
                </a:tc>
              </a:tr>
              <a:tr h="291212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/>
                          <a:ea typeface="Times New Roman"/>
                        </a:rPr>
                        <a:t>      1.2 </a:t>
                      </a:r>
                      <a:r>
                        <a:rPr lang="ru-RU" sz="140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/>
                          <a:ea typeface="Times New Roman"/>
                        </a:rPr>
                        <a:t>Санитарные требования к  проектируемому помещению</a:t>
                      </a:r>
                      <a:endParaRPr lang="ru-RU" sz="1400" dirty="0">
                        <a:solidFill>
                          <a:schemeClr val="bg1">
                            <a:lumMod val="75000"/>
                            <a:lumOff val="25000"/>
                          </a:schemeClr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4"/>
                      <a:tile tx="0" ty="0" sx="100000" sy="100000" flip="none" algn="tl"/>
                    </a:blipFill>
                  </a:tcPr>
                </a:tc>
              </a:tr>
              <a:tr h="291212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  <a:ea typeface="Times New Roman"/>
                        </a:rPr>
                        <a:t>2 Микроклимат в проектируемом помещении и его параметры</a:t>
                      </a:r>
                      <a:endParaRPr lang="ru-RU" sz="16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4"/>
                      <a:tile tx="0" ty="0" sx="100000" sy="100000" flip="none" algn="tl"/>
                    </a:blipFill>
                  </a:tcPr>
                </a:tc>
              </a:tr>
              <a:tr h="291212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/>
                          <a:ea typeface="Times New Roman"/>
                        </a:rPr>
                        <a:t>       </a:t>
                      </a:r>
                      <a:r>
                        <a:rPr lang="ru-RU" sz="1400" b="1" kern="1200" dirty="0" smtClean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/>
                          <a:ea typeface="Times New Roman"/>
                        </a:rPr>
                        <a:t>2.1 </a:t>
                      </a:r>
                      <a:r>
                        <a:rPr lang="ru-RU" sz="140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/>
                          <a:ea typeface="Times New Roman"/>
                        </a:rPr>
                        <a:t>Определение параметров микроклимата</a:t>
                      </a:r>
                      <a:endParaRPr lang="ru-RU" sz="1400" dirty="0">
                        <a:solidFill>
                          <a:schemeClr val="bg1">
                            <a:lumMod val="75000"/>
                            <a:lumOff val="25000"/>
                          </a:schemeClr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4"/>
                      <a:tile tx="0" ty="0" sx="100000" sy="100000" flip="none" algn="tl"/>
                    </a:blipFill>
                  </a:tcPr>
                </a:tc>
              </a:tr>
              <a:tr h="3044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/>
                          <a:ea typeface="Times New Roman"/>
                        </a:rPr>
                        <a:t>       2.2 Методы и п</a:t>
                      </a:r>
                      <a:r>
                        <a:rPr lang="ru-RU" sz="1400" b="1" i="0" u="none" strike="noStrike" spc="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риборы контроля параметров микроклимата</a:t>
                      </a:r>
                      <a:endParaRPr lang="ru-RU" sz="1400" dirty="0">
                        <a:solidFill>
                          <a:schemeClr val="bg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4"/>
                      <a:tile tx="0" ty="0" sx="100000" sy="100000" flip="none" algn="tl"/>
                    </a:blipFill>
                  </a:tcPr>
                </a:tc>
              </a:tr>
              <a:tr h="279078">
                <a:tc>
                  <a:txBody>
                    <a:bodyPr/>
                    <a:lstStyle/>
                    <a:p>
                      <a:pPr marL="361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  <a:ea typeface="Times New Roman"/>
                        </a:rPr>
                        <a:t>3 Т</a:t>
                      </a:r>
                      <a:r>
                        <a:rPr lang="ru-RU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  <a:ea typeface="Times New Roman"/>
                        </a:rPr>
                        <a:t>епловые нагрузки  и вид тепло-, </a:t>
                      </a:r>
                      <a:r>
                        <a:rPr lang="ru-RU" sz="1600" b="1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  <a:ea typeface="Times New Roman"/>
                        </a:rPr>
                        <a:t>влаго</a:t>
                      </a:r>
                      <a:r>
                        <a:rPr lang="ru-RU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  <a:ea typeface="Times New Roman"/>
                        </a:rPr>
                        <a:t>- и </a:t>
                      </a:r>
                      <a:r>
                        <a:rPr lang="ru-RU" sz="1600" b="1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  <a:ea typeface="Times New Roman"/>
                        </a:rPr>
                        <a:t>газопоступлений</a:t>
                      </a:r>
                      <a:r>
                        <a:rPr lang="ru-RU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  <a:ea typeface="Times New Roman"/>
                        </a:rPr>
                        <a:t> в проектируемое помещение</a:t>
                      </a:r>
                      <a:endParaRPr lang="ru-RU" sz="16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4"/>
                      <a:tile tx="0" ty="0" sx="100000" sy="100000" flip="none" algn="tl"/>
                    </a:blipFill>
                  </a:tcPr>
                </a:tc>
              </a:tr>
              <a:tr h="291212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/>
                          <a:ea typeface="Times New Roman"/>
                        </a:rPr>
                        <a:t>     3.1 Анализ тепло-, газо- и </a:t>
                      </a:r>
                      <a:r>
                        <a:rPr lang="ru-RU" sz="1400" b="1" kern="1200" dirty="0" err="1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/>
                          <a:ea typeface="Times New Roman"/>
                        </a:rPr>
                        <a:t>влаговыделений</a:t>
                      </a:r>
                      <a:r>
                        <a:rPr lang="ru-RU" sz="140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/>
                          <a:ea typeface="Times New Roman"/>
                        </a:rPr>
                        <a:t> в помещении</a:t>
                      </a:r>
                      <a:endParaRPr lang="ru-RU" sz="1400" dirty="0">
                        <a:solidFill>
                          <a:schemeClr val="bg1">
                            <a:lumMod val="75000"/>
                            <a:lumOff val="25000"/>
                          </a:schemeClr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4"/>
                      <a:tile tx="0" ty="0" sx="100000" sy="100000" flip="none" algn="tl"/>
                    </a:blipFill>
                  </a:tcPr>
                </a:tc>
              </a:tr>
              <a:tr h="291212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/>
                          <a:ea typeface="Calibri"/>
                        </a:rPr>
                        <a:t>     </a:t>
                      </a:r>
                      <a:r>
                        <a:rPr lang="ru-RU" sz="1400" b="1" dirty="0" smtClean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/>
                          <a:ea typeface="Calibri"/>
                        </a:rPr>
                        <a:t>3.2 </a:t>
                      </a:r>
                      <a:r>
                        <a:rPr lang="ru-RU" sz="1400" b="1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/>
                          <a:ea typeface="Calibri"/>
                        </a:rPr>
                        <a:t>Теплопоступления от людей</a:t>
                      </a:r>
                      <a:endParaRPr lang="ru-RU" sz="1400" dirty="0">
                        <a:solidFill>
                          <a:schemeClr val="bg1">
                            <a:lumMod val="75000"/>
                            <a:lumOff val="25000"/>
                          </a:schemeClr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4"/>
                      <a:tile tx="0" ty="0" sx="100000" sy="100000" flip="none" algn="tl"/>
                    </a:blipFill>
                  </a:tcPr>
                </a:tc>
              </a:tr>
              <a:tr h="291212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/>
                          <a:ea typeface="Calibri"/>
                        </a:rPr>
                        <a:t>     </a:t>
                      </a:r>
                      <a:r>
                        <a:rPr lang="ru-RU" sz="1400" b="1" dirty="0" smtClean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/>
                          <a:ea typeface="Calibri"/>
                        </a:rPr>
                        <a:t>3.3 </a:t>
                      </a:r>
                      <a:r>
                        <a:rPr lang="ru-RU" sz="1400" b="1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/>
                          <a:ea typeface="Calibri"/>
                        </a:rPr>
                        <a:t>Теплопоступления от солнечной радиации</a:t>
                      </a:r>
                      <a:endParaRPr lang="ru-RU" sz="1400" dirty="0">
                        <a:solidFill>
                          <a:schemeClr val="bg1">
                            <a:lumMod val="75000"/>
                            <a:lumOff val="25000"/>
                          </a:schemeClr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4"/>
                      <a:tile tx="0" ty="0" sx="100000" sy="100000" flip="none" algn="tl"/>
                    </a:blipFill>
                  </a:tcPr>
                </a:tc>
              </a:tr>
              <a:tr h="291212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/>
                          <a:ea typeface="Calibri"/>
                        </a:rPr>
                        <a:t>     </a:t>
                      </a:r>
                      <a:r>
                        <a:rPr lang="ru-RU" sz="1400" b="1" dirty="0" smtClean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/>
                          <a:ea typeface="Calibri"/>
                        </a:rPr>
                        <a:t> 3.4 </a:t>
                      </a:r>
                      <a:r>
                        <a:rPr lang="ru-RU" sz="1400" b="1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/>
                          <a:ea typeface="Calibri"/>
                        </a:rPr>
                        <a:t>Теплопоступления от источников искусственного  освещения</a:t>
                      </a:r>
                      <a:endParaRPr lang="ru-RU" sz="1400" dirty="0">
                        <a:solidFill>
                          <a:schemeClr val="bg1">
                            <a:lumMod val="75000"/>
                            <a:lumOff val="25000"/>
                          </a:schemeClr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4"/>
                      <a:tile tx="0" ty="0" sx="100000" sy="100000" flip="none" algn="tl"/>
                    </a:blipFill>
                  </a:tcPr>
                </a:tc>
              </a:tr>
              <a:tr h="6088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/>
                          <a:ea typeface="Calibri"/>
                        </a:rPr>
                        <a:t>      </a:t>
                      </a:r>
                      <a:r>
                        <a:rPr lang="ru-RU" sz="1400" b="1" dirty="0" smtClean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/>
                          <a:ea typeface="Calibri"/>
                        </a:rPr>
                        <a:t>3.5 </a:t>
                      </a:r>
                      <a:r>
                        <a:rPr lang="ru-RU" sz="1400" b="1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/>
                          <a:ea typeface="Calibri"/>
                        </a:rPr>
                        <a:t>Теплопоступления от нагревательных и отопительных приборов, электрического оборудования</a:t>
                      </a:r>
                      <a:endParaRPr lang="ru-RU" sz="1400" dirty="0">
                        <a:solidFill>
                          <a:schemeClr val="bg1">
                            <a:lumMod val="75000"/>
                            <a:lumOff val="25000"/>
                          </a:schemeClr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4"/>
                      <a:tile tx="0" ty="0" sx="100000" sy="100000" flip="none" algn="tl"/>
                    </a:blipFill>
                  </a:tcPr>
                </a:tc>
              </a:tr>
              <a:tr h="291212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/>
                          <a:ea typeface="Times New Roman"/>
                        </a:rPr>
                        <a:t>      </a:t>
                      </a:r>
                      <a:r>
                        <a:rPr lang="ru-RU" sz="1400" b="1" dirty="0" smtClean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/>
                          <a:ea typeface="Times New Roman"/>
                        </a:rPr>
                        <a:t>3.6 </a:t>
                      </a:r>
                      <a:r>
                        <a:rPr lang="ru-RU" sz="1400" b="1" dirty="0" err="1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/>
                          <a:ea typeface="Times New Roman"/>
                        </a:rPr>
                        <a:t>Теплопотери</a:t>
                      </a:r>
                      <a:r>
                        <a:rPr lang="ru-RU" sz="1400" b="1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/>
                          <a:ea typeface="Times New Roman"/>
                        </a:rPr>
                        <a:t> через ограждающие конструкции</a:t>
                      </a:r>
                      <a:endParaRPr lang="ru-RU" sz="1400" dirty="0">
                        <a:solidFill>
                          <a:schemeClr val="bg1">
                            <a:lumMod val="75000"/>
                            <a:lumOff val="25000"/>
                          </a:schemeClr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4"/>
                      <a:tile tx="0" ty="0" sx="100000" sy="100000" flip="none" algn="tl"/>
                    </a:blipFill>
                  </a:tcPr>
                </a:tc>
              </a:tr>
              <a:tr h="291212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/>
                          <a:ea typeface="Times New Roman"/>
                        </a:rPr>
                        <a:t>      </a:t>
                      </a:r>
                      <a:r>
                        <a:rPr lang="ru-RU" sz="1400" b="1" dirty="0" smtClean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/>
                          <a:ea typeface="Times New Roman"/>
                        </a:rPr>
                        <a:t>3.7.</a:t>
                      </a:r>
                      <a:r>
                        <a:rPr lang="ru-RU" sz="1400" b="1" kern="1200" dirty="0" smtClean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effectLst>
                            <a:outerShdw blurRad="50800" dist="38100" dir="2700000" algn="tl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Arial"/>
                          <a:ea typeface="Times New Roman"/>
                        </a:rPr>
                        <a:t>Удельные  </a:t>
                      </a:r>
                      <a:r>
                        <a:rPr lang="ru-RU" sz="140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effectLst>
                            <a:outerShdw blurRad="50800" dist="38100" dir="2700000" algn="tl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Arial"/>
                          <a:ea typeface="Times New Roman"/>
                        </a:rPr>
                        <a:t>расходы тепловой энергии на отопление и вентиляцию</a:t>
                      </a:r>
                      <a:endParaRPr lang="ru-RU" sz="1400" dirty="0">
                        <a:solidFill>
                          <a:schemeClr val="bg1">
                            <a:lumMod val="75000"/>
                            <a:lumOff val="25000"/>
                          </a:schemeClr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4"/>
                      <a:tile tx="0" ty="0" sx="100000" sy="100000" flip="none" algn="tl"/>
                    </a:blipFill>
                  </a:tcPr>
                </a:tc>
              </a:tr>
              <a:tr h="30444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/>
                          <a:ea typeface="Times New Roman"/>
                        </a:rPr>
                        <a:t>      </a:t>
                      </a:r>
                      <a:r>
                        <a:rPr lang="ru-RU" sz="1400" b="1" dirty="0" smtClean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/>
                          <a:ea typeface="Times New Roman"/>
                        </a:rPr>
                        <a:t>3.8 </a:t>
                      </a:r>
                      <a:r>
                        <a:rPr lang="ru-RU" sz="1400" b="1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/>
                          <a:ea typeface="Times New Roman"/>
                        </a:rPr>
                        <a:t>Тепловыделения от электродвигателей и механизмов</a:t>
                      </a:r>
                      <a:endParaRPr lang="ru-RU" sz="1400" dirty="0">
                        <a:solidFill>
                          <a:schemeClr val="bg1">
                            <a:lumMod val="75000"/>
                            <a:lumOff val="25000"/>
                          </a:schemeClr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4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475656" y="221514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97054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113469"/>
            <a:ext cx="8321675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539551" y="238125"/>
            <a:ext cx="8390137" cy="650875"/>
          </a:xfrm>
          <a:gradFill>
            <a:gsLst>
              <a:gs pos="0">
                <a:schemeClr val="tx2">
                  <a:lumMod val="75000"/>
                </a:schemeClr>
              </a:gs>
              <a:gs pos="52000">
                <a:schemeClr val="accent5">
                  <a:lumMod val="40000"/>
                  <a:lumOff val="60000"/>
                </a:schemeClr>
              </a:gs>
              <a:gs pos="100000">
                <a:schemeClr val="tx2"/>
              </a:gs>
            </a:gsLst>
            <a:lin ang="5400000" scaled="0"/>
          </a:gradFill>
          <a:ln w="22225" cap="flat" algn="ctr">
            <a:solidFill>
              <a:srgbClr val="FFCC99"/>
            </a:solidFill>
            <a:miter lim="800000"/>
            <a:headEnd/>
            <a:tailEnd/>
          </a:ln>
          <a:effectLst>
            <a:outerShdw dist="89803" dir="2700000" algn="ctr" rotWithShape="0">
              <a:srgbClr val="993300"/>
            </a:outerShdw>
          </a:effectLst>
        </p:spPr>
        <p:txBody>
          <a:bodyPr>
            <a:normAutofit/>
          </a:bodyPr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ru-RU" sz="3200" b="1" dirty="0" smtClean="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МЕНЮ: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 </a:t>
            </a:r>
            <a:r>
              <a:rPr lang="ru-RU" sz="3200" b="1" cap="all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курсовая работа</a:t>
            </a:r>
          </a:p>
        </p:txBody>
      </p:sp>
      <p:pic>
        <p:nvPicPr>
          <p:cNvPr id="12" name="Рисунок 23" descr="karand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59" y="2852936"/>
            <a:ext cx="1373789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ectangle 9"/>
          <p:cNvSpPr txBox="1">
            <a:spLocks noGrp="1" noChangeArrowheads="1"/>
          </p:cNvSpPr>
          <p:nvPr/>
        </p:nvSpPr>
        <p:spPr bwMode="auto">
          <a:xfrm>
            <a:off x="3522663" y="6484041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sz="1600" b="1" dirty="0">
                <a:latin typeface="Arial Black" pitchFamily="34" charset="0"/>
              </a:rPr>
              <a:t>БНТУ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– Чигринова Н.М.</a:t>
            </a:r>
          </a:p>
        </p:txBody>
      </p:sp>
      <p:cxnSp>
        <p:nvCxnSpPr>
          <p:cNvPr id="52" name="Прямая соединительная линия 20"/>
          <p:cNvCxnSpPr>
            <a:cxnSpLocks noChangeShapeType="1"/>
          </p:cNvCxnSpPr>
          <p:nvPr/>
        </p:nvCxnSpPr>
        <p:spPr bwMode="auto">
          <a:xfrm>
            <a:off x="2266176" y="4068142"/>
            <a:ext cx="0" cy="0"/>
          </a:xfrm>
          <a:prstGeom prst="line">
            <a:avLst/>
          </a:prstGeom>
          <a:noFill/>
          <a:ln w="63500" algn="ctr">
            <a:solidFill>
              <a:srgbClr val="99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1185164"/>
              </p:ext>
            </p:extLst>
          </p:nvPr>
        </p:nvGraphicFramePr>
        <p:xfrm>
          <a:off x="1561465" y="1083432"/>
          <a:ext cx="7165658" cy="5421703"/>
        </p:xfrm>
        <a:graphic>
          <a:graphicData uri="http://schemas.openxmlformats.org/drawingml/2006/table">
            <a:tbl>
              <a:tblPr firstRow="1" firstCol="1" bandRow="1"/>
              <a:tblGrid>
                <a:gridCol w="7165658"/>
              </a:tblGrid>
              <a:tr h="30149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/>
                          <a:ea typeface="Times New Roman"/>
                        </a:rPr>
                        <a:t>  </a:t>
                      </a:r>
                      <a:r>
                        <a:rPr lang="ru-RU" sz="1400" b="1" cap="all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  <a:ea typeface="Calibri"/>
                        </a:rPr>
                        <a:t>4 </a:t>
                      </a:r>
                      <a:r>
                        <a:rPr lang="ru-RU" sz="1400" b="1" cap="all" dirty="0" err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  <a:ea typeface="Calibri"/>
                        </a:rPr>
                        <a:t>РАСЧЕТы</a:t>
                      </a:r>
                      <a:r>
                        <a:rPr lang="ru-RU" sz="1400" b="1" cap="all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  <a:ea typeface="Calibri"/>
                        </a:rPr>
                        <a:t> </a:t>
                      </a:r>
                      <a:r>
                        <a:rPr lang="ru-RU" sz="1400" b="1" cap="all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  <a:ea typeface="Calibri"/>
                        </a:rPr>
                        <a:t>и примеры расчетов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  <a:ea typeface="Times New Roman"/>
                        </a:rPr>
                        <a:t> </a:t>
                      </a:r>
                      <a:endParaRPr lang="ru-RU" sz="14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5"/>
                      <a:tile tx="0" ty="0" sx="100000" sy="100000" flip="none" algn="tl"/>
                    </a:blipFill>
                  </a:tcPr>
                </a:tc>
              </a:tr>
              <a:tr h="6029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Calibri"/>
                        </a:rPr>
                        <a:t>    </a:t>
                      </a:r>
                      <a:r>
                        <a:rPr lang="ru-RU" sz="1400" b="1" cap="all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Calibri"/>
                        </a:rPr>
                        <a:t>4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Calibri"/>
                        </a:rPr>
                        <a:t>.1 Расчеты параметров микроклимата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  </a:t>
                      </a:r>
                      <a:r>
                        <a:rPr lang="ru-RU" sz="1400" b="1" kern="1200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  4.2 Расчет </a:t>
                      </a:r>
                      <a:r>
                        <a:rPr lang="ru-RU" sz="1400" b="1" kern="1200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теплопотерь</a:t>
                      </a:r>
                      <a:r>
                        <a:rPr lang="ru-RU" sz="1400" b="1" kern="1200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 и потоков вредных выделений  в помещении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5"/>
                      <a:tile tx="0" ty="0" sx="100000" sy="100000" flip="none" algn="tl"/>
                    </a:blipFill>
                  </a:tcPr>
                </a:tc>
              </a:tr>
              <a:tr h="30149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bg1"/>
                          </a:solidFill>
                          <a:effectLst>
                            <a:outerShdw blurRad="50800" dist="38100" dir="2700000" algn="tl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Arial"/>
                          <a:ea typeface="Bookman Old Style"/>
                        </a:rPr>
                        <a:t>         4.2.1 Расчет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Bookman Old Style"/>
                        </a:rPr>
                        <a:t> </a:t>
                      </a:r>
                      <a:r>
                        <a:rPr lang="ru-RU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Bookman Old Style"/>
                        </a:rPr>
                        <a:t>теплопотерь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Bookman Old Style"/>
                        </a:rPr>
                        <a:t> в помещении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5"/>
                      <a:tile tx="0" ty="0" sx="100000" sy="100000" flip="none" algn="tl"/>
                    </a:blipFill>
                  </a:tcPr>
                </a:tc>
              </a:tr>
              <a:tr h="275511">
                <a:tc>
                  <a:txBody>
                    <a:bodyPr/>
                    <a:lstStyle/>
                    <a:p>
                      <a:pPr marL="215900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bg1"/>
                          </a:solidFill>
                          <a:effectLst>
                            <a:outerShdw blurRad="50800" dist="38100" dir="2700000" algn="tl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Arial"/>
                          <a:ea typeface="Times New Roman"/>
                        </a:rPr>
                        <a:t>    4.2.2 Удельные  расходы тепловой энергии на </a:t>
                      </a:r>
                      <a:r>
                        <a:rPr lang="ru-RU" sz="1400" b="1" kern="1200" dirty="0" smtClean="0">
                          <a:solidFill>
                            <a:schemeClr val="bg1"/>
                          </a:solidFill>
                          <a:effectLst>
                            <a:outerShdw blurRad="50800" dist="38100" dir="2700000" algn="tl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Arial"/>
                          <a:ea typeface="Times New Roman"/>
                        </a:rPr>
                        <a:t>отопление </a:t>
                      </a:r>
                      <a:r>
                        <a:rPr lang="ru-RU" sz="1400" b="1" kern="1200" dirty="0">
                          <a:solidFill>
                            <a:schemeClr val="bg1"/>
                          </a:solidFill>
                          <a:effectLst>
                            <a:outerShdw blurRad="50800" dist="38100" dir="2700000" algn="tl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Arial"/>
                          <a:ea typeface="Times New Roman"/>
                        </a:rPr>
                        <a:t>и вентиляцию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5"/>
                      <a:tile tx="0" ty="0" sx="100000" sy="100000" flip="none" algn="tl"/>
                    </a:blipFill>
                  </a:tcPr>
                </a:tc>
              </a:tr>
              <a:tr h="3014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         4.2.3 Основные и добавочные потери теплоты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5"/>
                      <a:tile tx="0" ty="0" sx="100000" sy="100000" flip="none" algn="tl"/>
                    </a:blipFill>
                  </a:tcPr>
                </a:tc>
              </a:tr>
              <a:tr h="3014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cap="all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    4.3 </a:t>
                      </a:r>
                      <a:r>
                        <a:rPr lang="ru-RU" sz="1400" b="1" kern="1200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Расчет потоков </a:t>
                      </a:r>
                      <a:r>
                        <a:rPr lang="ru-RU" sz="1400" b="1" kern="1200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влаговыделений</a:t>
                      </a:r>
                      <a:r>
                        <a:rPr lang="ru-RU" sz="1400" b="1" kern="1200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  в помещении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5"/>
                      <a:tile tx="0" ty="0" sx="100000" sy="100000" flip="none" algn="tl"/>
                    </a:blipFill>
                  </a:tcPr>
                </a:tc>
              </a:tr>
              <a:tr h="3014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cap="all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    4.4 </a:t>
                      </a:r>
                      <a:r>
                        <a:rPr lang="ru-RU" sz="1400" b="1" kern="1200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Расчет потоков </a:t>
                      </a:r>
                      <a:r>
                        <a:rPr lang="ru-RU" sz="1400" b="1" kern="1200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газовыделений</a:t>
                      </a:r>
                      <a:r>
                        <a:rPr lang="ru-RU" sz="1400" b="1" kern="1200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 в помещении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5"/>
                      <a:tile tx="0" ty="0" sx="100000" sy="100000" flip="none" algn="tl"/>
                    </a:blipFill>
                  </a:tcPr>
                </a:tc>
              </a:tr>
              <a:tr h="3014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Calibri"/>
                        </a:rPr>
                        <a:t>         Вопросы для самопроверки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5"/>
                      <a:tile tx="0" ty="0" sx="100000" sy="100000" flip="none" algn="tl"/>
                    </a:blipFill>
                  </a:tcPr>
                </a:tc>
              </a:tr>
              <a:tr h="6029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10" dirty="0" smtClean="0">
                          <a:effectLst/>
                          <a:latin typeface="Arial"/>
                          <a:ea typeface="Times New Roman"/>
                        </a:rPr>
                        <a:t>   </a:t>
                      </a:r>
                      <a:r>
                        <a:rPr lang="ru-RU" sz="1400" b="1" spc="-1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  <a:ea typeface="Times New Roman"/>
                        </a:rPr>
                        <a:t>5</a:t>
                      </a:r>
                      <a:r>
                        <a:rPr lang="ru-RU" sz="1400" b="1" cap="all" spc="-1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ru-RU" sz="1400" b="1" cap="all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  <a:ea typeface="Times New Roman"/>
                        </a:rPr>
                        <a:t>ОБЩИЕ РЕКОМЕНДАЦИИ ПО ВЫБОРУ И ОБОСНОВАНИЮ СХЕМЫ ОРГАНИЗАЦИИ ВОЗДУХООБМЕНА  В ПОМЕЩЕНИИ</a:t>
                      </a:r>
                      <a:endParaRPr lang="ru-RU" sz="14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5"/>
                      <a:tile tx="0" ty="0" sx="100000" sy="100000" flip="none" algn="tl"/>
                    </a:blipFill>
                  </a:tcPr>
                </a:tc>
              </a:tr>
              <a:tr h="3014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     5.1 Воздухообмен в помещении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5"/>
                      <a:tile tx="0" ty="0" sx="100000" sy="100000" flip="none" algn="tl"/>
                    </a:blipFill>
                  </a:tcPr>
                </a:tc>
              </a:tr>
              <a:tr h="3014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NewRomanPSMT"/>
                        </a:rPr>
                        <a:t>     5.2  Методика расчета 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по избыткам явной теплоты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5"/>
                      <a:tile tx="0" ty="0" sx="100000" sy="100000" flip="none" algn="tl"/>
                    </a:blipFill>
                  </a:tcPr>
                </a:tc>
              </a:tr>
              <a:tr h="3014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     5.3. Методика расчета вентиляции и выбор расчетного воздухообмена в помещении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5"/>
                      <a:tile tx="0" ty="0" sx="100000" sy="100000" flip="none" algn="tl"/>
                    </a:blipFill>
                  </a:tcPr>
                </a:tc>
              </a:tr>
              <a:tr h="3014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     5.4 Подбор сечения воздуховода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5"/>
                      <a:tile tx="0" ty="0" sx="100000" sy="100000" flip="none" algn="tl"/>
                    </a:blipFill>
                  </a:tcPr>
                </a:tc>
              </a:tr>
              <a:tr h="6029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    </a:t>
                      </a: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5.5  Построение схемы  процессов изменения состояния воздуха на I-d-диаграмме и определение фактических параметров внутреннего воздуха при вентиляции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5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566863" y="20748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97054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113469"/>
            <a:ext cx="8321675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539551" y="238125"/>
            <a:ext cx="8390137" cy="650875"/>
          </a:xfrm>
          <a:gradFill>
            <a:gsLst>
              <a:gs pos="0">
                <a:schemeClr val="tx2">
                  <a:lumMod val="75000"/>
                </a:schemeClr>
              </a:gs>
              <a:gs pos="52000">
                <a:schemeClr val="accent5">
                  <a:lumMod val="40000"/>
                  <a:lumOff val="60000"/>
                </a:schemeClr>
              </a:gs>
              <a:gs pos="100000">
                <a:schemeClr val="tx2"/>
              </a:gs>
            </a:gsLst>
            <a:lin ang="5400000" scaled="0"/>
          </a:gradFill>
          <a:ln w="22225" cap="flat" algn="ctr">
            <a:solidFill>
              <a:srgbClr val="FFCC99"/>
            </a:solidFill>
            <a:miter lim="800000"/>
            <a:headEnd/>
            <a:tailEnd/>
          </a:ln>
          <a:effectLst>
            <a:outerShdw dist="89803" dir="2700000" algn="ctr" rotWithShape="0">
              <a:srgbClr val="993300"/>
            </a:outerShdw>
          </a:effectLst>
        </p:spPr>
        <p:txBody>
          <a:bodyPr>
            <a:normAutofit/>
          </a:bodyPr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ru-RU" sz="3200" b="1" dirty="0" smtClean="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МЕНЮ: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 </a:t>
            </a:r>
            <a:r>
              <a:rPr lang="ru-RU" sz="3200" b="1" cap="all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курсовая работа</a:t>
            </a:r>
          </a:p>
        </p:txBody>
      </p:sp>
      <p:pic>
        <p:nvPicPr>
          <p:cNvPr id="12" name="Рисунок 23" descr="karand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59" y="2852936"/>
            <a:ext cx="1373789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ectangle 9"/>
          <p:cNvSpPr txBox="1">
            <a:spLocks noGrp="1" noChangeArrowheads="1"/>
          </p:cNvSpPr>
          <p:nvPr/>
        </p:nvSpPr>
        <p:spPr bwMode="auto">
          <a:xfrm>
            <a:off x="3522662" y="6337300"/>
            <a:ext cx="4145681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sz="2000" b="1" dirty="0">
                <a:latin typeface="Arial Black" pitchFamily="34" charset="0"/>
              </a:rPr>
              <a:t>БНТУ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– Чигринова Н.М.</a:t>
            </a:r>
          </a:p>
        </p:txBody>
      </p:sp>
      <p:cxnSp>
        <p:nvCxnSpPr>
          <p:cNvPr id="52" name="Прямая соединительная линия 20"/>
          <p:cNvCxnSpPr>
            <a:cxnSpLocks noChangeShapeType="1"/>
          </p:cNvCxnSpPr>
          <p:nvPr/>
        </p:nvCxnSpPr>
        <p:spPr bwMode="auto">
          <a:xfrm>
            <a:off x="2266176" y="4068142"/>
            <a:ext cx="0" cy="0"/>
          </a:xfrm>
          <a:prstGeom prst="line">
            <a:avLst/>
          </a:prstGeom>
          <a:noFill/>
          <a:ln w="63500" algn="ctr">
            <a:solidFill>
              <a:srgbClr val="99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6736642"/>
              </p:ext>
            </p:extLst>
          </p:nvPr>
        </p:nvGraphicFramePr>
        <p:xfrm>
          <a:off x="1619672" y="1628800"/>
          <a:ext cx="6801728" cy="4180010"/>
        </p:xfrm>
        <a:graphic>
          <a:graphicData uri="http://schemas.openxmlformats.org/drawingml/2006/table">
            <a:tbl>
              <a:tblPr firstRow="1" firstCol="1" bandRow="1"/>
              <a:tblGrid>
                <a:gridCol w="6801728"/>
              </a:tblGrid>
              <a:tr h="4427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  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РАСЧЕТ ВОЗДУХООБМЕНОВ ПО НОРМАМ КРАТНОСТИ</a:t>
                      </a:r>
                      <a:endParaRPr lang="ru-RU" sz="14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5"/>
                      <a:tile tx="0" ty="0" sx="100000" sy="100000" flip="none" algn="tl"/>
                    </a:blipFill>
                  </a:tcPr>
                </a:tc>
              </a:tr>
              <a:tr h="44275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Black" pitchFamily="34" charset="0"/>
                          <a:ea typeface="Times New Roman"/>
                          <a:cs typeface="TimesNewRomanPS-BoldMT"/>
                        </a:rPr>
                        <a:t>  </a:t>
                      </a:r>
                      <a:r>
                        <a:rPr lang="en-US" sz="1400" dirty="0" smtClean="0">
                          <a:effectLst/>
                          <a:latin typeface="Arial Black" pitchFamily="34" charset="0"/>
                          <a:ea typeface="Times New Roman"/>
                          <a:cs typeface="TimesNewRomanPS-BoldMT"/>
                        </a:rPr>
                        <a:t> </a:t>
                      </a:r>
                      <a:r>
                        <a:rPr lang="en-US" sz="1400" b="0" dirty="0" smtClean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  <a:ea typeface="Times New Roman"/>
                          <a:cs typeface="TimesNewRomanPS-BoldMT"/>
                        </a:rPr>
                        <a:t>6</a:t>
                      </a:r>
                      <a:r>
                        <a:rPr lang="ru-RU" sz="160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.1 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Правила расчета воздухообмена в помещениях по нормам кратности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5"/>
                      <a:tile tx="0" ty="0" sx="100000" sy="100000" flip="none" algn="tl"/>
                    </a:blipFill>
                  </a:tcPr>
                </a:tc>
              </a:tr>
              <a:tr h="4203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cap="all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7 </a:t>
                      </a:r>
                      <a:r>
                        <a:rPr lang="ru-RU" sz="1400" b="1" cap="all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Выбор и разработка схем расположения климатического оборудования</a:t>
                      </a:r>
                      <a:endParaRPr lang="ru-RU" sz="14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5"/>
                      <a:tile tx="0" ty="0" sx="100000" sy="100000" flip="none" algn="tl"/>
                    </a:blipFill>
                  </a:tcPr>
                </a:tc>
              </a:tr>
              <a:tr h="4427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1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  </a:t>
                      </a:r>
                      <a:r>
                        <a:rPr lang="ru-RU" sz="1600" spc="-1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7.1 </a:t>
                      </a:r>
                      <a:r>
                        <a:rPr lang="ru-RU" sz="1600" spc="-1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равила размещения воздухообменных устройств в помещении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5"/>
                      <a:tile tx="0" ty="0" sx="100000" sy="100000" flip="none" algn="tl"/>
                    </a:blipFill>
                  </a:tcPr>
                </a:tc>
              </a:tr>
              <a:tr h="4427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 </a:t>
                      </a:r>
                      <a:r>
                        <a:rPr lang="ru-RU" sz="140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7.2 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Методические рекомендации по размещению оборудования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5"/>
                      <a:tile tx="0" ty="0" sx="100000" sy="100000" flip="none" algn="tl"/>
                    </a:blipFill>
                  </a:tcPr>
                </a:tc>
              </a:tr>
              <a:tr h="4427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ЗАКЛЮЧЕНИЕ</a:t>
                      </a:r>
                      <a:endParaRPr lang="ru-RU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5"/>
                      <a:tile tx="0" ty="0" sx="100000" sy="100000" flip="none" algn="tl"/>
                    </a:blipFill>
                  </a:tcPr>
                </a:tc>
              </a:tr>
              <a:tr h="4427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ИНДИВИДУАЛЬНЫЕ ЗАДАНИЯ</a:t>
                      </a:r>
                      <a:endParaRPr lang="ru-RU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5"/>
                      <a:tile tx="0" ty="0" sx="100000" sy="100000" flip="none" algn="tl"/>
                    </a:blipFill>
                  </a:tcPr>
                </a:tc>
              </a:tr>
              <a:tr h="4427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РЕКОМЕНДУЕМАЯ ЛИТЕРАТУРА</a:t>
                      </a:r>
                      <a:endParaRPr lang="ru-RU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5"/>
                      <a:tile tx="0" ty="0" sx="100000" sy="100000" flip="none" algn="tl"/>
                    </a:blipFill>
                  </a:tcPr>
                </a:tc>
              </a:tr>
              <a:tr h="5450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Приложения</a:t>
                      </a:r>
                      <a:endParaRPr lang="ru-RU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5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48747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395536" y="11078"/>
            <a:ext cx="8390137" cy="650875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MosiaicBubbles/>
                      </a14:imgEffect>
                    </a14:imgLayer>
                  </a14:imgProps>
                </a:ext>
              </a:extLst>
            </a:blip>
            <a:tile tx="0" ty="0" sx="100000" sy="100000" flip="none" algn="tl"/>
          </a:blipFill>
          <a:ln w="22225" cap="flat" algn="ctr">
            <a:solidFill>
              <a:srgbClr val="FFCC99"/>
            </a:solidFill>
            <a:miter lim="800000"/>
            <a:headEnd/>
            <a:tailEnd/>
          </a:ln>
          <a:effectLst>
            <a:outerShdw dist="89803" dir="2700000" algn="ctr" rotWithShape="0">
              <a:srgbClr val="993300"/>
            </a:outerShdw>
          </a:effectLst>
        </p:spPr>
        <p:txBody>
          <a:bodyPr>
            <a:normAutofit fontScale="90000"/>
          </a:bodyPr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ru-RU" sz="3200" b="1" dirty="0" smtClean="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МЕНЮ: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 </a:t>
            </a:r>
            <a:r>
              <a:rPr lang="ru-RU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ЛАБОРАТОРНЫЕ РАБОТЫ</a:t>
            </a:r>
            <a:endParaRPr lang="ru-RU" sz="3200" b="1" cap="all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1" name="Rectangle 9"/>
          <p:cNvSpPr txBox="1">
            <a:spLocks noGrp="1" noChangeArrowheads="1"/>
          </p:cNvSpPr>
          <p:nvPr/>
        </p:nvSpPr>
        <p:spPr bwMode="auto">
          <a:xfrm>
            <a:off x="3522662" y="6542832"/>
            <a:ext cx="392965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sz="2000" b="1" dirty="0">
                <a:latin typeface="Arial Black" pitchFamily="34" charset="0"/>
              </a:rPr>
              <a:t>БНТУ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– Чигринова Н.М.</a:t>
            </a:r>
          </a:p>
        </p:txBody>
      </p:sp>
      <p:cxnSp>
        <p:nvCxnSpPr>
          <p:cNvPr id="52" name="Прямая соединительная линия 20"/>
          <p:cNvCxnSpPr>
            <a:cxnSpLocks noChangeShapeType="1"/>
          </p:cNvCxnSpPr>
          <p:nvPr/>
        </p:nvCxnSpPr>
        <p:spPr bwMode="auto">
          <a:xfrm>
            <a:off x="2266176" y="4068142"/>
            <a:ext cx="0" cy="0"/>
          </a:xfrm>
          <a:prstGeom prst="line">
            <a:avLst/>
          </a:prstGeom>
          <a:noFill/>
          <a:ln w="63500" algn="ctr">
            <a:solidFill>
              <a:srgbClr val="99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55" t="29222" r="21828" b="16940"/>
          <a:stretch/>
        </p:blipFill>
        <p:spPr bwMode="auto">
          <a:xfrm>
            <a:off x="-288840" y="1844824"/>
            <a:ext cx="2232248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810369"/>
            <a:ext cx="7164496" cy="5732463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8346438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11560" y="116632"/>
            <a:ext cx="8390137" cy="650875"/>
          </a:xfrm>
          <a:blipFill>
            <a:blip r:embed="rId3"/>
            <a:tile tx="0" ty="0" sx="100000" sy="100000" flip="none" algn="tl"/>
          </a:blipFill>
          <a:ln w="22225" cap="flat" algn="ctr">
            <a:solidFill>
              <a:srgbClr val="FFCC99"/>
            </a:solidFill>
            <a:miter lim="800000"/>
            <a:headEnd/>
            <a:tailEnd/>
          </a:ln>
          <a:effectLst>
            <a:outerShdw dist="89803" dir="2700000" algn="ctr" rotWithShape="0">
              <a:srgbClr val="993300"/>
            </a:outerShdw>
          </a:effectLst>
        </p:spPr>
        <p:txBody>
          <a:bodyPr>
            <a:normAutofit/>
          </a:bodyPr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ru-RU" sz="3200" b="1" dirty="0" smtClean="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МЕНЮ: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 </a:t>
            </a:r>
            <a:r>
              <a:rPr lang="ru-RU" sz="4000" b="1" cap="all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тесты</a:t>
            </a:r>
          </a:p>
        </p:txBody>
      </p:sp>
      <p:sp>
        <p:nvSpPr>
          <p:cNvPr id="21" name="Rectangle 9"/>
          <p:cNvSpPr txBox="1">
            <a:spLocks noGrp="1" noChangeArrowheads="1"/>
          </p:cNvSpPr>
          <p:nvPr/>
        </p:nvSpPr>
        <p:spPr bwMode="auto">
          <a:xfrm>
            <a:off x="3522663" y="6525344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sz="1600" b="1" dirty="0">
                <a:latin typeface="Arial Black" pitchFamily="34" charset="0"/>
              </a:rPr>
              <a:t>БНТУ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– Чигринова Н.М.</a:t>
            </a:r>
          </a:p>
        </p:txBody>
      </p:sp>
      <p:cxnSp>
        <p:nvCxnSpPr>
          <p:cNvPr id="52" name="Прямая соединительная линия 20"/>
          <p:cNvCxnSpPr>
            <a:cxnSpLocks noChangeShapeType="1"/>
          </p:cNvCxnSpPr>
          <p:nvPr/>
        </p:nvCxnSpPr>
        <p:spPr bwMode="auto">
          <a:xfrm>
            <a:off x="2266176" y="4068142"/>
            <a:ext cx="0" cy="0"/>
          </a:xfrm>
          <a:prstGeom prst="line">
            <a:avLst/>
          </a:prstGeom>
          <a:noFill/>
          <a:ln w="63500" algn="ctr">
            <a:solidFill>
              <a:srgbClr val="99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620"/>
          <a:stretch/>
        </p:blipFill>
        <p:spPr bwMode="auto">
          <a:xfrm>
            <a:off x="-36512" y="2518534"/>
            <a:ext cx="1440160" cy="2190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624" y="896816"/>
            <a:ext cx="7956376" cy="5632311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Всего 30 тестов по ниже обозначенной тематике с 5 вариантами ответов на каждый.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chemeClr val="bg1"/>
                </a:solidFill>
              </a:rPr>
              <a:t>Показатели, характеризующие микроклимат в 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    </a:t>
            </a:r>
            <a:r>
              <a:rPr lang="ru-RU" dirty="0" smtClean="0">
                <a:solidFill>
                  <a:schemeClr val="bg1"/>
                </a:solidFill>
              </a:rPr>
              <a:t>обслуживаемом помещении...</a:t>
            </a:r>
          </a:p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 </a:t>
            </a:r>
            <a:r>
              <a:rPr lang="ru-RU" dirty="0" smtClean="0">
                <a:solidFill>
                  <a:schemeClr val="bg1"/>
                </a:solidFill>
              </a:rPr>
              <a:t>Условия считаются в тепловом отношении </a:t>
            </a:r>
            <a:r>
              <a:rPr lang="ru-RU" dirty="0" err="1" smtClean="0">
                <a:solidFill>
                  <a:schemeClr val="bg1"/>
                </a:solidFill>
              </a:rPr>
              <a:t>комфортными,если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 </a:t>
            </a:r>
            <a:r>
              <a:rPr lang="ru-RU" dirty="0" smtClean="0">
                <a:solidFill>
                  <a:schemeClr val="bg1"/>
                </a:solidFill>
              </a:rPr>
              <a:t>Источником </a:t>
            </a:r>
            <a:r>
              <a:rPr lang="ru-RU" dirty="0" err="1" smtClean="0">
                <a:solidFill>
                  <a:schemeClr val="bg1"/>
                </a:solidFill>
              </a:rPr>
              <a:t>влаговыделений</a:t>
            </a:r>
            <a:r>
              <a:rPr lang="ru-RU" dirty="0" smtClean="0">
                <a:solidFill>
                  <a:schemeClr val="bg1"/>
                </a:solidFill>
              </a:rPr>
              <a:t> в помещении являются…</a:t>
            </a:r>
          </a:p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 </a:t>
            </a:r>
            <a:r>
              <a:rPr lang="ru-RU" dirty="0" smtClean="0">
                <a:solidFill>
                  <a:schemeClr val="bg1"/>
                </a:solidFill>
              </a:rPr>
              <a:t>Три расчетных параметра наружного воздуха…</a:t>
            </a:r>
          </a:p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 </a:t>
            </a:r>
            <a:r>
              <a:rPr lang="ru-RU" dirty="0" smtClean="0">
                <a:solidFill>
                  <a:schemeClr val="bg1"/>
                </a:solidFill>
              </a:rPr>
              <a:t>Тепловой баланс помещения составляется…</a:t>
            </a:r>
          </a:p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ru-RU" dirty="0" smtClean="0">
                <a:solidFill>
                  <a:schemeClr val="bg1"/>
                </a:solidFill>
              </a:rPr>
              <a:t>.  Явной теплотой помещения является…</a:t>
            </a:r>
          </a:p>
          <a:p>
            <a:pPr marL="342900" indent="-342900">
              <a:buAutoNum type="arabicPeriod" startAt="7"/>
            </a:pPr>
            <a:r>
              <a:rPr lang="ru-RU" dirty="0" smtClean="0">
                <a:solidFill>
                  <a:schemeClr val="bg1"/>
                </a:solidFill>
              </a:rPr>
              <a:t>По способу перемещения теплоносителя центральные 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   </a:t>
            </a:r>
            <a:r>
              <a:rPr lang="ru-RU" dirty="0" smtClean="0">
                <a:solidFill>
                  <a:schemeClr val="bg1"/>
                </a:solidFill>
              </a:rPr>
              <a:t>системы отопления подразделяются на …</a:t>
            </a:r>
          </a:p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8.  </a:t>
            </a:r>
            <a:r>
              <a:rPr lang="ru-RU" dirty="0" smtClean="0">
                <a:solidFill>
                  <a:schemeClr val="bg1"/>
                </a:solidFill>
              </a:rPr>
              <a:t>Основными элементами систем отопления являются…</a:t>
            </a:r>
          </a:p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  </a:t>
            </a:r>
            <a:r>
              <a:rPr lang="ru-RU" dirty="0" smtClean="0">
                <a:solidFill>
                  <a:schemeClr val="bg1"/>
                </a:solidFill>
              </a:rPr>
              <a:t>Преимуществами систем воздушного отопления являются…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10</a:t>
            </a:r>
            <a:r>
              <a:rPr lang="ru-RU" dirty="0" smtClean="0">
                <a:solidFill>
                  <a:schemeClr val="bg1"/>
                </a:solidFill>
              </a:rPr>
              <a:t>. Теплоносителем в водяных системах отопления являются…</a:t>
            </a:r>
          </a:p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11. </a:t>
            </a:r>
            <a:r>
              <a:rPr lang="ru-RU" dirty="0" smtClean="0">
                <a:solidFill>
                  <a:schemeClr val="bg1"/>
                </a:solidFill>
              </a:rPr>
              <a:t>Теплоносителем в паровых системах отопления являются…</a:t>
            </a:r>
          </a:p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12. </a:t>
            </a:r>
            <a:r>
              <a:rPr lang="ru-RU" dirty="0" smtClean="0">
                <a:solidFill>
                  <a:schemeClr val="bg1"/>
                </a:solidFill>
              </a:rPr>
              <a:t>В зависимости от схемы соединения труб с нагревательными 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    </a:t>
            </a:r>
            <a:r>
              <a:rPr lang="ru-RU" dirty="0" smtClean="0">
                <a:solidFill>
                  <a:schemeClr val="bg1"/>
                </a:solidFill>
              </a:rPr>
              <a:t>приборами системы водяного отопления подразделяются на…</a:t>
            </a:r>
          </a:p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13. </a:t>
            </a:r>
            <a:r>
              <a:rPr lang="ru-RU" dirty="0" smtClean="0">
                <a:solidFill>
                  <a:schemeClr val="bg1"/>
                </a:solidFill>
              </a:rPr>
              <a:t>Искусственная и механическая вентиляция происходит с 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     </a:t>
            </a:r>
            <a:r>
              <a:rPr lang="ru-RU" dirty="0" smtClean="0">
                <a:solidFill>
                  <a:schemeClr val="bg1"/>
                </a:solidFill>
              </a:rPr>
              <a:t>помощью…</a:t>
            </a:r>
          </a:p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14.</a:t>
            </a:r>
          </a:p>
        </p:txBody>
      </p:sp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6080953"/>
            <a:ext cx="7718425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464388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261</TotalTime>
  <Words>1367</Words>
  <Application>Microsoft Office PowerPoint</Application>
  <PresentationFormat>Экран (4:3)</PresentationFormat>
  <Paragraphs>245</Paragraphs>
  <Slides>15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Яркая</vt:lpstr>
      <vt:lpstr>ГЛАВНОЕ  МЕНЮ  КОМПЛЕКСА</vt:lpstr>
      <vt:lpstr>Презентация PowerPoint</vt:lpstr>
      <vt:lpstr>Презентация PowerPoint</vt:lpstr>
      <vt:lpstr>МЕНЮ:  ПРАКТИКУМ</vt:lpstr>
      <vt:lpstr>МЕНЮ:  курсовая работа</vt:lpstr>
      <vt:lpstr>МЕНЮ:  курсовая работа</vt:lpstr>
      <vt:lpstr>МЕНЮ:  курсовая работа</vt:lpstr>
      <vt:lpstr>МЕНЮ:  ЛАБОРАТОРНЫЕ РАБОТЫ</vt:lpstr>
      <vt:lpstr>МЕНЮ:  тесты</vt:lpstr>
      <vt:lpstr>МЕНЮ:  тесты</vt:lpstr>
      <vt:lpstr>ДОПОЛНИТЕЛЬНЫЙ МЕТОДИЧЕСКИЙ МАТЕРИАЛ</vt:lpstr>
      <vt:lpstr>ПРОГРАММНО-УЧЕБНАЯ ДОКУМЕНТАЦИЯ</vt:lpstr>
      <vt:lpstr>МЕНЮ:  ПРЕЗЕНТАЦИИ</vt:lpstr>
      <vt:lpstr>МЕНЮ:  ПРЕЗЕНТАЦИИ</vt:lpstr>
      <vt:lpstr>МЕНЮ: ПРЕЗЕНТАЦИИ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ГЛАВНОЕ  МЕНЮ  КОМПЛЕКСА</dc:title>
  <dc:creator>Admin</dc:creator>
  <cp:lastModifiedBy>Admin</cp:lastModifiedBy>
  <cp:revision>28</cp:revision>
  <dcterms:created xsi:type="dcterms:W3CDTF">2017-11-19T07:48:58Z</dcterms:created>
  <dcterms:modified xsi:type="dcterms:W3CDTF">2018-04-11T11:05:49Z</dcterms:modified>
</cp:coreProperties>
</file>