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4" r:id="rId37"/>
    <p:sldId id="293" r:id="rId38"/>
    <p:sldId id="295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3399"/>
    <a:srgbClr val="00FF99"/>
    <a:srgbClr val="3333FF"/>
    <a:srgbClr val="6600CC"/>
    <a:srgbClr val="FF9900"/>
    <a:srgbClr val="009900"/>
    <a:srgbClr val="9999FF"/>
    <a:srgbClr val="CC00CC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586B0-695C-42C2-9000-321CEE2B7F98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03314-C771-4B1A-967C-A3E6CD332A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16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3314-C771-4B1A-967C-A3E6CD332A06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267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861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81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149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782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87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668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307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669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668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277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821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AD43B-A306-4B6E-A144-AB9CFC872D69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F825-783D-4626-9324-C22767C5A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40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1popechi.ru/wp-content/uploads/2014/06/shema-ustroistva-peredvizhnogo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presentacii/present-bes-anim/gosregistracia.pps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s://ru.zbgboiler.com/case/1-Ton-Oil-Boiler-For-Madagascar-Textile-Mill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zbgboiler.com/Products/hot-water-gas-boiler.html" TargetMode="External"/><Relationship Id="rId3" Type="http://schemas.openxmlformats.org/officeDocument/2006/relationships/image" Target="../media/image53.jpeg"/><Relationship Id="rId7" Type="http://schemas.openxmlformats.org/officeDocument/2006/relationships/image" Target="../media/image55.jpeg"/><Relationship Id="rId2" Type="http://schemas.openxmlformats.org/officeDocument/2006/relationships/hyperlink" Target="https://ru.zbgboiler.com/case/20t-gas-water-tube-boiler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zbgboiler.com/case/1-Ton-2-Ton-Gas-Steam-Boiler-to-Bangladesh.html" TargetMode="External"/><Relationship Id="rId5" Type="http://schemas.openxmlformats.org/officeDocument/2006/relationships/image" Target="../media/image54.jpeg"/><Relationship Id="rId4" Type="http://schemas.openxmlformats.org/officeDocument/2006/relationships/hyperlink" Target="https://ru.zbgboiler.com/Products/blast-furnace-gas-boiler.html" TargetMode="External"/><Relationship Id="rId9" Type="http://schemas.openxmlformats.org/officeDocument/2006/relationships/image" Target="../media/image5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presentacii/present-bes-anim/gosregistracia.pps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(без </a:t>
            </a:r>
            <a:r>
              <a:rPr lang="ru-RU" dirty="0" err="1" smtClean="0"/>
              <a:t>анимаций</a:t>
            </a:r>
            <a:r>
              <a:rPr lang="ru-RU" dirty="0" smtClean="0"/>
              <a:t>) </a:t>
            </a:r>
            <a:br>
              <a:rPr lang="ru-RU" dirty="0" smtClean="0"/>
            </a:br>
            <a:r>
              <a:rPr lang="ru-RU" dirty="0" smtClean="0"/>
              <a:t>к лекционному курсу</a:t>
            </a:r>
            <a:br>
              <a:rPr lang="ru-RU" dirty="0" smtClean="0"/>
            </a:br>
            <a:r>
              <a:rPr lang="ru-RU" dirty="0" smtClean="0"/>
              <a:t>по дисциплине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5000"/>
              </a:lnSpc>
            </a:pPr>
            <a:r>
              <a:rPr lang="ru-RU" sz="6600" b="1" dirty="0" smtClean="0">
                <a:solidFill>
                  <a:srgbClr val="FF0000"/>
                </a:solidFill>
              </a:rPr>
              <a:t>«Климатическое оборудовани</a:t>
            </a:r>
            <a:r>
              <a:rPr lang="ru-RU" dirty="0" smtClean="0"/>
              <a:t>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5937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603"/>
            <a:ext cx="9144000" cy="1159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b="1" dirty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Внешний вид  и основные узлы различных кондиционеров</a:t>
            </a:r>
            <a:endParaRPr lang="ru-RU" sz="4800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6" descr="&amp;Scy;&amp;icy;&amp;scy;&amp;tcy;&amp;iecy;&amp;mcy;&amp;ycy; &amp;mcy;&amp;ucy;&amp;lcy;&amp;softcy;&amp;tcy;&amp;icy;&amp;zcy;&amp;ocy;&amp;ncy;&amp;acy;&amp;lcy;&amp;softcy;&amp;ncy;&amp;ocy;&amp;gcy;&amp;ocy; &amp;kcy;&amp;ocy;&amp;ncy;&amp;dcy;&amp;icy;&amp;tscy;&amp;icy;&amp;ocy;&amp;ncy;&amp;icy;&amp;rcy;&amp;ocy;&amp;vcy;&amp;acy;&amp;ncy;&amp;icy;&amp;yacy; VR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r="12305"/>
          <a:stretch/>
        </p:blipFill>
        <p:spPr bwMode="auto">
          <a:xfrm>
            <a:off x="298764" y="1052736"/>
            <a:ext cx="2697933" cy="291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&amp;Gcy;&amp;rcy;&amp;acy;&amp;dcy;&amp;icy;&amp;rcy;&amp;ncy;&amp;icy; Tehnair L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77072"/>
            <a:ext cx="388843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78279"/>
            <a:ext cx="4299991" cy="347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0148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0999" y="3193"/>
            <a:ext cx="91792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УЗЛЫ КОНДИЦИОНЕРОВ</a:t>
            </a:r>
            <a:endParaRPr lang="ru-RU" sz="4400" b="1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1052736"/>
            <a:ext cx="770485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21426" y="5661248"/>
            <a:ext cx="785439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C00CC"/>
                </a:solidFill>
              </a:rPr>
              <a:t>Компрессор, конденсатор, испаритель, </a:t>
            </a:r>
          </a:p>
          <a:p>
            <a:r>
              <a:rPr lang="ru-RU" sz="3200" b="1" dirty="0" smtClean="0">
                <a:solidFill>
                  <a:srgbClr val="CC00CC"/>
                </a:solidFill>
              </a:rPr>
              <a:t>терморегулирующий вентиль, вентилятор </a:t>
            </a:r>
            <a:endParaRPr lang="ru-RU" sz="3200" dirty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466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0347" y="530424"/>
            <a:ext cx="53285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3608" y="3097154"/>
            <a:ext cx="734481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171" y="-99393"/>
            <a:ext cx="90869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РАБОТЫ КОНДИЦИОНЕРА</a:t>
            </a:r>
            <a:endParaRPr lang="ru-RU" sz="4400" b="1" dirty="0">
              <a:solidFill>
                <a:srgbClr val="00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9114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98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000" b="1" cap="all" dirty="0">
                <a:solidFill>
                  <a:srgbClr val="99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 работы кондиционеров на обогрев и холод</a:t>
            </a:r>
            <a:endParaRPr lang="ru-RU" sz="4000" cap="all" dirty="0">
              <a:solidFill>
                <a:srgbClr val="99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836712"/>
            <a:ext cx="612068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832" y="3789040"/>
            <a:ext cx="6192688" cy="3068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68487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394" y="-99392"/>
            <a:ext cx="87384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РАЗЛИЧНЫЕ ОТОПИТЕЛЬНЫЕ УСТРОЙСТВА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delaemdom.by/castomFiles/image/radiator_4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73" y="573276"/>
            <a:ext cx="3631839" cy="235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1popechi.ru/wp-content/uploads/2014/06/shema-ustroistva-IK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7" t="29258" r="17464" b="4290"/>
          <a:stretch/>
        </p:blipFill>
        <p:spPr bwMode="auto">
          <a:xfrm>
            <a:off x="3953539" y="488970"/>
            <a:ext cx="5190461" cy="25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&amp;kcy;&amp;acy;&amp;kcy;&amp;icy;&amp;iecy; &amp;bcy;&amp;ycy;&amp;vcy;&amp;acy;&amp;yucy;&amp;tcy; &amp;scy;&amp;icy;&amp;scy;&amp;tcy;&amp;iecy;&amp;mcy;&amp;ycy; &amp;ocy;&amp;tcy;&amp;ocy;&amp;pcy;&amp;lcy;&amp;iecy;&amp;ncy;&amp;icy;&amp;ya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56992"/>
            <a:ext cx="4599819" cy="332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2924944"/>
            <a:ext cx="5156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Радиатор водяного отопления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53252" y="2948881"/>
            <a:ext cx="4115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Инфракрасный обогреватель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6301816"/>
            <a:ext cx="1701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Калорифер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4625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9001000" cy="1017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Конструкция инфракрасного обогревателя</a:t>
            </a:r>
            <a:endParaRPr lang="ru-RU" sz="40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4" name="Picture 2" descr="Схема устройства передвижного инфракрасного обогревателя 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9" r="8770"/>
          <a:stretch/>
        </p:blipFill>
        <p:spPr bwMode="auto">
          <a:xfrm>
            <a:off x="147974" y="1196752"/>
            <a:ext cx="3631938" cy="525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1popechi.ru/wp-content/uploads/2014/06/shema-ustroistva-gazovogo-IKO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6" t="1447" r="1425" b="1759"/>
          <a:stretch/>
        </p:blipFill>
        <p:spPr bwMode="auto">
          <a:xfrm>
            <a:off x="4236537" y="1017010"/>
            <a:ext cx="4890855" cy="543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955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0"/>
            <a:ext cx="8676456" cy="98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000" b="1" cap="all" dirty="0" smtClean="0">
                <a:solidFill>
                  <a:srgbClr val="00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работы газового </a:t>
            </a:r>
          </a:p>
          <a:p>
            <a:pPr algn="ctr">
              <a:lnSpc>
                <a:spcPct val="70000"/>
              </a:lnSpc>
            </a:pPr>
            <a:r>
              <a:rPr lang="ru-RU" sz="4000" b="1" cap="all" dirty="0" smtClean="0">
                <a:solidFill>
                  <a:srgbClr val="00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инфракрасного обогревателя</a:t>
            </a:r>
            <a:endParaRPr lang="ru-RU" sz="4000" b="1" cap="all" dirty="0">
              <a:solidFill>
                <a:srgbClr val="00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http://1popechi.ru/wp-content/uploads/2014/06/princip-raboti-gazovogo-infrakrasnogo-obogrevately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84887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915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-8557"/>
            <a:ext cx="8280920" cy="803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2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Конструкция теплообменников для нагрева воздуха калориферов</a:t>
            </a:r>
            <a:endParaRPr lang="ru-RU" sz="3200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&amp;Kcy;&amp;ocy;&amp;ncy;&amp;scy;&amp;tcy;&amp;rcy;&amp;ucy;&amp;kcy;&amp;tscy;&amp;icy;&amp;yacy; &amp;tcy;&amp;iecy;&amp;pcy;&amp;lcy;&amp;ocy;&amp;ocy;&amp;bcy;&amp;mcy;&amp;iecy;&amp;ncy;&amp;ncy;&amp;icy;&amp;kcy;&amp;ocy;&amp;vcy; &amp;dcy;&amp;lcy;&amp;yacy; &amp;ncy;&amp;acy;&amp;gcy;&amp;rcy;&amp;iecy;&amp;vcy;&amp;acy; &amp;vcy;&amp;ocy;&amp;zcy;&amp;dcy;&amp;ucy;&amp;khcy;&amp;acy; &amp;kcy;&amp;acy;&amp;lcy;&amp;ocy;&amp;rcy;&amp;icy;&amp;fcy;&amp;iecy;&amp;rcy;&amp;ocy;&amp;vcy; &amp;Kcy;&amp;Scy;&amp;kcy;3 &amp;icy; &amp;Kcy;&amp;Scy;&amp;kcy;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" t="2880" r="1909" b="4804"/>
          <a:stretch/>
        </p:blipFill>
        <p:spPr bwMode="auto">
          <a:xfrm>
            <a:off x="-24139" y="1052736"/>
            <a:ext cx="6962115" cy="5657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32021" y="5103674"/>
            <a:ext cx="52200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i="1" dirty="0" smtClean="0"/>
              <a:t>- теплообменный элемент - биметаллическая </a:t>
            </a:r>
            <a:r>
              <a:rPr lang="ru-RU" i="1" dirty="0" err="1" smtClean="0"/>
              <a:t>оребренная</a:t>
            </a:r>
            <a:r>
              <a:rPr lang="ru-RU" i="1" dirty="0" smtClean="0"/>
              <a:t> трубка;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i="1" dirty="0" smtClean="0"/>
              <a:t> - трубная решетка с приваренными патрубками;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i="1" dirty="0" smtClean="0"/>
              <a:t> - трубная решетка;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ru-RU" i="1" dirty="0" smtClean="0"/>
              <a:t>- наклонные перегородки в трубных решетках;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i="1" dirty="0" smtClean="0"/>
              <a:t> - щитки с овальными отверстиями для соединения калорифера с воздуховодами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4485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amp;vcy;&amp;icy;&amp;dcy;&amp;ycy; &amp;ocy;&amp;tcy;&amp;ocy;&amp;pcy;&amp;lcy;&amp;iecy;&amp;ncy;&amp;icy;&amp;ya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" r="7298" b="1684"/>
          <a:stretch/>
        </p:blipFill>
        <p:spPr bwMode="auto">
          <a:xfrm>
            <a:off x="179512" y="608494"/>
            <a:ext cx="8784976" cy="624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-99392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ВОДЯНОГО ОТОПЛЕНИЯ</a:t>
            </a:r>
            <a:endParaRPr lang="ru-RU" sz="400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70924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amp;kcy;&amp;lcy;&amp;acy;&amp;scy;&amp;scy;&amp;icy;&amp;fcy;&amp;icy;&amp;kcy;&amp;acy;&amp;tscy;&amp;icy;&amp;yacy; &amp;scy;&amp;icy;&amp;scy;&amp;tcy;&amp;iecy;&amp;mcy; &amp;ocy;&amp;tcy;&amp;ocy;&amp;pcy;&amp;lcy;&amp;iecy;&amp;ncy;&amp;icy;&amp;ya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8"/>
          <a:stretch/>
        </p:blipFill>
        <p:spPr bwMode="auto">
          <a:xfrm>
            <a:off x="614259" y="1181238"/>
            <a:ext cx="7920880" cy="530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8" y="0"/>
            <a:ext cx="9138602" cy="98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ВОДЯНОГО ОТОПЛЕНИЯ </a:t>
            </a:r>
          </a:p>
          <a:p>
            <a:pPr algn="ctr">
              <a:lnSpc>
                <a:spcPct val="70000"/>
              </a:lnSpc>
            </a:pPr>
            <a:r>
              <a:rPr lang="ru-RU" sz="4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циркуляционным насосом</a:t>
            </a:r>
            <a:endParaRPr lang="ru-RU" sz="400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5266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96"/>
            <a:ext cx="9036496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Оборудование здания вентиляционными и отопительными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устройствами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goodman.by/files/ooh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6" t="2727" r="2314" b="2557"/>
          <a:stretch/>
        </p:blipFill>
        <p:spPr bwMode="auto">
          <a:xfrm>
            <a:off x="323528" y="1268760"/>
            <a:ext cx="842493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2385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0"/>
            <a:ext cx="75378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u="sng" cap="all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Внешний вид и конструкция </a:t>
            </a:r>
          </a:p>
          <a:p>
            <a:pPr algn="ctr"/>
            <a:r>
              <a:rPr lang="ru-RU" sz="4000" b="1" u="sng" cap="all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твердотопливного котла</a:t>
            </a:r>
            <a:endParaRPr lang="ru-RU" sz="4000" b="1" cap="all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Picture 2" descr="&amp;kcy;&amp;ocy;&amp;tcy;&amp;iecy;&amp;lcy; &amp;tcy;&amp;vcy;&amp;iecy;&amp;rcy;&amp;dcy;&amp;ocy;&amp;tcy;&amp;ocy;&amp;pcy;&amp;lcy;&amp;icy;&amp;vcy;&amp;ncy;&amp;ycy;&amp;j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162300" cy="512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kotlomaniya.ru/img/ustroystvo-tverdotoplivnogo-kotl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5" r="1905" b="3677"/>
          <a:stretch/>
        </p:blipFill>
        <p:spPr bwMode="auto">
          <a:xfrm>
            <a:off x="3672448" y="1323440"/>
            <a:ext cx="5227108" cy="553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194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550"/>
            <a:ext cx="9144000" cy="892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действия </a:t>
            </a:r>
            <a:r>
              <a:rPr lang="ru-RU" sz="3600" b="1" cap="all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пиролизного</a:t>
            </a:r>
            <a:r>
              <a:rPr lang="ru-RU" sz="36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твердотопливного котла</a:t>
            </a:r>
            <a:endParaRPr lang="ru-RU" sz="3600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kotlomaniya.ru/img/ustroystvo-tverdotoplivnogo-kotl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12879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5957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550"/>
            <a:ext cx="9144000" cy="892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b="1" cap="all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действия </a:t>
            </a:r>
            <a:r>
              <a:rPr lang="ru-RU" sz="36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котлов длительного горения</a:t>
            </a:r>
            <a:endParaRPr lang="ru-RU" sz="3600" b="1" cap="all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kotlomaniya.ru/img/ustroystvo-tverdotoplivnogo-kotl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89186"/>
            <a:ext cx="6264696" cy="569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338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amp;kcy;&amp;ocy;&amp;tcy;&amp;iecy;&amp;lcy; &amp;ecy;&amp;lcy;&amp;iecy;&amp;kcy;&amp;tcy;&amp;rcy;&amp;icy;&amp;chcy;&amp;iecy;&amp;scy;&amp;kcy;&amp;icy;&amp;j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0" r="18925"/>
          <a:stretch/>
        </p:blipFill>
        <p:spPr bwMode="auto">
          <a:xfrm>
            <a:off x="2635695" y="1427177"/>
            <a:ext cx="345638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56" y="67271"/>
            <a:ext cx="853015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cap="all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ВНЕШНИЙ ВИД ЭЛЕКТРИЧЕСКОГО </a:t>
            </a:r>
          </a:p>
          <a:p>
            <a:r>
              <a:rPr lang="ru-RU" sz="4400" b="1" cap="all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КОТЛА</a:t>
            </a:r>
            <a:endParaRPr lang="ru-RU" sz="4400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050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amp;tcy;&amp;ecy;&amp;ncy;&amp;ycy;, &amp;ecy;&amp;lcy;&amp;iecy;&amp;kcy;&amp;tcy;&amp;rcy;&amp;ocy;&amp;kcy;&amp;ocy;&amp;tcy;&amp;iecy;&amp;lcy;, &amp;kcy;&amp;acy;&amp;kcy; &amp;ucy;&amp;scy;&amp;tcy;&amp;rcy;&amp;ocy;&amp;iecy;&amp;n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7272808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-17140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Конструкция </a:t>
            </a:r>
            <a:r>
              <a:rPr lang="ru-RU" sz="4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ТЭНового</a:t>
            </a:r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электрокотла</a:t>
            </a:r>
            <a:endParaRPr lang="ru-RU" sz="40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97239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amp;tcy;&amp;ecy;&amp;ncy;&amp;ocy;&amp;vcy;&amp;ycy;&amp;jcy; &amp;kcy;&amp;ocy;&amp;tcy;&amp;iecy;&amp;lcy;, &amp;kcy;&amp;ocy;&amp;ncy;&amp;scy;&amp;tcy;&amp;rcy;&amp;ucy;&amp;kcy;&amp;tscy;&amp;icy;&amp;yacy;, &amp;ncy;&amp;acy;&amp;gcy;&amp;rcy;&amp;iecy;&amp;vcy;&amp;acy;&amp;tcy;&amp;iecy;&amp;lcy;&amp;softcy;&amp;ncy;&amp;ycy;&amp;iecy; &amp;ecy;&amp;lcy;&amp;iecy;&amp;mcy;&amp;iecy;&amp;ncy;&amp;tcy;&amp;y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892480" cy="56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752" y="-15017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u="sng" dirty="0" smtClean="0">
                <a:solidFill>
                  <a:srgbClr val="FF9900"/>
                </a:solidFill>
              </a:rPr>
              <a:t>  </a:t>
            </a:r>
            <a:r>
              <a:rPr lang="ru-RU" sz="4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 </a:t>
            </a:r>
            <a:r>
              <a:rPr lang="ru-RU" sz="44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ТЭНового</a:t>
            </a:r>
            <a:r>
              <a:rPr lang="ru-RU" sz="4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электрокотла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88586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71400"/>
            <a:ext cx="9611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Внешний вид и устройство индукционного котла</a:t>
            </a:r>
            <a:endParaRPr lang="ru-RU" sz="4000" b="1" cap="all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&amp;icy;&amp;ncy;&amp;dcy;&amp;ucy;&amp;kcy;&amp;tscy;&amp;icy;&amp;ocy;&amp;ncy;&amp;ncy;&amp;ycy;&amp;jcy; &amp;kcy;&amp;ocy;&amp;tcy;&amp;iecy;&amp;lcy;, &amp;vcy;&amp;ncy;&amp;iecy;&amp;shcy;&amp;ncy;&amp;icy;&amp;jcy; &amp;vcy;&amp;icy;&amp;d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" r="2756" b="2705"/>
          <a:stretch/>
        </p:blipFill>
        <p:spPr bwMode="auto">
          <a:xfrm>
            <a:off x="126749" y="1305649"/>
            <a:ext cx="4227968" cy="434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&amp;icy;&amp;ncy;&amp;dcy;&amp;ucy;&amp;kcy;&amp;tscy;&amp;icy;&amp;ocy;&amp;ncy;&amp;ncy;&amp;ycy;&amp;jcy; &amp;kcy;&amp;ocy;&amp;tcy;&amp;iecy;&amp;lcy;, &amp;scy;&amp;khcy;&amp;iecy;&amp;mcy;&amp;acy; &amp;rcy;&amp;acy;&amp;bcy;&amp;ocy;&amp;tcy;&amp;ycy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"/>
          <a:stretch/>
        </p:blipFill>
        <p:spPr bwMode="auto">
          <a:xfrm>
            <a:off x="4565343" y="2348880"/>
            <a:ext cx="439248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0295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99392"/>
            <a:ext cx="9611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 ЭЛЕКТРОДНОГО КОТЛА</a:t>
            </a:r>
            <a:endParaRPr lang="ru-RU" sz="4000" b="1" cap="all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&amp;ecy;&amp;lcy;&amp;iecy;&amp;kcy;&amp;tcy;&amp;rcy;&amp;ocy;&amp;dcy;&amp;ncy;&amp;ycy;&amp;jcy; &amp;kcy;&amp;ocy;&amp;tcy;&amp;iecy;&amp;lcy;, &amp;vcy;&amp;ncy;&amp;iecy;&amp;shcy;&amp;ncy;&amp;icy;&amp;jcy; &amp;vcy;&amp;icy;&amp;dcy;, &amp;kcy;&amp;ocy;&amp;mcy;&amp;pcy;&amp;acy;&amp;kcy;&amp;tcy;&amp;ncy;&amp;ycy;&amp;iecy; &amp;rcy;&amp;acy;&amp;zcy;&amp;mcy;&amp;iecy;&amp;rcy;&amp;y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3" r="8208"/>
          <a:stretch/>
        </p:blipFill>
        <p:spPr bwMode="auto">
          <a:xfrm>
            <a:off x="107504" y="754452"/>
            <a:ext cx="3621024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&amp;ecy;&amp;lcy;&amp;iecy;&amp;kcy;&amp;tcy;&amp;rcy;&amp;ocy;&amp;dcy;&amp;ncy;&amp;ycy;&amp;jcy; &amp;kcy;&amp;ocy;&amp;tcy;&amp;iecy;&amp;lcy;, &amp;kcy;&amp;ocy;&amp;ncy;&amp;scy;&amp;tcy;&amp;rcy;&amp;ucy;&amp;kcy;&amp;tscy;&amp;icy;&amp;yacy;, &amp;pcy;&amp;rcy;&amp;icy;&amp;ncy;&amp;tscy;&amp;icy;&amp;pcy; &amp;rcy;&amp;acy;&amp;bcy;&amp;ocy;&amp;tcy;&amp;y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1268760"/>
            <a:ext cx="475252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746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96"/>
            <a:ext cx="9144000" cy="98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000" b="1" cap="all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Внешний вид и устройство </a:t>
            </a:r>
            <a:r>
              <a:rPr lang="ru-RU" sz="4000" b="1" cap="all" dirty="0" err="1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жидкотопливного</a:t>
            </a:r>
            <a:r>
              <a:rPr lang="ru-RU" sz="4000" b="1" cap="all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котла</a:t>
            </a:r>
            <a:endParaRPr lang="ru-RU" sz="4000" cap="all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&amp;Kcy;&amp;ocy;&amp;tcy;&amp;iecy;&amp;lcy; &amp;rcy;&amp;acy;&amp;bcy;&amp;ocy;&amp;tcy;&amp;acy;&amp;yucy;&amp;shchcy;&amp;icy;&amp;jcy; &amp;ncy;&amp;acy; &amp;zhcy;&amp;icy;&amp;dcy;&amp;kcy;&amp;ocy;&amp;mcy; &amp;tcy;&amp;ocy;&amp;pcy;&amp;lcy;&amp;icy;&amp;v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376" y="1124744"/>
            <a:ext cx="561662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&amp;kcy;&amp;ocy;&amp;tcy;&amp;iecy;&amp;lcy; &amp;zhcy;&amp;icy;&amp;dcy;&amp;kcy;&amp;ocy;&amp;tcy;&amp;ocy;&amp;pcy;&amp;lcy;&amp;icy;&amp;vcy;&amp;ncy;&amp;ycy;&amp;jcy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6" t="3637" r="18944" b="2887"/>
          <a:stretch/>
        </p:blipFill>
        <p:spPr bwMode="auto">
          <a:xfrm>
            <a:off x="323528" y="1196752"/>
            <a:ext cx="2752344" cy="484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4189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0"/>
            <a:ext cx="8208912" cy="98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0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Конструкция двухконтурного дизельного котла</a:t>
            </a:r>
            <a:endParaRPr lang="ru-RU" sz="4000" cap="all" dirty="0">
              <a:solidFill>
                <a:srgbClr val="FF0000"/>
              </a:solidFill>
            </a:endParaRPr>
          </a:p>
        </p:txBody>
      </p:sp>
      <p:pic>
        <p:nvPicPr>
          <p:cNvPr id="5" name="Picture 2" descr="&amp;Kcy;&amp;ocy;&amp;ncy;&amp;scy;&amp;tcy;&amp;rcy;&amp;ucy;&amp;kcy;&amp;tscy;&amp;icy;&amp;yacy; &amp;dcy;&amp;vcy;&amp;ucy;&amp;khcy;&amp;kcy;&amp;ocy;&amp;ncy;&amp;tcy;&amp;ucy;&amp;rcy;&amp;ncy;&amp;ocy;&amp;gcy;&amp;ocy; &amp;dcy;&amp;icy;&amp;zcy;&amp;iecy;&amp;lcy;&amp;softcy;&amp;ncy;&amp;ocy;&amp;gcy;&amp;ocy; &amp;kcy;&amp;ocy;&amp;tcy;&amp;lcy;&amp;a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" t="2031" r="5606" b="2031"/>
          <a:stretch/>
        </p:blipFill>
        <p:spPr bwMode="auto">
          <a:xfrm>
            <a:off x="1043608" y="1196752"/>
            <a:ext cx="720080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684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-171400"/>
            <a:ext cx="87661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hlinkClick r:id="rId2" action="ppaction://hlinkpres?slideindex=1&amp;slidetitle="/>
              </a:rPr>
              <a:t>Виды </a:t>
            </a:r>
            <a:r>
              <a:rPr lang="ru-RU" sz="4000" b="1" dirty="0" err="1">
                <a:solidFill>
                  <a:srgbClr val="FF0000"/>
                </a:solidFill>
                <a:hlinkClick r:id="rId2" action="ppaction://hlinkpres?slideindex=1&amp;slidetitle="/>
              </a:rPr>
              <a:t>воздуховодных</a:t>
            </a:r>
            <a:r>
              <a:rPr lang="ru-RU" sz="4000" b="1" dirty="0">
                <a:solidFill>
                  <a:srgbClr val="FF0000"/>
                </a:solidFill>
                <a:hlinkClick r:id="rId2" action="ppaction://hlinkpres?slideindex=1&amp;slidetitle="/>
              </a:rPr>
              <a:t> систем в здании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4" y="344483"/>
            <a:ext cx="5580112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7482" y="3428999"/>
            <a:ext cx="4932040" cy="3448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648698" y="980728"/>
            <a:ext cx="3240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hlinkClick r:id="rId2" action="ppaction://hlinkpres?slideindex=1&amp;slidetitle="/>
              </a:rPr>
              <a:t>Система под полом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124" y="6268263"/>
            <a:ext cx="38248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2" action="ppaction://hlinkpres?slideindex=1&amp;slidetitle="/>
              </a:rPr>
              <a:t>Потолочная система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8829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88640"/>
            <a:ext cx="7372659" cy="98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ru-RU" sz="4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ВНЕШНИЙ ВИД </a:t>
            </a:r>
          </a:p>
          <a:p>
            <a:pPr algn="ctr">
              <a:lnSpc>
                <a:spcPct val="70000"/>
              </a:lnSpc>
            </a:pPr>
            <a:r>
              <a:rPr lang="ru-RU" sz="40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Стального теплообменника</a:t>
            </a:r>
            <a:endParaRPr lang="ru-RU" sz="4000" b="1" cap="al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&amp;Scy;&amp;tcy;&amp;acy;&amp;lcy;&amp;softcy;&amp;ncy;&amp;ocy;&amp;jcy; &amp;tcy;&amp;iecy;&amp;pcy;&amp;lcy;&amp;ocy;&amp;ocy;&amp;bcy;&amp;mcy;&amp;iecy;&amp;ncy;&amp;ncy;&amp;icy;&amp;k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19268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5168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cap="all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Жидкотопливная</a:t>
            </a:r>
            <a:r>
              <a:rPr lang="ru-RU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дизельная горелка</a:t>
            </a:r>
            <a:endParaRPr lang="ru-RU" b="1" cap="al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&amp;ZHcy;&amp;icy;&amp;dcy;&amp;kcy;&amp;ocy;&amp;tcy;&amp;ocy;&amp;pcy;&amp;lcy;&amp;icy;&amp;vcy;&amp;ncy;&amp;acy;&amp;yacy; &amp;dcy;&amp;icy;&amp;zcy;&amp;iecy;&amp;lcy;&amp;softcy;&amp;ncy;&amp;acy;&amp;yacy; &amp;gcy;&amp;ocy;&amp;rcy;&amp;iecy;&amp;lcy;&amp;k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619268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7031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ru-RU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Внешний вид и схема парового на газообразном и/или жидком топливе котла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4" descr="1тонна дизельный котел в текстильной фабрики Мадагаскара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 r="54661" b="8644"/>
          <a:stretch/>
        </p:blipFill>
        <p:spPr bwMode="auto">
          <a:xfrm>
            <a:off x="219684" y="1767252"/>
            <a:ext cx="3848260" cy="281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отлы на газе и жидком топливе WNS 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0" t="6514" r="2970" b="3172"/>
          <a:stretch/>
        </p:blipFill>
        <p:spPr bwMode="auto">
          <a:xfrm>
            <a:off x="4139952" y="2213572"/>
            <a:ext cx="4858447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051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РАЗНОВИДНОСТИ КОТЛОВ</a:t>
            </a:r>
            <a:endParaRPr lang="ru-RU" sz="40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7" descr="20 тон водотрубный паровой котел на угольном газе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" t="19120" r="16055"/>
          <a:stretch/>
        </p:blipFill>
        <p:spPr bwMode="auto">
          <a:xfrm>
            <a:off x="49188" y="692696"/>
            <a:ext cx="4392488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Доменный газовый котел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8680"/>
            <a:ext cx="4335878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497870" y="3587844"/>
            <a:ext cx="2772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hlinkClick r:id="rId4" tooltip="Доменный газовый котел"/>
              </a:rPr>
              <a:t>Доменный газовый котел</a:t>
            </a:r>
            <a:endParaRPr lang="ru-RU" b="1" dirty="0"/>
          </a:p>
        </p:txBody>
      </p:sp>
      <p:pic>
        <p:nvPicPr>
          <p:cNvPr id="7" name="Picture 6" descr="1 тонна и 2 тонны  газовый  паровой котел экспортируется в Бангладеш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82956"/>
            <a:ext cx="4334172" cy="288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78495" y="6597352"/>
            <a:ext cx="22400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hlinkClick r:id="rId4" tooltip="Доменный газовый котел"/>
              </a:rPr>
              <a:t>Жаротрубные котлы</a:t>
            </a:r>
            <a:endParaRPr lang="ru-RU" b="1" dirty="0"/>
          </a:p>
        </p:txBody>
      </p:sp>
      <p:pic>
        <p:nvPicPr>
          <p:cNvPr id="9" name="Picture 11" descr="Котел водогрейный, тип ZWNS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856" y="3926971"/>
            <a:ext cx="4500197" cy="267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012159" y="6494078"/>
            <a:ext cx="2163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hlinkClick r:id="rId4" tooltip="Доменный газовый котел"/>
              </a:rPr>
              <a:t>Водогрейный котел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160595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26810" y="-99392"/>
            <a:ext cx="91708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3600" b="1" cap="all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Внешний вид и устройство газового           </a:t>
            </a:r>
            <a:br>
              <a:rPr lang="ru-RU" sz="3600" b="1" cap="all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cap="all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cap="all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Котла</a:t>
            </a:r>
            <a:endParaRPr lang="ru-RU" sz="3600" b="1" cap="all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&amp;kcy;&amp;ocy;&amp;tcy;&amp;iecy;&amp;lcy; &amp;gcy;&amp;acy;&amp;zcy;&amp;ocy;&amp;vcy;&amp;ycy;&amp;j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9" t="2063" r="18426" b="3280"/>
          <a:stretch/>
        </p:blipFill>
        <p:spPr bwMode="auto">
          <a:xfrm>
            <a:off x="164284" y="1700808"/>
            <a:ext cx="3044952" cy="450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&amp;kcy;&amp;acy;&amp;kcy; &amp;pcy;&amp;ocy;&amp;lcy;&amp;softcy;&amp;zcy;&amp;ocy;&amp;vcy;&amp;acy;&amp;tcy;&amp;softcy;&amp;scy;&amp;yacy; &amp;gcy;&amp;acy;&amp;zcy;&amp;ocy;&amp;vcy;&amp;ycy;&amp;mcy; &amp;kcy;&amp;ocy;&amp;tcy;&amp;lcy;&amp;ocy;&amp;m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20688"/>
            <a:ext cx="4972050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2117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ОТОПИТЕЛЬНОЙ СИСТЕМЫ ЗДАНИЯ </a:t>
            </a:r>
            <a:endParaRPr lang="ru-RU" sz="36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&amp;ucy;&amp;scy;&amp;tcy;&amp;rcy;&amp;ocy;&amp;jcy;&amp;scy;&amp;tcy;&amp;vcy;&amp;ocy; &amp;gcy;&amp;acy;&amp;zcy;&amp;ocy;&amp;vcy;&amp;ocy;&amp;gcy;&amp;ocy; &amp;kcy;&amp;ocy;&amp;tcy;&amp;l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49694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2648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90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РАЗНОВИДНОСТИ ЭЛЕКТРОНАГРЕВАТЕЛЕЙ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&amp;Icy;&amp;ncy;&amp;fcy;&amp;rcy;&amp;acy;&amp;kcy;&amp;rcy;&amp;acy;&amp;scy;&amp;ncy;&amp;ycy;&amp;jcy; &amp;ocy;&amp;bcy;&amp;ocy;&amp;gcy;&amp;rcy;&amp;iecy;&amp;vcy;&amp;acy;&amp;tcy;&amp;iecy;&amp;lcy;&amp;softcy; Timberk TCH Q1 800 -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2" y="133855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&amp;Icy;&amp;ncy;&amp;fcy;&amp;rcy;&amp;acy;&amp;kcy;&amp;rcy;&amp;acy;&amp;scy;&amp;ncy;&amp;ycy;&amp;jcy; &amp;ocy;&amp;bcy;&amp;ocy;&amp;gcy;&amp;rcy;&amp;iecy;&amp;vcy;&amp;acy;&amp;tcy;&amp;iecy;&amp;lcy;&amp;softcy; &amp;Tcy;&amp;iecy;&amp;rcy;&amp;mcy;&amp;icy;&amp;yacy; &amp;Ecy;&amp;Icy;&amp;Pcy;&amp;Scy;-1,2/220 -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423" y="1338295"/>
            <a:ext cx="273974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&amp;Icy;&amp;ncy;&amp;fcy;&amp;rcy;&amp;acy;&amp;kcy;&amp;rcy;&amp;acy;&amp;scy;&amp;ncy;&amp;ycy;&amp;jcy; &amp;ocy;&amp;bcy;&amp;ocy;&amp;gcy;&amp;rcy;&amp;iecy;&amp;vcy;&amp;acy;&amp;tcy;&amp;iecy;&amp;lcy;&amp;softcy; Bradex TD 0345 -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04561"/>
            <a:ext cx="1166225" cy="218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&amp;Icy;&amp;ncy;&amp;fcy;&amp;rcy;&amp;acy;&amp;kcy;&amp;rcy;&amp;acy;&amp;scy;&amp;ncy;&amp;ycy;&amp;jcy; &amp;ocy;&amp;bcy;&amp;ocy;&amp;gcy;&amp;rcy;&amp;iecy;&amp;vcy;&amp;acy;&amp;tcy;&amp;iecy;&amp;lcy;&amp;softcy; Bradex TD 0343 -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94397"/>
            <a:ext cx="1800200" cy="223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&amp;Icy;&amp;ncy;&amp;fcy;&amp;rcy;&amp;acy;&amp;kcy;&amp;rcy;&amp;acy;&amp;scy;&amp;ncy;&amp;ycy;&amp;jcy; &amp;ocy;&amp;bcy;&amp;ocy;&amp;gcy;&amp;rcy;&amp;iecy;&amp;vcy;&amp;acy;&amp;tcy;&amp;iecy;&amp;lcy;&amp;softcy; Ballu BIH-S-0.3 - 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208479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&amp;Icy;&amp;ncy;&amp;fcy;&amp;rcy;&amp;acy;&amp;kcy;&amp;rcy;&amp;acy;&amp;scy;&amp;ncy;&amp;ycy;&amp;jcy; &amp;ocy;&amp;bcy;&amp;ocy;&amp;gcy;&amp;rcy;&amp;iecy;&amp;vcy;&amp;acy;&amp;tcy;&amp;iecy;&amp;lcy;&amp;softcy; Ballu BIH-L-2.0 - 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349" y="3534127"/>
            <a:ext cx="233704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&amp;Icy;&amp;ncy;&amp;fcy;&amp;rcy;&amp;acy;&amp;kcy;&amp;rcy;&amp;acy;&amp;scy;&amp;ncy;&amp;ycy;&amp;jcy; &amp;ocy;&amp;bcy;&amp;ocy;&amp;gcy;&amp;rcy;&amp;iecy;&amp;vcy;&amp;acy;&amp;tcy;&amp;iecy;&amp;lcy;&amp;softcy; Timberk TIR HP1 1500 - 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76166"/>
            <a:ext cx="2193032" cy="147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&amp;Icy;&amp;ncy;&amp;fcy;&amp;rcy;&amp;acy;&amp;kcy;&amp;rcy;&amp;acy;&amp;scy;&amp;ncy;&amp;ycy;&amp;jcy; &amp;ocy;&amp;bcy;&amp;ocy;&amp;gcy;&amp;rcy;&amp;iecy;&amp;vcy;&amp;acy;&amp;tcy;&amp;iecy;&amp;lcy;&amp;softcy; VES MX 11 - 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4" t="6240" r="27926" b="10720"/>
          <a:stretch/>
        </p:blipFill>
        <p:spPr bwMode="auto">
          <a:xfrm>
            <a:off x="7380312" y="4051944"/>
            <a:ext cx="1763688" cy="23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1353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&amp;scy;&amp;rcy;&amp;acy;&amp;vcy;&amp;ncy;&amp;iecy;&amp;ncy;&amp;icy;&amp;iecy; &amp;vcy;&amp;icy;&amp;dcy;&amp;ocy;&amp;vcy; &amp;tcy;&amp;ocy;&amp;pcy;&amp;lcy;&amp;icy;&amp;vcy;&amp;acy; &amp;dcy;&amp;lcy;&amp;yacy; &amp;ocy;&amp;tcy;&amp;ocy;&amp;pcy;&amp;lcy;&amp;iecy;&amp;ncy;&amp;icy;&amp;y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428724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7571"/>
            <a:ext cx="9574993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8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Электрические настенные конвекторы</a:t>
            </a:r>
            <a:endParaRPr lang="ru-RU" sz="3800" b="1" cap="al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3" descr="&amp;ecy;&amp;lcy;&amp;iecy;&amp;kcy;&amp;tcy;&amp;rcy;&amp;ocy; &amp;ocy;&amp;tcy;&amp;ocy;&amp;pcy;&amp;lcy;&amp;ie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764705"/>
            <a:ext cx="4400143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отопление электричество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84858"/>
            <a:ext cx="300505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56872" y="4725144"/>
            <a:ext cx="5118196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8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Масляный радиатор</a:t>
            </a:r>
            <a:endParaRPr lang="ru-RU" sz="3800" cap="al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85405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6177" y="0"/>
            <a:ext cx="9145079" cy="876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b="1" cap="all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Устройство и принцип действия </a:t>
            </a:r>
            <a:r>
              <a:rPr lang="ru-RU" sz="3600" b="1" cap="all" dirty="0" err="1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электрокотла</a:t>
            </a:r>
            <a:endParaRPr lang="ru-RU" sz="3600" cap="all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&amp;ecy;&amp;lcy;&amp;iecy;&amp;kcy;&amp;tcy;&amp;rcy;&amp;ocy; &amp;vcy;&amp;ocy;&amp;dcy;&amp;yacy;&amp;ncy;&amp;ocy;&amp;iecy; &amp;ocy;&amp;tcy;&amp;ocy;&amp;pcy;&amp;l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41339"/>
            <a:ext cx="8280920" cy="586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2618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716"/>
            <a:ext cx="80970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cap="all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Наборная система вентиляции</a:t>
            </a:r>
            <a:endParaRPr lang="ru-RU" sz="4000" cap="all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2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56"/>
          <a:stretch/>
        </p:blipFill>
        <p:spPr bwMode="auto">
          <a:xfrm>
            <a:off x="323528" y="709602"/>
            <a:ext cx="8568952" cy="595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18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504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500" b="1" u="sng" cap="all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pres?slideindex=1&amp;slidetitle="/>
              </a:rPr>
              <a:t>Моноблочная вентиляционная система</a:t>
            </a:r>
            <a:endParaRPr lang="ru-RU" sz="3500" u="sng" cap="all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908720"/>
            <a:ext cx="871296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7922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Некоторые виды вентиляционных устройств</a:t>
            </a:r>
            <a:endParaRPr lang="ru-RU" sz="3600" cap="all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&amp;Vcy;&amp;ocy;&amp;zcy;&amp;dcy;&amp;ucy;&amp;shcy;&amp;ncy;&amp;ocy;-&amp;tcy;&amp;iecy;&amp;pcy;&amp;lcy;&amp;ocy;&amp;vcy;&amp;ycy;&amp;iecy; &amp;zcy;&amp;acy;&amp;vcy;&amp;iecy;&amp;scy;&amp;y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3648832" cy="238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&amp;Vcy;&amp;ocy;&amp;zcy;&amp;dcy;&amp;ucy;&amp;shcy;&amp;ncy;&amp;ocy;-&amp;ocy;&amp;tcy;&amp;ocy;&amp;pcy;&amp;icy;&amp;tcy;&amp;iecy;&amp;lcy;&amp;softcy;&amp;ncy;&amp;ycy;&amp;iecy; &amp;acy;&amp;gcy;&amp;rcy;&amp;iecy;&amp;gcy;&amp;acy;&amp;tcy;&amp;y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88353"/>
            <a:ext cx="2016224" cy="251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images.by.prom.st/57134201_w640_h640_galaxy_tech_copi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1" r="7409"/>
          <a:stretch/>
        </p:blipFill>
        <p:spPr bwMode="auto">
          <a:xfrm>
            <a:off x="6305952" y="1052736"/>
            <a:ext cx="2838048" cy="300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&amp;Pcy;&amp;rcy;&amp;icy;&amp;tcy;&amp;ocy;&amp;chcy;&amp;ncy;&amp;ocy;-&amp;vcy;&amp;ycy;&amp;tcy;&amp;yacy;&amp;zhcy;&amp;ncy;&amp;ycy;&amp;iecy; &amp;ucy;&amp;scy;&amp;tcy;&amp;acy;&amp;ncy;&amp;ocy;&amp;vcy;&amp;kcy;&amp;icy;  VTS Clima(&amp;Pcy;&amp;ocy;&amp;lcy;&amp;softcy;&amp;shcy;&amp;acy;), &amp;fcy;&amp;ocy;&amp;tcy;&amp;ocy;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66226"/>
            <a:ext cx="3995936" cy="290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oventilyatsii.ru/wp-content/uploads/2015/12/9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74" y="3627186"/>
            <a:ext cx="4802797" cy="303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301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603"/>
            <a:ext cx="8856984" cy="1159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 ВЕНТИЛЯЦИИ ДЛЯ ТОРГОВОГО ЦЕНТРА</a:t>
            </a:r>
            <a:endParaRPr lang="ru-RU" sz="48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oventilyatsii.ru/wp-content/uploads/2015/12/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3" y="970366"/>
            <a:ext cx="4644008" cy="317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oventilyatsii.ru/wp-content/uploads/2015/12/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294" y="1103814"/>
            <a:ext cx="4283968" cy="290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&amp;Fcy;&amp;ocy;&amp;tcy;&amp;ocy;: &amp;pcy;&amp;rcy;&amp;icy; &amp;pcy;&amp;ocy;&amp;mcy;&amp;iecy;&amp;shchcy;&amp;iecy;&amp;ncy;&amp;icy;&amp;icy; &amp;acy;&amp;ncy;&amp;gcy;&amp;acy;&amp;rcy;&amp;ncy;&amp;ocy;&amp;gcy;&amp;ocy; &amp;tcy;&amp;icy;&amp;pcy;&amp;acy; &amp;vcy;&amp;ocy;&amp;zcy;&amp;dcy;&amp;ucy;&amp;khcy;&amp;ocy;&amp;vcy;&amp;ocy;&amp;dcy;&amp;ucy; &amp;pcy;&amp;rcy;&amp;ocy;&amp;kcy;&amp;lcy;&amp;acy;&amp;dcy;&amp;ycy;&amp;vcy;&amp;acy;&amp;yucy;&amp;tcy; &amp;pcy;&amp;ocy;&amp;dcy; &amp;pcy;&amp;ocy;&amp;tcy;&amp;ocy;&amp;lcy;&amp;kcy;&amp;ocy;&amp;mcy; &amp;ocy;&amp;tcy;&amp;kcy;&amp;rcy;&amp;ycy;&amp;tcy;&amp;ycy;&amp;mcy; &amp;scy;&amp;pcy;&amp;ocy;&amp;scy;&amp;ocy;&amp;bcy;&amp;ocy;&amp;m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17" y="4078240"/>
            <a:ext cx="4545664" cy="2742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oventilyatsii.ru/wp-content/uploads/2015/12/9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273" y="4150441"/>
            <a:ext cx="4253906" cy="266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820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36512" y="0"/>
            <a:ext cx="9180512" cy="98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РАСПОЛОЖЕНИЯ КОММУНИКАЦИЙ В ТОРГОВОМ ЦЕНТРЕ</a:t>
            </a:r>
            <a:endParaRPr lang="ru-RU" sz="40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&amp;Fcy;&amp;ocy;&amp;tcy;&amp;ocy;: &amp;Icy;&amp;scy;&amp;pcy;&amp;ocy;&amp;lcy;&amp;softcy;&amp;zcy;&amp;ucy;&amp;iecy;&amp;mcy; &amp;mcy;&amp;ocy;&amp;dcy;&amp;ucy;&amp;lcy;&amp;softcy;&amp;ncy;&amp;ucy;&amp;yucy; &amp;scy;&amp;icy;&amp;scy;&amp;tcy;&amp;iecy;&amp;mcy;&amp;ycy; &amp;tscy;&amp;iecy;&amp;ncy;&amp;tcy;&amp;rcy;&amp;acy;&amp;lcy;&amp;softcy;&amp;ncy;&amp;ocy;&amp;gcy;&amp;ocy; &amp;kcy;&amp;ocy;&amp;ncy;&amp;dcy;&amp;icy;&amp;tscy;&amp;icy;&amp;ocy;&amp;ncy;&amp;iecy;&amp;r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52" y="1196752"/>
            <a:ext cx="8208912" cy="519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349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7383"/>
            <a:ext cx="9180512" cy="107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4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Виды струй </a:t>
            </a:r>
          </a:p>
          <a:p>
            <a:pPr algn="ctr">
              <a:lnSpc>
                <a:spcPct val="70000"/>
              </a:lnSpc>
            </a:pPr>
            <a:r>
              <a:rPr lang="ru-RU" sz="44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приточной вентиляции</a:t>
            </a:r>
            <a:endParaRPr lang="ru-RU" sz="4400" cap="all" dirty="0"/>
          </a:p>
        </p:txBody>
      </p:sp>
      <p:pic>
        <p:nvPicPr>
          <p:cNvPr id="5" name="Рисунок 4" descr="image13"/>
          <p:cNvPicPr/>
          <p:nvPr/>
        </p:nvPicPr>
        <p:blipFill rotWithShape="1">
          <a:blip r:embed="rId2"/>
          <a:srcRect t="17030"/>
          <a:stretch/>
        </p:blipFill>
        <p:spPr bwMode="auto">
          <a:xfrm>
            <a:off x="1835696" y="980728"/>
            <a:ext cx="6091309" cy="276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19119" t="7367" r="9682" b="5371"/>
          <a:stretch/>
        </p:blipFill>
        <p:spPr bwMode="auto">
          <a:xfrm>
            <a:off x="17687" y="3861048"/>
            <a:ext cx="4608512" cy="2961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5062" t="3885" r="4025" b="11904"/>
          <a:stretch/>
        </p:blipFill>
        <p:spPr bwMode="auto">
          <a:xfrm>
            <a:off x="4644008" y="3895344"/>
            <a:ext cx="4499993" cy="277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779912" y="1268760"/>
            <a:ext cx="2978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Компактная струя</a:t>
            </a:r>
            <a:endParaRPr lang="ru-RU" sz="28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6174252"/>
            <a:ext cx="2426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Плоские стру</a:t>
            </a:r>
            <a:r>
              <a:rPr lang="ru-RU" sz="2800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800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6053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251</Words>
  <Application>Microsoft Office PowerPoint</Application>
  <PresentationFormat>Экран (4:3)</PresentationFormat>
  <Paragraphs>60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ПРЕЗЕНТАЦИИ (без анимаций)  к лекционному курсу по дисциплине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Жидкотопливная дизельная горелка</vt:lpstr>
      <vt:lpstr>Внешний вид и схема парового на газообразном и/или жидком топливе котла</vt:lpstr>
      <vt:lpstr>РАЗНОВИДНОСТИ КОТЛОВ</vt:lpstr>
      <vt:lpstr>Внешний вид и устройство газового                                    Котла</vt:lpstr>
      <vt:lpstr>СХЕМА ОТОПИТЕЛЬНОЙ СИСТЕМЫ ЗДАНИЯ </vt:lpstr>
      <vt:lpstr>РАЗНОВИДНОСТИ ЭЛЕКТРОНАГРЕВАТЕЛЕЙ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ПРЕЗЕНТАЦИИ (без анимаций)  к лекционному курсу по дисциплине</dc:title>
  <dc:creator>Admin</dc:creator>
  <cp:lastModifiedBy>Admin</cp:lastModifiedBy>
  <cp:revision>25</cp:revision>
  <dcterms:created xsi:type="dcterms:W3CDTF">2017-01-30T12:16:54Z</dcterms:created>
  <dcterms:modified xsi:type="dcterms:W3CDTF">2017-12-18T14:45:51Z</dcterms:modified>
</cp:coreProperties>
</file>