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handoutMasterIdLst>
    <p:handoutMasterId r:id="rId62"/>
  </p:handoutMasterIdLst>
  <p:sldIdLst>
    <p:sldId id="256" r:id="rId2"/>
    <p:sldId id="257" r:id="rId3"/>
    <p:sldId id="293" r:id="rId4"/>
    <p:sldId id="294" r:id="rId5"/>
    <p:sldId id="295" r:id="rId6"/>
    <p:sldId id="259" r:id="rId7"/>
    <p:sldId id="296" r:id="rId8"/>
    <p:sldId id="297" r:id="rId9"/>
    <p:sldId id="298" r:id="rId10"/>
    <p:sldId id="260" r:id="rId11"/>
    <p:sldId id="299" r:id="rId12"/>
    <p:sldId id="300" r:id="rId13"/>
    <p:sldId id="261" r:id="rId14"/>
    <p:sldId id="301" r:id="rId15"/>
    <p:sldId id="302" r:id="rId16"/>
    <p:sldId id="262" r:id="rId17"/>
    <p:sldId id="303" r:id="rId18"/>
    <p:sldId id="263" r:id="rId19"/>
    <p:sldId id="264" r:id="rId20"/>
    <p:sldId id="265" r:id="rId21"/>
    <p:sldId id="266" r:id="rId22"/>
    <p:sldId id="267" r:id="rId23"/>
    <p:sldId id="268" r:id="rId24"/>
    <p:sldId id="269" r:id="rId25"/>
    <p:sldId id="304" r:id="rId26"/>
    <p:sldId id="305" r:id="rId27"/>
    <p:sldId id="270" r:id="rId28"/>
    <p:sldId id="306" r:id="rId29"/>
    <p:sldId id="307" r:id="rId30"/>
    <p:sldId id="271" r:id="rId31"/>
    <p:sldId id="272" r:id="rId32"/>
    <p:sldId id="273" r:id="rId33"/>
    <p:sldId id="274" r:id="rId34"/>
    <p:sldId id="276" r:id="rId35"/>
    <p:sldId id="308" r:id="rId36"/>
    <p:sldId id="309" r:id="rId37"/>
    <p:sldId id="277" r:id="rId38"/>
    <p:sldId id="310" r:id="rId39"/>
    <p:sldId id="311" r:id="rId40"/>
    <p:sldId id="278" r:id="rId41"/>
    <p:sldId id="312" r:id="rId42"/>
    <p:sldId id="313" r:id="rId43"/>
    <p:sldId id="279" r:id="rId44"/>
    <p:sldId id="314" r:id="rId45"/>
    <p:sldId id="280" r:id="rId46"/>
    <p:sldId id="315" r:id="rId47"/>
    <p:sldId id="281" r:id="rId48"/>
    <p:sldId id="282" r:id="rId49"/>
    <p:sldId id="283" r:id="rId50"/>
    <p:sldId id="284" r:id="rId51"/>
    <p:sldId id="285" r:id="rId52"/>
    <p:sldId id="286" r:id="rId53"/>
    <p:sldId id="287" r:id="rId54"/>
    <p:sldId id="288" r:id="rId55"/>
    <p:sldId id="289" r:id="rId56"/>
    <p:sldId id="290" r:id="rId57"/>
    <p:sldId id="291" r:id="rId58"/>
    <p:sldId id="292" r:id="rId59"/>
    <p:sldId id="258" r:id="rId60"/>
  </p:sldIdLst>
  <p:sldSz cx="12192000" cy="6858000"/>
  <p:notesSz cx="6797675" cy="992505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95663" autoAdjust="0"/>
  </p:normalViewPr>
  <p:slideViewPr>
    <p:cSldViewPr snapToGrid="0">
      <p:cViewPr varScale="1">
        <p:scale>
          <a:sx n="43" d="100"/>
          <a:sy n="43" d="100"/>
        </p:scale>
        <p:origin x="54" y="5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7976"/>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50443" y="0"/>
            <a:ext cx="2945659" cy="497976"/>
          </a:xfrm>
          <a:prstGeom prst="rect">
            <a:avLst/>
          </a:prstGeom>
        </p:spPr>
        <p:txBody>
          <a:bodyPr vert="horz" lIns="91440" tIns="45720" rIns="91440" bIns="45720" rtlCol="0"/>
          <a:lstStyle>
            <a:lvl1pPr algn="r">
              <a:defRPr sz="1200"/>
            </a:lvl1pPr>
          </a:lstStyle>
          <a:p>
            <a:fld id="{F65B2B67-F4C6-4802-A5A5-98B5E4DA5131}" type="datetimeFigureOut">
              <a:rPr lang="ru-RU" smtClean="0"/>
              <a:t>03.07.2022</a:t>
            </a:fld>
            <a:endParaRPr lang="ru-RU"/>
          </a:p>
        </p:txBody>
      </p:sp>
      <p:sp>
        <p:nvSpPr>
          <p:cNvPr id="4" name="Нижний колонтитул 3"/>
          <p:cNvSpPr>
            <a:spLocks noGrp="1"/>
          </p:cNvSpPr>
          <p:nvPr>
            <p:ph type="ftr" sz="quarter" idx="2"/>
          </p:nvPr>
        </p:nvSpPr>
        <p:spPr>
          <a:xfrm>
            <a:off x="0" y="9427076"/>
            <a:ext cx="2945659" cy="497975"/>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50443" y="9427076"/>
            <a:ext cx="2945659" cy="497975"/>
          </a:xfrm>
          <a:prstGeom prst="rect">
            <a:avLst/>
          </a:prstGeom>
        </p:spPr>
        <p:txBody>
          <a:bodyPr vert="horz" lIns="91440" tIns="45720" rIns="91440" bIns="45720" rtlCol="0" anchor="b"/>
          <a:lstStyle>
            <a:lvl1pPr algn="r">
              <a:defRPr sz="1200"/>
            </a:lvl1pPr>
          </a:lstStyle>
          <a:p>
            <a:fld id="{2713C216-70D5-4528-917F-D8C1C25A0DE0}" type="slidenum">
              <a:rPr lang="ru-RU" smtClean="0"/>
              <a:t>‹#›</a:t>
            </a:fld>
            <a:endParaRPr lang="ru-RU"/>
          </a:p>
        </p:txBody>
      </p:sp>
    </p:spTree>
    <p:extLst>
      <p:ext uri="{BB962C8B-B14F-4D97-AF65-F5344CB8AC3E}">
        <p14:creationId xmlns:p14="http://schemas.microsoft.com/office/powerpoint/2010/main" val="19648074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4C41A234-A9EB-495B-B1B0-1905FDD66CF9}" type="datetimeFigureOut">
              <a:rPr lang="ru-RU" smtClean="0"/>
              <a:t>03.07.2022</a:t>
            </a:fld>
            <a:endParaRPr lang="ru-RU"/>
          </a:p>
        </p:txBody>
      </p:sp>
      <p:sp>
        <p:nvSpPr>
          <p:cNvPr id="4" name="Образ слайда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A1F9509A-1474-4E1C-A990-A304BB29D312}" type="slidenum">
              <a:rPr lang="ru-RU" smtClean="0"/>
              <a:t>‹#›</a:t>
            </a:fld>
            <a:endParaRPr lang="ru-RU"/>
          </a:p>
        </p:txBody>
      </p:sp>
    </p:spTree>
    <p:extLst>
      <p:ext uri="{BB962C8B-B14F-4D97-AF65-F5344CB8AC3E}">
        <p14:creationId xmlns:p14="http://schemas.microsoft.com/office/powerpoint/2010/main" val="4974350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1F9509A-1474-4E1C-A990-A304BB29D312}" type="slidenum">
              <a:rPr lang="ru-RU" smtClean="0"/>
              <a:t>2</a:t>
            </a:fld>
            <a:endParaRPr lang="ru-RU"/>
          </a:p>
        </p:txBody>
      </p:sp>
    </p:spTree>
    <p:extLst>
      <p:ext uri="{BB962C8B-B14F-4D97-AF65-F5344CB8AC3E}">
        <p14:creationId xmlns:p14="http://schemas.microsoft.com/office/powerpoint/2010/main" val="1790196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CFA906E-49A3-4E32-BBE6-B6DD54334FB5}" type="datetimeFigureOut">
              <a:rPr lang="ru-RU" smtClean="0"/>
              <a:t>03.07.2022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18058891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CFA906E-49A3-4E32-BBE6-B6DD54334FB5}" type="datetimeFigureOut">
              <a:rPr lang="ru-RU" smtClean="0"/>
              <a:t>03.07.2022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864351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CFA906E-49A3-4E32-BBE6-B6DD54334FB5}" type="datetimeFigureOut">
              <a:rPr lang="ru-RU" smtClean="0"/>
              <a:t>03.07.2022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1073242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CFA906E-49A3-4E32-BBE6-B6DD54334FB5}" type="datetimeFigureOut">
              <a:rPr lang="ru-RU" smtClean="0"/>
              <a:t>03.07.2022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3630602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CFA906E-49A3-4E32-BBE6-B6DD54334FB5}" type="datetimeFigureOut">
              <a:rPr lang="ru-RU" smtClean="0"/>
              <a:t>03.07.2022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81747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CFA906E-49A3-4E32-BBE6-B6DD54334FB5}" type="datetimeFigureOut">
              <a:rPr lang="ru-RU" smtClean="0"/>
              <a:t>03.07.2022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3665332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CFA906E-49A3-4E32-BBE6-B6DD54334FB5}" type="datetimeFigureOut">
              <a:rPr lang="ru-RU" smtClean="0"/>
              <a:t>03.07.2022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753719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CFA906E-49A3-4E32-BBE6-B6DD54334FB5}" type="datetimeFigureOut">
              <a:rPr lang="ru-RU" smtClean="0"/>
              <a:t>03.07.2022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541900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CFA906E-49A3-4E32-BBE6-B6DD54334FB5}" type="datetimeFigureOut">
              <a:rPr lang="ru-RU" smtClean="0"/>
              <a:t>03.07.2022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905706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CFA906E-49A3-4E32-BBE6-B6DD54334FB5}" type="datetimeFigureOut">
              <a:rPr lang="ru-RU" smtClean="0"/>
              <a:t>03.07.2022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4212626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CFA906E-49A3-4E32-BBE6-B6DD54334FB5}" type="datetimeFigureOut">
              <a:rPr lang="ru-RU" smtClean="0"/>
              <a:t>03.07.2022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D5CE87-B3EF-40DC-914D-E79C24C7B6FC}" type="slidenum">
              <a:rPr lang="ru-RU" smtClean="0"/>
              <a:t>‹#›</a:t>
            </a:fld>
            <a:endParaRPr lang="ru-RU"/>
          </a:p>
        </p:txBody>
      </p:sp>
    </p:spTree>
    <p:extLst>
      <p:ext uri="{BB962C8B-B14F-4D97-AF65-F5344CB8AC3E}">
        <p14:creationId xmlns:p14="http://schemas.microsoft.com/office/powerpoint/2010/main" val="2812939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A906E-49A3-4E32-BBE6-B6DD54334FB5}" type="datetimeFigureOut">
              <a:rPr lang="ru-RU" smtClean="0"/>
              <a:t>03.07.2022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D5CE87-B3EF-40DC-914D-E79C24C7B6FC}" type="slidenum">
              <a:rPr lang="ru-RU" smtClean="0"/>
              <a:t>‹#›</a:t>
            </a:fld>
            <a:endParaRPr lang="ru-RU"/>
          </a:p>
        </p:txBody>
      </p:sp>
    </p:spTree>
    <p:extLst>
      <p:ext uri="{BB962C8B-B14F-4D97-AF65-F5344CB8AC3E}">
        <p14:creationId xmlns:p14="http://schemas.microsoft.com/office/powerpoint/2010/main" val="13244340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hyperlink" Target="http://gki.gov.by/uploads/files/NPA-Ocenka/PSM-213.pdf" TargetMode="External"/><Relationship Id="rId3" Type="http://schemas.openxmlformats.org/officeDocument/2006/relationships/hyperlink" Target="http://gki.gov.by/uploads/files/Ukaz-ot-28.03.2008-187.pdf" TargetMode="External"/><Relationship Id="rId7" Type="http://schemas.openxmlformats.org/officeDocument/2006/relationships/hyperlink" Target="http://www.gki.gov.by/uploads/files/POSTANOVLENIE-Goskomimuschestva-ot-6-oktjabrja-2016-g.-19.doc" TargetMode="External"/><Relationship Id="rId2" Type="http://schemas.openxmlformats.org/officeDocument/2006/relationships/hyperlink" Target="https://pravo.by/document/?guid=3871&amp;p0=P30600615" TargetMode="External"/><Relationship Id="rId1" Type="http://schemas.openxmlformats.org/officeDocument/2006/relationships/slideLayout" Target="../slideLayouts/slideLayout1.xml"/><Relationship Id="rId6" Type="http://schemas.openxmlformats.org/officeDocument/2006/relationships/hyperlink" Target="http://gki.gov.by/uploads/files/NPA-Ocenka/PSM-173.pdf" TargetMode="External"/><Relationship Id="rId11" Type="http://schemas.openxmlformats.org/officeDocument/2006/relationships/hyperlink" Target="http://gki.gov.by/uploads/files/PSM-562.docx" TargetMode="External"/><Relationship Id="rId5" Type="http://schemas.openxmlformats.org/officeDocument/2006/relationships/hyperlink" Target="http://www.gki.gov.by/uploads/files/new%20structure/napravleniya/ocenka%20stoimosti/postanovlenie623.pdf" TargetMode="External"/><Relationship Id="rId10" Type="http://schemas.openxmlformats.org/officeDocument/2006/relationships/hyperlink" Target="http://gki.gov.by/uploads/files/PSM-943.pdf" TargetMode="External"/><Relationship Id="rId4" Type="http://schemas.openxmlformats.org/officeDocument/2006/relationships/hyperlink" Target="http://gki.gov.by/uploads/files/NPA-Ocenka/PSM-148.pdf" TargetMode="External"/><Relationship Id="rId9" Type="http://schemas.openxmlformats.org/officeDocument/2006/relationships/hyperlink" Target="http://gki.gov.by/uploads/files/PSM-213-1.DOC"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www.gki.gov.by/uploads/files/TKP/P-Gosstandart-4-13-01-2017.doc" TargetMode="External"/><Relationship Id="rId3" Type="http://schemas.openxmlformats.org/officeDocument/2006/relationships/hyperlink" Target="http://www.tnpa.by/KartochkaDoc.php?UrlRN=369170&amp;UrlIDGLOBAL=496816" TargetMode="External"/><Relationship Id="rId7" Type="http://schemas.openxmlformats.org/officeDocument/2006/relationships/hyperlink" Target="http://www.tnpa.by/KartochkaDoc.php?UrlRN=353425&amp;UrlIDGLOBAL=478843" TargetMode="External"/><Relationship Id="rId2" Type="http://schemas.openxmlformats.org/officeDocument/2006/relationships/hyperlink" Target="http://www.tnpa.by/KartochkaDoc.php?UrlRN=369168&amp;UrlIDGLOBAL=496814" TargetMode="External"/><Relationship Id="rId1" Type="http://schemas.openxmlformats.org/officeDocument/2006/relationships/slideLayout" Target="../slideLayouts/slideLayout1.xml"/><Relationship Id="rId6" Type="http://schemas.openxmlformats.org/officeDocument/2006/relationships/hyperlink" Target="http://www.tnpa.by/KartochkaDoc.php?UrlRN=369191&amp;UrlIDGLOBAL=496837" TargetMode="External"/><Relationship Id="rId11" Type="http://schemas.openxmlformats.org/officeDocument/2006/relationships/hyperlink" Target="http://www.tnpa.by/KartochkaDoc.php?UrlRN=336408&amp;UrlIDGLOBAL=459258" TargetMode="External"/><Relationship Id="rId5" Type="http://schemas.openxmlformats.org/officeDocument/2006/relationships/hyperlink" Target="http://www.tnpa.by/KartochkaDoc.php?UrlRN=369189&amp;UrlIDGLOBAL=496835" TargetMode="External"/><Relationship Id="rId10" Type="http://schemas.openxmlformats.org/officeDocument/2006/relationships/hyperlink" Target="http://www.tnpa.by/KartochkaDoc.php?UrlRN=369192&amp;UrlIDGLOBAL=496838" TargetMode="External"/><Relationship Id="rId4" Type="http://schemas.openxmlformats.org/officeDocument/2006/relationships/hyperlink" Target="http://www.tnpa.by/KartochkaDoc.php?UrlRN=369174&amp;UrlIDGLOBAL=496820" TargetMode="External"/><Relationship Id="rId9" Type="http://schemas.openxmlformats.org/officeDocument/2006/relationships/hyperlink" Target="http://www.tnpa.by/KartochkaDoc.php?UrlRN=259703&amp;UrlIDGLOBAL=357394"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hyperlink" Target="http://www.gki.gov.by/uploads/files/Izmenenie-1-k-TKP-52.1.01-2015.pdf" TargetMode="External"/><Relationship Id="rId13" Type="http://schemas.openxmlformats.org/officeDocument/2006/relationships/hyperlink" Target="http://www.tnpa.by/#!/OrdersText/494527/367113" TargetMode="External"/><Relationship Id="rId3" Type="http://schemas.openxmlformats.org/officeDocument/2006/relationships/hyperlink" Target="http://www.gki.gov.by/uploads/files/05.07.2021/038.docx" TargetMode="External"/><Relationship Id="rId7" Type="http://schemas.openxmlformats.org/officeDocument/2006/relationships/hyperlink" Target="http://www.gki.gov.by/upload/new%20structure/tkp/P_GKI_184_25_08_2015.doc" TargetMode="External"/><Relationship Id="rId12" Type="http://schemas.openxmlformats.org/officeDocument/2006/relationships/hyperlink" Target="http://www.tnpa.by/#!/DocumentCard/366877/494276" TargetMode="External"/><Relationship Id="rId17" Type="http://schemas.openxmlformats.org/officeDocument/2006/relationships/hyperlink" Target="http://www.tnpa.by/#!/OrdersText/520923/391563" TargetMode="External"/><Relationship Id="rId2" Type="http://schemas.openxmlformats.org/officeDocument/2006/relationships/hyperlink" Target="http://www.gki.gov.by/uploads/files/05.07.2021/276-1-2-3.docx" TargetMode="External"/><Relationship Id="rId16" Type="http://schemas.openxmlformats.org/officeDocument/2006/relationships/hyperlink" Target="http://www.tnpa.by/#!/DocumentCard/391490/520850" TargetMode="External"/><Relationship Id="rId1" Type="http://schemas.openxmlformats.org/officeDocument/2006/relationships/slideLayout" Target="../slideLayouts/slideLayout1.xml"/><Relationship Id="rId6" Type="http://schemas.openxmlformats.org/officeDocument/2006/relationships/hyperlink" Target="http://www.tnpa.by/#!/DocumentCard/339495/462905" TargetMode="External"/><Relationship Id="rId11" Type="http://schemas.openxmlformats.org/officeDocument/2006/relationships/hyperlink" Target="http://www.tnpa.by/#!/OrdersText/476156/351123" TargetMode="External"/><Relationship Id="rId5" Type="http://schemas.openxmlformats.org/officeDocument/2006/relationships/hyperlink" Target="https://drive.google.com/file/d/1xsrg2IhhzN-kq88je-B_OYhYgFck0oxv/view?usp=sharing" TargetMode="External"/><Relationship Id="rId15" Type="http://schemas.openxmlformats.org/officeDocument/2006/relationships/hyperlink" Target="http://www.tnpa.by/#!/OrdersText/518498/389301" TargetMode="External"/><Relationship Id="rId10" Type="http://schemas.openxmlformats.org/officeDocument/2006/relationships/hyperlink" Target="http://www.tnpa.by/#!/DocumentCard/351021/476051" TargetMode="External"/><Relationship Id="rId4" Type="http://schemas.openxmlformats.org/officeDocument/2006/relationships/hyperlink" Target="https://tnpa.by/#!/OrdersText/637051/503902" TargetMode="External"/><Relationship Id="rId9" Type="http://schemas.openxmlformats.org/officeDocument/2006/relationships/hyperlink" Target="http://www.tnpa.by/#!/OrdersText/551620/420856" TargetMode="External"/><Relationship Id="rId14" Type="http://schemas.openxmlformats.org/officeDocument/2006/relationships/hyperlink" Target="http://www.tnpa.by/#!/DocumentCard/389069/518266"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www.tnpa.by/#!/DocumentCard/309737/428503" TargetMode="External"/><Relationship Id="rId13" Type="http://schemas.openxmlformats.org/officeDocument/2006/relationships/hyperlink" Target="http://www.tnpa.by/#!/OrdersText/462897/339487" TargetMode="External"/><Relationship Id="rId3" Type="http://schemas.openxmlformats.org/officeDocument/2006/relationships/hyperlink" Target="https://pravo.by/document/?guid=12551&amp;p0=W02136596p&amp;p1=1&amp;p5=0" TargetMode="External"/><Relationship Id="rId7" Type="http://schemas.openxmlformats.org/officeDocument/2006/relationships/hyperlink" Target="https://pravo.by/document/?guid=12551&amp;p0=W02136595p&amp;p1=1&amp;p5=0" TargetMode="External"/><Relationship Id="rId12" Type="http://schemas.openxmlformats.org/officeDocument/2006/relationships/hyperlink" Target="http://www.tnpa.by/#!/DocumentCard/339509/462919" TargetMode="External"/><Relationship Id="rId17" Type="http://schemas.openxmlformats.org/officeDocument/2006/relationships/hyperlink" Target="http://www.tnpa.by/#!/OrdersText/520923/391563" TargetMode="External"/><Relationship Id="rId2" Type="http://schemas.openxmlformats.org/officeDocument/2006/relationships/hyperlink" Target="https://pravo.by/document/?guid=12551&amp;p0=W02136594p&amp;p1=1&amp;p5=0" TargetMode="External"/><Relationship Id="rId16" Type="http://schemas.openxmlformats.org/officeDocument/2006/relationships/hyperlink" Target="http://www.tnpa.by/#!/DocumentCard/391488/520848" TargetMode="External"/><Relationship Id="rId1" Type="http://schemas.openxmlformats.org/officeDocument/2006/relationships/slideLayout" Target="../slideLayouts/slideLayout1.xml"/><Relationship Id="rId6" Type="http://schemas.openxmlformats.org/officeDocument/2006/relationships/hyperlink" Target="https://tnpa.by/#!/OrdersText/635747/502686" TargetMode="External"/><Relationship Id="rId11" Type="http://schemas.openxmlformats.org/officeDocument/2006/relationships/hyperlink" Target="http://www.tnpa.by/#!/OrdersText/553483/422634" TargetMode="External"/><Relationship Id="rId5" Type="http://schemas.openxmlformats.org/officeDocument/2006/relationships/hyperlink" Target="http://www.gki.gov.by/uploads/files/05.07.2021/038.docx" TargetMode="External"/><Relationship Id="rId15" Type="http://schemas.openxmlformats.org/officeDocument/2006/relationships/hyperlink" Target="http://www.tnpa.by/#!/OrdersText/553486/422637" TargetMode="External"/><Relationship Id="rId10" Type="http://schemas.openxmlformats.org/officeDocument/2006/relationships/hyperlink" Target="http://www.gki.gov.by/uploads/files/Izmenenie-1-k-TKP-52.3.03.pdf" TargetMode="External"/><Relationship Id="rId4" Type="http://schemas.openxmlformats.org/officeDocument/2006/relationships/hyperlink" Target="http://www.gki.gov.by/uploads/files/05.07.2021/276-1-2-3.docx" TargetMode="External"/><Relationship Id="rId9" Type="http://schemas.openxmlformats.org/officeDocument/2006/relationships/hyperlink" Target="http://www.tnpa.by/#!/OrdersText/429297/310390" TargetMode="External"/><Relationship Id="rId14" Type="http://schemas.openxmlformats.org/officeDocument/2006/relationships/hyperlink" Target="http://www.gki.gov.by/uploads/files/TKP/21022019/Izmenenie-1-k-TKP-52.3.04-2015.pdf"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www.gki.gov.by/uploads/files/Izmenenie-1-k-TKP-52.6.02-2012.pdf" TargetMode="External"/><Relationship Id="rId13" Type="http://schemas.openxmlformats.org/officeDocument/2006/relationships/hyperlink" Target="http://www.gki.gov.by/uploads/files/05.07.2021/276-1-2-3.docx" TargetMode="External"/><Relationship Id="rId18" Type="http://schemas.openxmlformats.org/officeDocument/2006/relationships/hyperlink" Target="http://www.gki.gov.by/uploads/files/new%20structure/napravleniya/ocenka%20stoimosti/TKP_GKI/385_ot_29_10_2008.doc" TargetMode="External"/><Relationship Id="rId3" Type="http://schemas.openxmlformats.org/officeDocument/2006/relationships/hyperlink" Target="http://www.tnpa.by/#!/OrdersText/462899/339489" TargetMode="External"/><Relationship Id="rId7" Type="http://schemas.openxmlformats.org/officeDocument/2006/relationships/hyperlink" Target="http://www.tnpa.by/#!/OrdersText/389801/291976" TargetMode="External"/><Relationship Id="rId12" Type="http://schemas.openxmlformats.org/officeDocument/2006/relationships/hyperlink" Target="https://pravo.by/document/?guid=12551&amp;p0=W02136598p&amp;p1=1&amp;p5=0" TargetMode="External"/><Relationship Id="rId17" Type="http://schemas.openxmlformats.org/officeDocument/2006/relationships/hyperlink" Target="http://www.tnpa.by/#!/OrdersText/526754/397101" TargetMode="External"/><Relationship Id="rId2" Type="http://schemas.openxmlformats.org/officeDocument/2006/relationships/hyperlink" Target="http://www.tnpa.by/#!/DocumentCard/339493/462903" TargetMode="External"/><Relationship Id="rId16" Type="http://schemas.openxmlformats.org/officeDocument/2006/relationships/hyperlink" Target="http://www.tnpa.by/#!/DocumentCard/396913/526564" TargetMode="External"/><Relationship Id="rId1" Type="http://schemas.openxmlformats.org/officeDocument/2006/relationships/slideLayout" Target="../slideLayouts/slideLayout1.xml"/><Relationship Id="rId6" Type="http://schemas.openxmlformats.org/officeDocument/2006/relationships/hyperlink" Target="http://www.tnpa.by/#!/DocumentCard/291539/389364" TargetMode="External"/><Relationship Id="rId11" Type="http://schemas.openxmlformats.org/officeDocument/2006/relationships/hyperlink" Target="http://www.gki.gov.by/uploads/files/Izmenenie-1-k-TKP-52.6.03-2012.pdf" TargetMode="External"/><Relationship Id="rId5" Type="http://schemas.openxmlformats.org/officeDocument/2006/relationships/hyperlink" Target="http://www.tnpa.by/#!/OrdersText/553858/423003" TargetMode="External"/><Relationship Id="rId15" Type="http://schemas.openxmlformats.org/officeDocument/2006/relationships/hyperlink" Target="https://tnpa.by/#!/OrdersText/637051/503902" TargetMode="External"/><Relationship Id="rId10" Type="http://schemas.openxmlformats.org/officeDocument/2006/relationships/hyperlink" Target="http://www.tnpa.by/#!/DocumentCard/291541/389366" TargetMode="External"/><Relationship Id="rId4" Type="http://schemas.openxmlformats.org/officeDocument/2006/relationships/hyperlink" Target="http://www.gki.gov.by/uploads/files/Izmenenie-1-k-TKP-52.6.01.pdf" TargetMode="External"/><Relationship Id="rId9" Type="http://schemas.openxmlformats.org/officeDocument/2006/relationships/hyperlink" Target="http://www.tnpa.by/#!/OrdersText/551620/420856" TargetMode="External"/><Relationship Id="rId14" Type="http://schemas.openxmlformats.org/officeDocument/2006/relationships/hyperlink" Target="http://www.gki.gov.by/uploads/files/05.07.2021/038.docx"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gki.gov.by/uploads/files/06.2021/O-porjadke-provedenii-nezavisimoj-otsenki-.doc" TargetMode="External"/><Relationship Id="rId13" Type="http://schemas.openxmlformats.org/officeDocument/2006/relationships/hyperlink" Target="http://gki.gov.by/uploads/files/Ocenka/15032019/Ob-oformlenii-otcheta-ob-otsenke.doc" TargetMode="External"/><Relationship Id="rId3" Type="http://schemas.openxmlformats.org/officeDocument/2006/relationships/hyperlink" Target="http://gki.gov.by/ru/ocenka_otvetstv/" TargetMode="External"/><Relationship Id="rId7" Type="http://schemas.openxmlformats.org/officeDocument/2006/relationships/hyperlink" Target="https://drive.google.com/file/d/1_unGXmhsh9dGjgjRwZ3usEl1Cv8fU0Ba/view?usp=sharing" TargetMode="External"/><Relationship Id="rId12" Type="http://schemas.openxmlformats.org/officeDocument/2006/relationships/hyperlink" Target="http://gki.gov.by/uploads/files/Ob-akte-osmotra-objekta-otsenki.doc" TargetMode="External"/><Relationship Id="rId2" Type="http://schemas.openxmlformats.org/officeDocument/2006/relationships/hyperlink" Target="http://gki.gov.by/ru/index-stoim-cmp/" TargetMode="External"/><Relationship Id="rId1" Type="http://schemas.openxmlformats.org/officeDocument/2006/relationships/slideLayout" Target="../slideLayouts/slideLayout1.xml"/><Relationship Id="rId6" Type="http://schemas.openxmlformats.org/officeDocument/2006/relationships/hyperlink" Target="https://drive.google.com/file/d/1QLt2JKlCx_jbse8J0PH4U4r21PRdDVeL/view?usp=sharing" TargetMode="External"/><Relationship Id="rId11" Type="http://schemas.openxmlformats.org/officeDocument/2006/relationships/hyperlink" Target="http://gki.gov.by/uploads/files/Ocenka/osmotr.pdf" TargetMode="External"/><Relationship Id="rId5" Type="http://schemas.openxmlformats.org/officeDocument/2006/relationships/hyperlink" Target="https://drive.google.com/file/d/1eatjIoRZe6LRP3e7nSl08tnowJV5zGb5/preview" TargetMode="External"/><Relationship Id="rId10" Type="http://schemas.openxmlformats.org/officeDocument/2006/relationships/hyperlink" Target="http://gki.gov.by/uploads/files/docs/osmotr5.doc" TargetMode="External"/><Relationship Id="rId4" Type="http://schemas.openxmlformats.org/officeDocument/2006/relationships/hyperlink" Target="http://gki.gov.by/ru/information_massages/preview/gosudarstvennyj-komitet-po-imuschestvu-obraschaet-vnimanie-na-osobennosti-svjazannye-s-vneseniem-svedenij-v-6386/" TargetMode="External"/><Relationship Id="rId9" Type="http://schemas.openxmlformats.org/officeDocument/2006/relationships/hyperlink" Target="http://gki.gov.by/ru/ocenka_stoimosti_indeksnym_metodom" TargetMode="External"/><Relationship Id="rId14" Type="http://schemas.openxmlformats.org/officeDocument/2006/relationships/hyperlink" Target="http://gki.gov.by/uploads/files/O-nekotoryx-voprosax-primenenija.doc"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hyperlink" Target="http://gki.gov.by/uploads/files/ocenka/Obrazecz-Forma1a-attestacionnyj-list.pdf" TargetMode="External"/><Relationship Id="rId2" Type="http://schemas.openxmlformats.org/officeDocument/2006/relationships/hyperlink" Target="http://gki.gov.by/uploads/files/Ocenka/Forma-1a-Prilozhenie2-attestacionnyj-list.docx" TargetMode="Externa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hyperlink" Target="http://gki.gov.by/upload/new%20structure/napravleniya/ocenka%20stoimosti/prim_pere4en_voprosov_2021_07.rar" TargetMode="Externa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hyperlink" Target="http://gki.gov.by/uploads/files/Ocenka/Forma-2z-Prilozhenie4-zayavlenie-o-prodlenii.docx" TargetMode="External"/><Relationship Id="rId2" Type="http://schemas.openxmlformats.org/officeDocument/2006/relationships/hyperlink" Target="mailto:attestacia.gki@gmail.com" TargetMode="External"/><Relationship Id="rId1" Type="http://schemas.openxmlformats.org/officeDocument/2006/relationships/slideLayout" Target="../slideLayouts/slideLayout1.xml"/><Relationship Id="rId4" Type="http://schemas.openxmlformats.org/officeDocument/2006/relationships/hyperlink" Target="http://gki.gov.by/uploads/files/Ocenka/Obrazec-Forma-2z-zayavlenie-o-prodlenii.pdf"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hyperlink" Target="http://www.etalonline.by/?type=text&amp;regnum=w02136596p" TargetMode="External"/><Relationship Id="rId2" Type="http://schemas.openxmlformats.org/officeDocument/2006/relationships/hyperlink" Target="http://www.etalonline.by/?type=text&amp;regnum=hk0200166" TargetMode="Externa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hyperlink" Target="http://gki.gov.by/uploads/files/POSTANOVLENIE-Sovmina-ot-10-fevralja-2011-g.-173.doc" TargetMode="External"/><Relationship Id="rId2" Type="http://schemas.openxmlformats.org/officeDocument/2006/relationships/hyperlink" Target="http://gki.gov.by/uploads/files/UKAZ-615-s-326.doc" TargetMode="External"/><Relationship Id="rId1" Type="http://schemas.openxmlformats.org/officeDocument/2006/relationships/slideLayout" Target="../slideLayouts/slideLayout1.xml"/><Relationship Id="rId4" Type="http://schemas.openxmlformats.org/officeDocument/2006/relationships/hyperlink" Target="http://gki.gov.by/uploads/files/PerechenIspolnitelejEkspertizy/Perechen-ispolnitelej-ekspertizy-po-sostojaniju-na-10.06.2022.doc"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hyperlink" Target="https://pravo.by/document/?guid=3871&amp;p0=P30600615" TargetMode="Externa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hyperlink" Target="https://pravo.by/document/?guid=3871&amp;p0=P30600615"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727200" y="0"/>
            <a:ext cx="8940800" cy="1219200"/>
          </a:xfrm>
        </p:spPr>
        <p:txBody>
          <a:bodyPr>
            <a:noAutofit/>
          </a:bodyPr>
          <a:lstStyle/>
          <a:p>
            <a:r>
              <a:rPr lang="ru-RU" sz="3200" b="1" dirty="0" smtClean="0"/>
              <a:t>Дисциплина: «Стоимостной анализ» </a:t>
            </a:r>
            <a:br>
              <a:rPr lang="ru-RU" sz="3200" b="1" dirty="0" smtClean="0"/>
            </a:br>
            <a:r>
              <a:rPr lang="ru-RU" sz="2000" b="1" dirty="0" smtClean="0"/>
              <a:t>для специальности 1-27 </a:t>
            </a:r>
            <a:r>
              <a:rPr lang="ru-RU" sz="2000" b="1" dirty="0"/>
              <a:t>02 01 «Транспортная логистика</a:t>
            </a:r>
            <a:r>
              <a:rPr lang="ru-RU" sz="2000" b="1" dirty="0" smtClean="0"/>
              <a:t>», </a:t>
            </a:r>
            <a:br>
              <a:rPr lang="ru-RU" sz="2000" b="1" dirty="0" smtClean="0"/>
            </a:br>
            <a:r>
              <a:rPr lang="ru-RU" sz="2000" b="1" dirty="0" smtClean="0"/>
              <a:t>направление </a:t>
            </a:r>
            <a:r>
              <a:rPr lang="ru-RU" sz="2000" b="1" dirty="0"/>
              <a:t>01 «Транспортная логистика </a:t>
            </a:r>
            <a:r>
              <a:rPr lang="ru-RU" sz="2000" b="1" dirty="0" smtClean="0"/>
              <a:t>(</a:t>
            </a:r>
            <a:r>
              <a:rPr lang="ru-RU" sz="2000" b="1" dirty="0"/>
              <a:t>автомобильный </a:t>
            </a:r>
            <a:r>
              <a:rPr lang="ru-RU" sz="2000" b="1" dirty="0" smtClean="0"/>
              <a:t>транспорт)»</a:t>
            </a:r>
            <a:endParaRPr lang="ru-RU" sz="2000" b="1" dirty="0"/>
          </a:p>
        </p:txBody>
      </p:sp>
      <p:sp>
        <p:nvSpPr>
          <p:cNvPr id="5" name="Подзаголовок 4"/>
          <p:cNvSpPr>
            <a:spLocks noGrp="1"/>
          </p:cNvSpPr>
          <p:nvPr>
            <p:ph type="subTitle" idx="1"/>
          </p:nvPr>
        </p:nvSpPr>
        <p:spPr>
          <a:xfrm>
            <a:off x="276225" y="1295399"/>
            <a:ext cx="11785599" cy="4909860"/>
          </a:xfrm>
        </p:spPr>
        <p:txBody>
          <a:bodyPr>
            <a:normAutofit/>
          </a:bodyPr>
          <a:lstStyle/>
          <a:p>
            <a:pPr algn="just">
              <a:lnSpc>
                <a:spcPct val="120000"/>
              </a:lnSpc>
              <a:spcBef>
                <a:spcPts val="600"/>
              </a:spcBef>
            </a:pPr>
            <a:r>
              <a:rPr lang="ru-RU" sz="3100" b="1" dirty="0"/>
              <a:t>РАЗДЕЛ 1. ОРГАНИЗАЦИОННО- ПРАВОВЫЕ, ЭКОНОМИЧЕСКИЕ </a:t>
            </a:r>
            <a:r>
              <a:rPr lang="en-US" sz="3100" b="1" dirty="0" smtClean="0"/>
              <a:t/>
            </a:r>
            <a:br>
              <a:rPr lang="en-US" sz="3100" b="1" dirty="0" smtClean="0"/>
            </a:br>
            <a:r>
              <a:rPr lang="ru-RU" sz="3100" b="1" dirty="0" smtClean="0"/>
              <a:t>И </a:t>
            </a:r>
            <a:r>
              <a:rPr lang="ru-RU" sz="3100" b="1" dirty="0"/>
              <a:t>ЭТИЧЕСКИЕ ОСНОВЫ ДЕЯТЕЛЬНОСТИ ПО ОЦЕНКЕ СТОИМОСТИ ОБЪЕКТОВ ГРАЖДАНСКИХ ПРАВ В СОВРЕМЕННОМ </a:t>
            </a:r>
            <a:r>
              <a:rPr lang="ru-RU" sz="3100" b="1" dirty="0" smtClean="0"/>
              <a:t>ОБЩЕСТВЕ.</a:t>
            </a:r>
          </a:p>
          <a:p>
            <a:pPr algn="just">
              <a:lnSpc>
                <a:spcPct val="120000"/>
              </a:lnSpc>
              <a:spcBef>
                <a:spcPts val="600"/>
              </a:spcBef>
            </a:pPr>
            <a:endParaRPr lang="en-US" sz="3100" b="1" dirty="0" smtClean="0"/>
          </a:p>
          <a:p>
            <a:pPr algn="just">
              <a:lnSpc>
                <a:spcPct val="120000"/>
              </a:lnSpc>
              <a:spcBef>
                <a:spcPts val="600"/>
              </a:spcBef>
            </a:pPr>
            <a:r>
              <a:rPr lang="ru-RU" sz="3100" b="1" dirty="0" smtClean="0"/>
              <a:t>Тема 1.1 Организационно- </a:t>
            </a:r>
            <a:r>
              <a:rPr lang="ru-RU" sz="3100" b="1" dirty="0"/>
              <a:t>правовые, экономические и этические аспекты деятельности по оценке стоимости объектов </a:t>
            </a:r>
            <a:r>
              <a:rPr lang="ru-RU" sz="3100" b="1" dirty="0" smtClean="0"/>
              <a:t>гражданских </a:t>
            </a:r>
            <a:r>
              <a:rPr lang="ru-RU" sz="3100" b="1" dirty="0"/>
              <a:t>прав </a:t>
            </a:r>
            <a:r>
              <a:rPr lang="ru-RU" sz="3100" b="1" dirty="0" smtClean="0"/>
              <a:t>в </a:t>
            </a:r>
            <a:r>
              <a:rPr lang="ru-RU" sz="3100" b="1" dirty="0"/>
              <a:t>Республике </a:t>
            </a:r>
            <a:r>
              <a:rPr lang="ru-RU" sz="3100" b="1" dirty="0" smtClean="0"/>
              <a:t>Беларусь. </a:t>
            </a:r>
          </a:p>
        </p:txBody>
      </p:sp>
      <p:sp>
        <p:nvSpPr>
          <p:cNvPr id="8" name="TextBox 7"/>
          <p:cNvSpPr txBox="1"/>
          <p:nvPr/>
        </p:nvSpPr>
        <p:spPr>
          <a:xfrm>
            <a:off x="276224" y="6205259"/>
            <a:ext cx="11661775" cy="323165"/>
          </a:xfrm>
          <a:prstGeom prst="rect">
            <a:avLst/>
          </a:prstGeom>
          <a:noFill/>
        </p:spPr>
        <p:txBody>
          <a:bodyPr wrap="square" rtlCol="0">
            <a:spAutoFit/>
          </a:bodyPr>
          <a:lstStyle/>
          <a:p>
            <a:r>
              <a:rPr lang="ru-RU" sz="1500" b="1" dirty="0" smtClean="0"/>
              <a:t>Составители: </a:t>
            </a:r>
            <a:r>
              <a:rPr lang="ru-RU" sz="1500" dirty="0" smtClean="0"/>
              <a:t>доц. </a:t>
            </a:r>
            <a:r>
              <a:rPr lang="ru-RU" sz="1500" b="1" dirty="0" smtClean="0"/>
              <a:t>Шабека</a:t>
            </a:r>
            <a:r>
              <a:rPr lang="ru-RU" sz="1500" dirty="0" smtClean="0"/>
              <a:t> Владимир Леонидович (</a:t>
            </a:r>
            <a:r>
              <a:rPr lang="en-US" sz="1500" dirty="0" smtClean="0"/>
              <a:t>e-mail: uladzimir@inbox.ru</a:t>
            </a:r>
            <a:r>
              <a:rPr lang="ru-RU" sz="1500" dirty="0" smtClean="0"/>
              <a:t>), ст. пр.</a:t>
            </a:r>
            <a:r>
              <a:rPr lang="en-US" sz="1500" dirty="0" smtClean="0"/>
              <a:t> </a:t>
            </a:r>
            <a:r>
              <a:rPr lang="ru-RU" sz="1500" b="1" dirty="0" smtClean="0"/>
              <a:t>Якубовская</a:t>
            </a:r>
            <a:r>
              <a:rPr lang="ru-RU" sz="1500" dirty="0" smtClean="0"/>
              <a:t> Татьяна Леонидовна</a:t>
            </a:r>
            <a:r>
              <a:rPr lang="ru-RU" sz="1500" b="1" dirty="0" smtClean="0"/>
              <a:t> </a:t>
            </a:r>
            <a:r>
              <a:rPr lang="ru-RU" sz="1500" dirty="0" smtClean="0"/>
              <a:t>(</a:t>
            </a:r>
            <a:r>
              <a:rPr lang="en-US" sz="1500" dirty="0" smtClean="0"/>
              <a:t>tanya.yakub@tut.by</a:t>
            </a:r>
            <a:r>
              <a:rPr lang="ru-RU" sz="1500" dirty="0" smtClean="0"/>
              <a:t>)</a:t>
            </a:r>
            <a:endParaRPr lang="ru-RU" sz="1500" dirty="0"/>
          </a:p>
        </p:txBody>
      </p:sp>
      <p:sp>
        <p:nvSpPr>
          <p:cNvPr id="9" name="TextBox 8"/>
          <p:cNvSpPr txBox="1"/>
          <p:nvPr/>
        </p:nvSpPr>
        <p:spPr>
          <a:xfrm>
            <a:off x="5684042" y="6503024"/>
            <a:ext cx="846138" cy="369332"/>
          </a:xfrm>
          <a:prstGeom prst="rect">
            <a:avLst/>
          </a:prstGeom>
          <a:noFill/>
        </p:spPr>
        <p:txBody>
          <a:bodyPr wrap="square" rtlCol="0">
            <a:spAutoFit/>
          </a:bodyPr>
          <a:lstStyle/>
          <a:p>
            <a:r>
              <a:rPr lang="ru-RU" dirty="0" smtClean="0"/>
              <a:t>Минск</a:t>
            </a:r>
            <a:endParaRPr lang="ru-RU" dirty="0"/>
          </a:p>
        </p:txBody>
      </p:sp>
      <p:pic>
        <p:nvPicPr>
          <p:cNvPr id="10" name="Рисунок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225" y="109537"/>
            <a:ext cx="1506382" cy="1109663"/>
          </a:xfrm>
          <a:prstGeom prst="rect">
            <a:avLst/>
          </a:prstGeom>
        </p:spPr>
      </p:pic>
      <p:pic>
        <p:nvPicPr>
          <p:cNvPr id="11" name="Picture 2" descr="Кафедра «Экономика и логистик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199" y="109537"/>
            <a:ext cx="1190625" cy="1208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29867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fontScale="90000"/>
          </a:bodyPr>
          <a:lstStyle/>
          <a:p>
            <a:pPr algn="just"/>
            <a:r>
              <a:rPr lang="ru-RU" sz="2200" b="1" dirty="0">
                <a:latin typeface="+mn-lt"/>
                <a:ea typeface="+mn-ea"/>
                <a:cs typeface="+mn-cs"/>
              </a:rPr>
              <a:t>Тема </a:t>
            </a:r>
            <a:r>
              <a:rPr lang="ru-RU" sz="2200" b="1" dirty="0" smtClean="0">
                <a:latin typeface="+mn-lt"/>
                <a:ea typeface="+mn-ea"/>
                <a:cs typeface="+mn-cs"/>
              </a:rPr>
              <a:t>лекции: 1.1 </a:t>
            </a:r>
            <a:r>
              <a:rPr lang="ru-RU" sz="2200" b="1" dirty="0">
                <a:latin typeface="+mn-lt"/>
                <a:ea typeface="+mn-ea"/>
                <a:cs typeface="+mn-cs"/>
              </a:rPr>
              <a:t>Организационно- правовые, экономические и этические аспекты </a:t>
            </a:r>
            <a:r>
              <a:rPr lang="ru-RU" sz="2200" b="1" dirty="0" smtClean="0">
                <a:latin typeface="+mn-lt"/>
                <a:ea typeface="+mn-ea"/>
                <a:cs typeface="+mn-cs"/>
              </a:rPr>
              <a:t>деятельности по </a:t>
            </a:r>
            <a:r>
              <a:rPr lang="ru-RU" sz="2200" b="1" dirty="0">
                <a:latin typeface="+mn-lt"/>
                <a:ea typeface="+mn-ea"/>
                <a:cs typeface="+mn-cs"/>
              </a:rPr>
              <a:t>оценке стоимости </a:t>
            </a:r>
            <a:r>
              <a:rPr lang="ru-RU" sz="1800" b="1" dirty="0" smtClean="0">
                <a:latin typeface="+mn-lt"/>
                <a:ea typeface="+mn-ea"/>
                <a:cs typeface="+mn-cs"/>
              </a:rPr>
              <a:t>объектов</a:t>
            </a:r>
            <a:r>
              <a:rPr lang="ru-RU" sz="2200" b="1" dirty="0" smtClean="0">
                <a:latin typeface="+mn-lt"/>
                <a:ea typeface="+mn-ea"/>
                <a:cs typeface="+mn-cs"/>
              </a:rPr>
              <a:t> </a:t>
            </a:r>
            <a:r>
              <a:rPr lang="ru-RU" sz="2200" b="1" dirty="0">
                <a:latin typeface="+mn-lt"/>
                <a:ea typeface="+mn-ea"/>
                <a:cs typeface="+mn-cs"/>
              </a:rPr>
              <a:t>гражданских прав </a:t>
            </a:r>
            <a:r>
              <a:rPr lang="ru-RU" sz="2200" b="1" dirty="0" smtClean="0">
                <a:latin typeface="+mn-lt"/>
                <a:ea typeface="+mn-ea"/>
                <a:cs typeface="+mn-cs"/>
              </a:rPr>
              <a:t>в </a:t>
            </a:r>
            <a:r>
              <a:rPr lang="ru-RU" sz="2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609600"/>
            <a:ext cx="12192000" cy="6248399"/>
          </a:xfrm>
        </p:spPr>
        <p:txBody>
          <a:bodyPr>
            <a:noAutofit/>
          </a:bodyPr>
          <a:lstStyle/>
          <a:p>
            <a:pPr algn="just">
              <a:lnSpc>
                <a:spcPct val="120000"/>
              </a:lnSpc>
              <a:spcBef>
                <a:spcPts val="0"/>
              </a:spcBef>
            </a:pPr>
            <a:r>
              <a:rPr lang="ru-RU" sz="2800" b="1" i="1" dirty="0" smtClean="0"/>
              <a:t>Понятие </a:t>
            </a:r>
            <a:r>
              <a:rPr lang="ru-RU" sz="2800" b="1" i="1" dirty="0"/>
              <a:t>о независимой оценке стоимости как о современном общественном институте защиты имущественных интересов, прав и обязанностей граждан и предпринимателей</a:t>
            </a:r>
            <a:r>
              <a:rPr lang="ru-RU" sz="2800" b="1" i="1" dirty="0" smtClean="0"/>
              <a:t>. Роль и место оценки стоимости как общественного института в истории Беларуси.</a:t>
            </a:r>
          </a:p>
          <a:p>
            <a:pPr>
              <a:lnSpc>
                <a:spcPct val="120000"/>
              </a:lnSpc>
              <a:spcBef>
                <a:spcPts val="0"/>
              </a:spcBef>
            </a:pPr>
            <a:r>
              <a:rPr lang="ru-RU" sz="2800" i="1" u="sng" dirty="0" smtClean="0"/>
              <a:t>В широком смысле</a:t>
            </a:r>
            <a:endParaRPr lang="ru-RU" sz="2800" i="1" u="sng" dirty="0"/>
          </a:p>
          <a:p>
            <a:pPr algn="just">
              <a:lnSpc>
                <a:spcPct val="120000"/>
              </a:lnSpc>
              <a:spcBef>
                <a:spcPts val="0"/>
              </a:spcBef>
            </a:pPr>
            <a:r>
              <a:rPr lang="ru-RU" sz="2800" b="1" dirty="0" smtClean="0"/>
              <a:t>Независимая оценка (стоимости) </a:t>
            </a:r>
            <a:r>
              <a:rPr lang="ru-RU" sz="2800" dirty="0" smtClean="0"/>
              <a:t>– общественный институт в современном обществе и, соответственно, сфера профессиональной деятельности оценщика предназначенные для защиты имущественных прав граждан, предпринимателей, юридических лиц, субъектов Республики Беларусь, Республики Беларусь и иных субъектов при совершении ими юридически значимых действий с объектами имущественных прав (имуществом), а также в процессе владения, пользования и распоряжения ими </a:t>
            </a:r>
            <a:r>
              <a:rPr lang="en-US" sz="2800" dirty="0" smtClean="0"/>
              <a:t>[</a:t>
            </a:r>
            <a:r>
              <a:rPr lang="ru-RU" sz="2800" dirty="0" smtClean="0"/>
              <a:t>Шабека В.Л.</a:t>
            </a:r>
            <a:r>
              <a:rPr lang="en-US" sz="2800" dirty="0" smtClean="0"/>
              <a:t>]</a:t>
            </a:r>
            <a:r>
              <a:rPr lang="ru-RU" sz="2800" dirty="0" smtClean="0"/>
              <a:t>.</a:t>
            </a:r>
          </a:p>
          <a:p>
            <a:pPr algn="just">
              <a:lnSpc>
                <a:spcPct val="120000"/>
              </a:lnSpc>
              <a:spcBef>
                <a:spcPts val="0"/>
              </a:spcBef>
            </a:pPr>
            <a:endParaRPr lang="en-US" sz="1600" dirty="0"/>
          </a:p>
          <a:p>
            <a:pPr algn="just">
              <a:lnSpc>
                <a:spcPct val="120000"/>
              </a:lnSpc>
              <a:spcBef>
                <a:spcPts val="0"/>
              </a:spcBef>
            </a:pPr>
            <a:endParaRPr lang="en-US" sz="1600" dirty="0" smtClean="0"/>
          </a:p>
          <a:p>
            <a:pPr algn="just">
              <a:lnSpc>
                <a:spcPct val="120000"/>
              </a:lnSpc>
              <a:spcBef>
                <a:spcPts val="0"/>
              </a:spcBef>
            </a:pPr>
            <a:endParaRPr lang="ru-RU" sz="1600" dirty="0"/>
          </a:p>
        </p:txBody>
      </p:sp>
    </p:spTree>
    <p:extLst>
      <p:ext uri="{BB962C8B-B14F-4D97-AF65-F5344CB8AC3E}">
        <p14:creationId xmlns:p14="http://schemas.microsoft.com/office/powerpoint/2010/main" val="4739061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fontScale="90000"/>
          </a:bodyPr>
          <a:lstStyle/>
          <a:p>
            <a:pPr algn="just"/>
            <a:r>
              <a:rPr lang="ru-RU" sz="2200" b="1" dirty="0">
                <a:latin typeface="+mn-lt"/>
                <a:ea typeface="+mn-ea"/>
                <a:cs typeface="+mn-cs"/>
              </a:rPr>
              <a:t>Тема </a:t>
            </a:r>
            <a:r>
              <a:rPr lang="ru-RU" sz="2200" b="1" dirty="0" smtClean="0">
                <a:latin typeface="+mn-lt"/>
                <a:ea typeface="+mn-ea"/>
                <a:cs typeface="+mn-cs"/>
              </a:rPr>
              <a:t>лекции: 1.1 </a:t>
            </a:r>
            <a:r>
              <a:rPr lang="ru-RU" sz="2200" b="1" dirty="0">
                <a:latin typeface="+mn-lt"/>
                <a:ea typeface="+mn-ea"/>
                <a:cs typeface="+mn-cs"/>
              </a:rPr>
              <a:t>Организационно- правовые, экономические и этические аспекты </a:t>
            </a:r>
            <a:r>
              <a:rPr lang="ru-RU" sz="2200" b="1" dirty="0" smtClean="0">
                <a:latin typeface="+mn-lt"/>
                <a:ea typeface="+mn-ea"/>
                <a:cs typeface="+mn-cs"/>
              </a:rPr>
              <a:t>деятельности по </a:t>
            </a:r>
            <a:r>
              <a:rPr lang="ru-RU" sz="2200" b="1" dirty="0">
                <a:latin typeface="+mn-lt"/>
                <a:ea typeface="+mn-ea"/>
                <a:cs typeface="+mn-cs"/>
              </a:rPr>
              <a:t>оценке стоимости </a:t>
            </a:r>
            <a:r>
              <a:rPr lang="ru-RU" sz="1800" b="1" dirty="0" smtClean="0">
                <a:latin typeface="+mn-lt"/>
                <a:ea typeface="+mn-ea"/>
                <a:cs typeface="+mn-cs"/>
              </a:rPr>
              <a:t>объектов</a:t>
            </a:r>
            <a:r>
              <a:rPr lang="ru-RU" sz="2200" b="1" dirty="0" smtClean="0">
                <a:latin typeface="+mn-lt"/>
                <a:ea typeface="+mn-ea"/>
                <a:cs typeface="+mn-cs"/>
              </a:rPr>
              <a:t> </a:t>
            </a:r>
            <a:r>
              <a:rPr lang="ru-RU" sz="2200" b="1" dirty="0">
                <a:latin typeface="+mn-lt"/>
                <a:ea typeface="+mn-ea"/>
                <a:cs typeface="+mn-cs"/>
              </a:rPr>
              <a:t>гражданских прав </a:t>
            </a:r>
            <a:r>
              <a:rPr lang="ru-RU" sz="2200" b="1" dirty="0" smtClean="0">
                <a:latin typeface="+mn-lt"/>
                <a:ea typeface="+mn-ea"/>
                <a:cs typeface="+mn-cs"/>
              </a:rPr>
              <a:t>в </a:t>
            </a:r>
            <a:r>
              <a:rPr lang="ru-RU" sz="2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609600"/>
            <a:ext cx="12192000" cy="6248399"/>
          </a:xfrm>
        </p:spPr>
        <p:txBody>
          <a:bodyPr>
            <a:noAutofit/>
          </a:bodyPr>
          <a:lstStyle/>
          <a:p>
            <a:pPr>
              <a:lnSpc>
                <a:spcPct val="120000"/>
              </a:lnSpc>
              <a:spcBef>
                <a:spcPts val="0"/>
              </a:spcBef>
            </a:pPr>
            <a:r>
              <a:rPr lang="ru-RU" sz="2800" i="1" u="sng" dirty="0" smtClean="0"/>
              <a:t>В </a:t>
            </a:r>
            <a:r>
              <a:rPr lang="ru-RU" sz="2800" i="1" u="sng" dirty="0"/>
              <a:t>соответствии с действующим законодательством:</a:t>
            </a:r>
          </a:p>
          <a:p>
            <a:pPr algn="just">
              <a:lnSpc>
                <a:spcPct val="120000"/>
              </a:lnSpc>
              <a:spcBef>
                <a:spcPts val="0"/>
              </a:spcBef>
            </a:pPr>
            <a:r>
              <a:rPr lang="ru-RU" sz="2800" b="1" dirty="0" smtClean="0"/>
              <a:t>Независимая </a:t>
            </a:r>
            <a:r>
              <a:rPr lang="ru-RU" sz="2800" b="1" dirty="0"/>
              <a:t>оценка</a:t>
            </a:r>
            <a:r>
              <a:rPr lang="ru-RU" sz="2800" dirty="0"/>
              <a:t> – оценка стоимости, проводимая </a:t>
            </a:r>
            <a:r>
              <a:rPr lang="ru-RU" sz="2800" i="1" dirty="0"/>
              <a:t>исполнителями оценки </a:t>
            </a:r>
            <a:r>
              <a:rPr lang="ru-RU" sz="2800" dirty="0"/>
              <a:t>на основании договоров с соблюдением требований, определенных в </a:t>
            </a:r>
            <a:r>
              <a:rPr lang="ru-RU" sz="2800" dirty="0" smtClean="0"/>
              <a:t>Положении об </a:t>
            </a:r>
            <a:r>
              <a:rPr lang="ru-RU" sz="2800" dirty="0"/>
              <a:t>оценке стоимости объектов гражданских прав в Республике Беларусь</a:t>
            </a:r>
            <a:r>
              <a:rPr lang="ru-RU" sz="2800" dirty="0" smtClean="0"/>
              <a:t> </a:t>
            </a:r>
            <a:r>
              <a:rPr lang="en-US" sz="2800" dirty="0" smtClean="0"/>
              <a:t>[</a:t>
            </a:r>
            <a:r>
              <a:rPr lang="ru-RU" sz="2800" dirty="0" smtClean="0"/>
              <a:t>см. Глава </a:t>
            </a:r>
            <a:r>
              <a:rPr lang="ru-RU" sz="2800" dirty="0"/>
              <a:t>1 Общие </a:t>
            </a:r>
            <a:r>
              <a:rPr lang="ru-RU" sz="2800" dirty="0" smtClean="0"/>
              <a:t>положения, 1</a:t>
            </a:r>
            <a:r>
              <a:rPr lang="en-US" sz="2800" dirty="0" smtClean="0"/>
              <a:t>].</a:t>
            </a:r>
            <a:endParaRPr lang="ru-RU" sz="2800" dirty="0" smtClean="0"/>
          </a:p>
          <a:p>
            <a:pPr>
              <a:lnSpc>
                <a:spcPct val="120000"/>
              </a:lnSpc>
              <a:spcBef>
                <a:spcPts val="0"/>
              </a:spcBef>
            </a:pPr>
            <a:r>
              <a:rPr lang="ru-RU" sz="2800" i="1" u="sng" dirty="0"/>
              <a:t>а также</a:t>
            </a:r>
          </a:p>
          <a:p>
            <a:pPr algn="just">
              <a:lnSpc>
                <a:spcPct val="120000"/>
              </a:lnSpc>
              <a:spcBef>
                <a:spcPts val="0"/>
              </a:spcBef>
            </a:pPr>
            <a:r>
              <a:rPr lang="ru-RU" sz="2800" b="1" i="1" dirty="0"/>
              <a:t>О</a:t>
            </a:r>
            <a:r>
              <a:rPr lang="ru-RU" sz="2800" b="1" i="1" dirty="0" smtClean="0"/>
              <a:t>ценочная </a:t>
            </a:r>
            <a:r>
              <a:rPr lang="ru-RU" sz="2800" b="1" i="1" dirty="0"/>
              <a:t>деятельность</a:t>
            </a:r>
            <a:r>
              <a:rPr lang="ru-RU" sz="2800" dirty="0"/>
              <a:t> – предпринимательская деятельность </a:t>
            </a:r>
            <a:r>
              <a:rPr lang="ru-RU" sz="2800" i="1" dirty="0"/>
              <a:t>юридических лиц и индивидуальных предпринимателей</a:t>
            </a:r>
            <a:r>
              <a:rPr lang="ru-RU" sz="2800" dirty="0"/>
              <a:t>, связанная с оказанием услуг по проведению независимой оценки, экспертизы достоверности внутренней оценки и экспертизы достоверности независимой оценки (далее – экспертиза достоверности оценки</a:t>
            </a:r>
            <a:r>
              <a:rPr lang="ru-RU" sz="2800" dirty="0" smtClean="0"/>
              <a:t>) </a:t>
            </a:r>
            <a:r>
              <a:rPr lang="en-US" sz="2800" dirty="0"/>
              <a:t>[</a:t>
            </a:r>
            <a:r>
              <a:rPr lang="ru-RU" sz="2800" dirty="0"/>
              <a:t>см. Глава 1 Общие положения, 1</a:t>
            </a:r>
            <a:r>
              <a:rPr lang="en-US" sz="2800" dirty="0" smtClean="0"/>
              <a:t>].</a:t>
            </a:r>
            <a:endParaRPr lang="en-US" sz="2800" dirty="0" smtClean="0"/>
          </a:p>
        </p:txBody>
      </p:sp>
    </p:spTree>
    <p:extLst>
      <p:ext uri="{BB962C8B-B14F-4D97-AF65-F5344CB8AC3E}">
        <p14:creationId xmlns:p14="http://schemas.microsoft.com/office/powerpoint/2010/main" val="32381651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fontScale="90000"/>
          </a:bodyPr>
          <a:lstStyle/>
          <a:p>
            <a:pPr algn="just"/>
            <a:r>
              <a:rPr lang="ru-RU" sz="2200" b="1" dirty="0">
                <a:latin typeface="+mn-lt"/>
                <a:ea typeface="+mn-ea"/>
                <a:cs typeface="+mn-cs"/>
              </a:rPr>
              <a:t>Тема </a:t>
            </a:r>
            <a:r>
              <a:rPr lang="ru-RU" sz="2200" b="1" dirty="0" smtClean="0">
                <a:latin typeface="+mn-lt"/>
                <a:ea typeface="+mn-ea"/>
                <a:cs typeface="+mn-cs"/>
              </a:rPr>
              <a:t>лекции: 1.1 </a:t>
            </a:r>
            <a:r>
              <a:rPr lang="ru-RU" sz="2200" b="1" dirty="0">
                <a:latin typeface="+mn-lt"/>
                <a:ea typeface="+mn-ea"/>
                <a:cs typeface="+mn-cs"/>
              </a:rPr>
              <a:t>Организационно- правовые, экономические и этические аспекты </a:t>
            </a:r>
            <a:r>
              <a:rPr lang="ru-RU" sz="2200" b="1" dirty="0" smtClean="0">
                <a:latin typeface="+mn-lt"/>
                <a:ea typeface="+mn-ea"/>
                <a:cs typeface="+mn-cs"/>
              </a:rPr>
              <a:t>деятельности по </a:t>
            </a:r>
            <a:r>
              <a:rPr lang="ru-RU" sz="2200" b="1" dirty="0">
                <a:latin typeface="+mn-lt"/>
                <a:ea typeface="+mn-ea"/>
                <a:cs typeface="+mn-cs"/>
              </a:rPr>
              <a:t>оценке стоимости </a:t>
            </a:r>
            <a:r>
              <a:rPr lang="ru-RU" sz="1800" b="1" dirty="0" smtClean="0">
                <a:latin typeface="+mn-lt"/>
                <a:ea typeface="+mn-ea"/>
                <a:cs typeface="+mn-cs"/>
              </a:rPr>
              <a:t>объектов</a:t>
            </a:r>
            <a:r>
              <a:rPr lang="ru-RU" sz="2200" b="1" dirty="0" smtClean="0">
                <a:latin typeface="+mn-lt"/>
                <a:ea typeface="+mn-ea"/>
                <a:cs typeface="+mn-cs"/>
              </a:rPr>
              <a:t> </a:t>
            </a:r>
            <a:r>
              <a:rPr lang="ru-RU" sz="2200" b="1" dirty="0">
                <a:latin typeface="+mn-lt"/>
                <a:ea typeface="+mn-ea"/>
                <a:cs typeface="+mn-cs"/>
              </a:rPr>
              <a:t>гражданских прав </a:t>
            </a:r>
            <a:r>
              <a:rPr lang="ru-RU" sz="2200" b="1" dirty="0" smtClean="0">
                <a:latin typeface="+mn-lt"/>
                <a:ea typeface="+mn-ea"/>
                <a:cs typeface="+mn-cs"/>
              </a:rPr>
              <a:t>в </a:t>
            </a:r>
            <a:r>
              <a:rPr lang="ru-RU" sz="2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609600"/>
            <a:ext cx="12192000" cy="6248399"/>
          </a:xfrm>
        </p:spPr>
        <p:txBody>
          <a:bodyPr>
            <a:noAutofit/>
          </a:bodyPr>
          <a:lstStyle/>
          <a:p>
            <a:pPr>
              <a:lnSpc>
                <a:spcPct val="120000"/>
              </a:lnSpc>
              <a:spcBef>
                <a:spcPts val="0"/>
              </a:spcBef>
            </a:pPr>
            <a:r>
              <a:rPr lang="ru-RU" sz="2800" i="1" u="sng" dirty="0" smtClean="0"/>
              <a:t>В </a:t>
            </a:r>
            <a:r>
              <a:rPr lang="ru-RU" sz="2800" i="1" u="sng" dirty="0" smtClean="0"/>
              <a:t>истории</a:t>
            </a:r>
          </a:p>
          <a:p>
            <a:pPr algn="just">
              <a:lnSpc>
                <a:spcPct val="120000"/>
              </a:lnSpc>
              <a:spcBef>
                <a:spcPts val="0"/>
              </a:spcBef>
            </a:pPr>
            <a:r>
              <a:rPr lang="ru-RU" sz="2800" dirty="0" smtClean="0"/>
              <a:t>Оценка стоимости имущества как государственная процедура в ВКЛ и Речи </a:t>
            </a:r>
            <a:r>
              <a:rPr lang="ru-RU" sz="2800" dirty="0" err="1" smtClean="0"/>
              <a:t>Посполитой</a:t>
            </a:r>
            <a:r>
              <a:rPr lang="ru-RU" sz="2800" dirty="0" smtClean="0"/>
              <a:t>, </a:t>
            </a:r>
            <a:r>
              <a:rPr lang="ru-RU" sz="2800" i="1" dirty="0" smtClean="0"/>
              <a:t>направленная на:</a:t>
            </a:r>
            <a:r>
              <a:rPr lang="ru-RU" sz="2800" dirty="0" smtClean="0"/>
              <a:t> обеспечение справедливости при совершения значимых действий с имуществом (преимущественно землёй шляхты: мена земли шляхты на землю княжескую, компенсация при изъятии земли шляхты), определение воинских повинностей шляхты в зависимости от величины стоимости их имущества, а позднее в Российской империи – для определения базы для имущественных налогов, базы для обязательного страхования имущества и др.</a:t>
            </a:r>
            <a:r>
              <a:rPr lang="en-US" sz="2800" dirty="0" smtClean="0"/>
              <a:t>[</a:t>
            </a:r>
            <a:r>
              <a:rPr lang="ru-RU" sz="2800" dirty="0" smtClean="0"/>
              <a:t>АРТЫКУЛ 50. О отменах грунты </a:t>
            </a:r>
            <a:r>
              <a:rPr lang="ru-RU" sz="2800" dirty="0" err="1" smtClean="0"/>
              <a:t>нашыми</a:t>
            </a:r>
            <a:r>
              <a:rPr lang="ru-RU" sz="2800" dirty="0" smtClean="0"/>
              <a:t> з грунты шляхетскими, Статут Вел</a:t>
            </a:r>
            <a:r>
              <a:rPr lang="en-US" sz="2800" dirty="0" err="1" smtClean="0"/>
              <a:t>i</a:t>
            </a:r>
            <a:r>
              <a:rPr lang="ru-RU" sz="2800" dirty="0" smtClean="0"/>
              <a:t>кого </a:t>
            </a:r>
            <a:r>
              <a:rPr lang="ru-RU" sz="2800" dirty="0" err="1" smtClean="0"/>
              <a:t>Княства</a:t>
            </a:r>
            <a:r>
              <a:rPr lang="ru-RU" sz="2800" dirty="0" smtClean="0"/>
              <a:t> Л</a:t>
            </a:r>
            <a:r>
              <a:rPr lang="en-US" sz="2800" dirty="0" err="1" smtClean="0"/>
              <a:t>i</a:t>
            </a:r>
            <a:r>
              <a:rPr lang="ru-RU" sz="2800" dirty="0" err="1" smtClean="0"/>
              <a:t>товского</a:t>
            </a:r>
            <a:r>
              <a:rPr lang="ru-RU" sz="2800" dirty="0" smtClean="0"/>
              <a:t> - 2</a:t>
            </a:r>
            <a:r>
              <a:rPr lang="en-US" sz="2800" dirty="0" smtClean="0"/>
              <a:t>]</a:t>
            </a:r>
            <a:r>
              <a:rPr lang="ru-RU" sz="2800" dirty="0"/>
              <a:t>.</a:t>
            </a:r>
          </a:p>
          <a:p>
            <a:pPr algn="just">
              <a:lnSpc>
                <a:spcPct val="120000"/>
              </a:lnSpc>
              <a:spcBef>
                <a:spcPts val="0"/>
              </a:spcBef>
            </a:pPr>
            <a:endParaRPr lang="en-US" sz="2800" dirty="0"/>
          </a:p>
          <a:p>
            <a:pPr algn="just">
              <a:lnSpc>
                <a:spcPct val="120000"/>
              </a:lnSpc>
              <a:spcBef>
                <a:spcPts val="0"/>
              </a:spcBef>
            </a:pPr>
            <a:endParaRPr lang="en-US" sz="1600" dirty="0" smtClean="0"/>
          </a:p>
          <a:p>
            <a:pPr algn="just">
              <a:lnSpc>
                <a:spcPct val="120000"/>
              </a:lnSpc>
              <a:spcBef>
                <a:spcPts val="0"/>
              </a:spcBef>
            </a:pPr>
            <a:endParaRPr lang="ru-RU" sz="1600" dirty="0"/>
          </a:p>
        </p:txBody>
      </p:sp>
    </p:spTree>
    <p:extLst>
      <p:ext uri="{BB962C8B-B14F-4D97-AF65-F5344CB8AC3E}">
        <p14:creationId xmlns:p14="http://schemas.microsoft.com/office/powerpoint/2010/main" val="35681929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20000"/>
              </a:lnSpc>
              <a:spcBef>
                <a:spcPts val="0"/>
              </a:spcBef>
            </a:pPr>
            <a:r>
              <a:rPr lang="ru-RU" sz="2800" b="1" i="1" dirty="0" smtClean="0"/>
              <a:t>Понятие </a:t>
            </a:r>
            <a:r>
              <a:rPr lang="ru-RU" sz="2800" b="1" i="1" dirty="0"/>
              <a:t>о независимой оценке стоимости как о современном общественном институте защиты имущественных интересов, прав и обязанностей граждан и предпринимателей</a:t>
            </a:r>
            <a:r>
              <a:rPr lang="ru-RU" sz="2800" b="1" i="1" dirty="0" smtClean="0"/>
              <a:t>. Роль и место оценки стоимости как общественного института в истории Беларуси.</a:t>
            </a:r>
          </a:p>
          <a:p>
            <a:pPr>
              <a:lnSpc>
                <a:spcPct val="120000"/>
              </a:lnSpc>
              <a:spcBef>
                <a:spcPts val="0"/>
              </a:spcBef>
            </a:pPr>
            <a:r>
              <a:rPr lang="ru-RU" sz="2800" i="1" u="sng" dirty="0" smtClean="0"/>
              <a:t>Особенности (Почему </a:t>
            </a:r>
            <a:r>
              <a:rPr lang="ru-RU" sz="2800" i="1" u="sng" dirty="0"/>
              <a:t>НЕЗАВИСИМАЯ </a:t>
            </a:r>
            <a:r>
              <a:rPr lang="ru-RU" sz="2800" i="1" u="sng" dirty="0" smtClean="0"/>
              <a:t>оценка)</a:t>
            </a:r>
            <a:endParaRPr lang="ru-RU" sz="2800" i="1" u="sng" dirty="0"/>
          </a:p>
          <a:p>
            <a:pPr algn="just">
              <a:lnSpc>
                <a:spcPct val="100000"/>
              </a:lnSpc>
              <a:spcBef>
                <a:spcPts val="0"/>
              </a:spcBef>
            </a:pPr>
            <a:r>
              <a:rPr lang="ru-RU" sz="2800" dirty="0" smtClean="0"/>
              <a:t>17</a:t>
            </a:r>
            <a:r>
              <a:rPr lang="ru-RU" sz="2600" dirty="0"/>
              <a:t>. Независимая оценка не может проводиться: </a:t>
            </a:r>
          </a:p>
          <a:p>
            <a:pPr algn="just">
              <a:lnSpc>
                <a:spcPct val="100000"/>
              </a:lnSpc>
              <a:spcBef>
                <a:spcPts val="0"/>
              </a:spcBef>
            </a:pPr>
            <a:r>
              <a:rPr lang="ru-RU" sz="2600" dirty="0"/>
              <a:t>17.1. исполнителем оценки, являющимся учредителем (участником), собственником имущества юридического лица – заказчика оценки; </a:t>
            </a:r>
          </a:p>
          <a:p>
            <a:pPr algn="just">
              <a:lnSpc>
                <a:spcPct val="100000"/>
              </a:lnSpc>
              <a:spcBef>
                <a:spcPts val="0"/>
              </a:spcBef>
            </a:pPr>
            <a:r>
              <a:rPr lang="ru-RU" sz="2600" dirty="0"/>
              <a:t>17.2. с участием оценщиков: являющихся работниками юридических лиц – заказчиков оценки, их дочерних предприятий, а также состоящих в близком родстве или свойстве с учредителями (участниками), собственниками имущества, работниками юридических лиц – заказчиков оценки, их дочерних предприятий; состоящих в близком родстве или свойстве с физическими лицами – заказчиками оценки; имеющих в отношении объекта оценки вещные или обязательственные права; </a:t>
            </a:r>
          </a:p>
        </p:txBody>
      </p:sp>
    </p:spTree>
    <p:extLst>
      <p:ext uri="{BB962C8B-B14F-4D97-AF65-F5344CB8AC3E}">
        <p14:creationId xmlns:p14="http://schemas.microsoft.com/office/powerpoint/2010/main" val="33447284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00000"/>
              </a:lnSpc>
              <a:spcBef>
                <a:spcPts val="0"/>
              </a:spcBef>
            </a:pPr>
            <a:r>
              <a:rPr lang="ru-RU" sz="2600" dirty="0" smtClean="0"/>
              <a:t>17.3</a:t>
            </a:r>
            <a:r>
              <a:rPr lang="ru-RU" sz="2600" dirty="0"/>
              <a:t>. исполнителем оценки – юридическим лицом: учредителем (участником), собственником имущества которого является заказчик оценки, за исключением исполнителя оценки – государственного унитарного предприятия, учредителем которого является заказчик оценки – республиканский орган государственного управления, местный исполнительный и распорядительный орган; руководитель которого (руководитель обособленного подразделения, дочернего предприятия этого юридического лица) состоит в близком родстве или свойстве с физическим лицом – заказчиком оценки либо с руководителем юридического лица – заказчика оценки;</a:t>
            </a:r>
          </a:p>
          <a:p>
            <a:pPr algn="just">
              <a:lnSpc>
                <a:spcPct val="100000"/>
              </a:lnSpc>
              <a:spcBef>
                <a:spcPts val="0"/>
              </a:spcBef>
            </a:pPr>
            <a:r>
              <a:rPr lang="ru-RU" sz="2600" dirty="0"/>
              <a:t>17.4. исполнителем оценки, имеющим в отношении объекта оценки вещные или обязательственные права. </a:t>
            </a:r>
          </a:p>
          <a:p>
            <a:pPr algn="just">
              <a:lnSpc>
                <a:spcPct val="100000"/>
              </a:lnSpc>
              <a:spcBef>
                <a:spcPts val="0"/>
              </a:spcBef>
            </a:pPr>
            <a:r>
              <a:rPr lang="ru-RU" sz="2600" dirty="0"/>
              <a:t>18. Исполнители оценки обязаны отказаться от проведения независимой оценки при наличии обстоятельств, предусмотренных в пункте 17 настоящего Положения. Об этом исполнитель оценки обязан в пятидневный срок после обнаружения таких обстоятельств уведомить заказчика оценки. </a:t>
            </a:r>
          </a:p>
        </p:txBody>
      </p:sp>
    </p:spTree>
    <p:extLst>
      <p:ext uri="{BB962C8B-B14F-4D97-AF65-F5344CB8AC3E}">
        <p14:creationId xmlns:p14="http://schemas.microsoft.com/office/powerpoint/2010/main" val="5172305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00000"/>
              </a:lnSpc>
              <a:spcBef>
                <a:spcPts val="0"/>
              </a:spcBef>
            </a:pPr>
            <a:r>
              <a:rPr lang="ru-RU" sz="2800" dirty="0" smtClean="0"/>
              <a:t>19</a:t>
            </a:r>
            <a:r>
              <a:rPr lang="ru-RU" sz="2800" dirty="0"/>
              <a:t>. Не допускается вмешательство заказчика оценки или иных заинтересованных лиц в деятельность исполнителей оценки, если это может повлиять на достоверность результата независимой оценки, в том числе ограничение круга вопросов, подлежащих выяснению или определению при проведении независимой оценки. </a:t>
            </a:r>
          </a:p>
          <a:p>
            <a:pPr algn="just">
              <a:lnSpc>
                <a:spcPct val="100000"/>
              </a:lnSpc>
              <a:spcBef>
                <a:spcPts val="0"/>
              </a:spcBef>
            </a:pPr>
            <a:r>
              <a:rPr lang="ru-RU" sz="2800" dirty="0"/>
              <a:t>20. Споры между исполнителями оценки и ее заказчиками, связанные с осуществлением оценочной деятельности, разрешаются судом в порядке, установленном законодательством</a:t>
            </a:r>
            <a:r>
              <a:rPr lang="ru-RU" sz="2800" dirty="0" smtClean="0"/>
              <a:t>.</a:t>
            </a:r>
          </a:p>
          <a:p>
            <a:pPr algn="just">
              <a:lnSpc>
                <a:spcPct val="100000"/>
              </a:lnSpc>
              <a:spcBef>
                <a:spcPts val="0"/>
              </a:spcBef>
            </a:pPr>
            <a:r>
              <a:rPr lang="ru-RU" sz="2800" dirty="0" smtClean="0"/>
              <a:t>16</a:t>
            </a:r>
            <a:r>
              <a:rPr lang="ru-RU" sz="2800" dirty="0"/>
              <a:t>. Результат независимой оценки может быть признан недостоверным только судом по иску заказчика оценки, иного заинтересованного в оценке стоимости лица либо контролирующих (надзорных) органов по отношению к исполнителю </a:t>
            </a:r>
            <a:r>
              <a:rPr lang="ru-RU" sz="2800" dirty="0" smtClean="0"/>
              <a:t>оценки </a:t>
            </a:r>
            <a:r>
              <a:rPr lang="en-US" sz="2800" dirty="0" smtClean="0"/>
              <a:t>[</a:t>
            </a:r>
            <a:r>
              <a:rPr lang="ru-RU" sz="2800" dirty="0" smtClean="0"/>
              <a:t>Гл. 4, 1</a:t>
            </a:r>
            <a:r>
              <a:rPr lang="en-US" sz="2800" dirty="0" smtClean="0"/>
              <a:t>]</a:t>
            </a:r>
            <a:r>
              <a:rPr lang="ru-RU" sz="2800" dirty="0" smtClean="0"/>
              <a:t>.</a:t>
            </a:r>
            <a:endParaRPr lang="en-US" sz="2800" dirty="0"/>
          </a:p>
          <a:p>
            <a:pPr algn="just">
              <a:lnSpc>
                <a:spcPct val="120000"/>
              </a:lnSpc>
              <a:spcBef>
                <a:spcPts val="0"/>
              </a:spcBef>
            </a:pPr>
            <a:endParaRPr lang="en-US" sz="2800" dirty="0" smtClean="0"/>
          </a:p>
          <a:p>
            <a:pPr algn="just">
              <a:lnSpc>
                <a:spcPct val="120000"/>
              </a:lnSpc>
              <a:spcBef>
                <a:spcPts val="0"/>
              </a:spcBef>
            </a:pPr>
            <a:endParaRPr lang="ru-RU" sz="2800" dirty="0"/>
          </a:p>
        </p:txBody>
      </p:sp>
    </p:spTree>
    <p:extLst>
      <p:ext uri="{BB962C8B-B14F-4D97-AF65-F5344CB8AC3E}">
        <p14:creationId xmlns:p14="http://schemas.microsoft.com/office/powerpoint/2010/main" val="13356254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20000"/>
              </a:lnSpc>
              <a:spcBef>
                <a:spcPts val="0"/>
              </a:spcBef>
            </a:pPr>
            <a:r>
              <a:rPr lang="ru-RU" sz="2800" b="1" i="1" dirty="0" smtClean="0"/>
              <a:t>Понятие </a:t>
            </a:r>
            <a:r>
              <a:rPr lang="ru-RU" sz="2800" b="1" i="1" dirty="0"/>
              <a:t>о независимой оценке стоимости как о современном общественном институте защиты имущественных интересов, прав и обязанностей граждан и предпринимателей</a:t>
            </a:r>
            <a:r>
              <a:rPr lang="ru-RU" sz="2800" b="1" i="1" dirty="0" smtClean="0"/>
              <a:t>. Роль и место оценки стоимости как общественного института в истории Беларуси.</a:t>
            </a:r>
          </a:p>
          <a:p>
            <a:pPr>
              <a:lnSpc>
                <a:spcPct val="120000"/>
              </a:lnSpc>
              <a:spcBef>
                <a:spcPts val="0"/>
              </a:spcBef>
            </a:pPr>
            <a:r>
              <a:rPr lang="ru-RU" sz="2800" i="1" u="sng" dirty="0" smtClean="0"/>
              <a:t>Особенности</a:t>
            </a:r>
            <a:endParaRPr lang="ru-RU" sz="2800" i="1" u="sng" dirty="0"/>
          </a:p>
          <a:p>
            <a:pPr algn="just">
              <a:lnSpc>
                <a:spcPct val="100000"/>
              </a:lnSpc>
              <a:spcBef>
                <a:spcPts val="0"/>
              </a:spcBef>
            </a:pPr>
            <a:r>
              <a:rPr lang="ru-RU" sz="2800" dirty="0" smtClean="0"/>
              <a:t>Независимая </a:t>
            </a:r>
            <a:r>
              <a:rPr lang="ru-RU" sz="2800" dirty="0"/>
              <a:t>оценка стоимости государственного имущества для совершения с ним сделок и (или) иных юридически значимых действий проводится государственными организациями, организациями, доля государственной собственности в уставном фонде которых составляет более 50 процентов, осуществляющими оценочную деятельность, а также созданными Белорусской торгово-промышленной палатой организациями согласно приложению </a:t>
            </a:r>
            <a:r>
              <a:rPr lang="en-US" sz="2800" dirty="0"/>
              <a:t>[</a:t>
            </a:r>
            <a:r>
              <a:rPr lang="ru-RU" sz="2800" dirty="0"/>
              <a:t>п. 1.5., 1 </a:t>
            </a:r>
            <a:r>
              <a:rPr lang="en-US" sz="2800" dirty="0"/>
              <a:t>]</a:t>
            </a:r>
            <a:r>
              <a:rPr lang="ru-RU" sz="2800" dirty="0" smtClean="0"/>
              <a:t>.</a:t>
            </a:r>
          </a:p>
          <a:p>
            <a:pPr algn="just">
              <a:lnSpc>
                <a:spcPct val="100000"/>
              </a:lnSpc>
              <a:spcBef>
                <a:spcPts val="0"/>
              </a:spcBef>
            </a:pPr>
            <a:endParaRPr lang="en-US" sz="2800" dirty="0" smtClean="0"/>
          </a:p>
          <a:p>
            <a:pPr algn="just">
              <a:lnSpc>
                <a:spcPct val="120000"/>
              </a:lnSpc>
              <a:spcBef>
                <a:spcPts val="0"/>
              </a:spcBef>
            </a:pPr>
            <a:endParaRPr lang="ru-RU" sz="2800" dirty="0"/>
          </a:p>
        </p:txBody>
      </p:sp>
    </p:spTree>
    <p:extLst>
      <p:ext uri="{BB962C8B-B14F-4D97-AF65-F5344CB8AC3E}">
        <p14:creationId xmlns:p14="http://schemas.microsoft.com/office/powerpoint/2010/main" val="17008712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00000"/>
              </a:lnSpc>
              <a:spcBef>
                <a:spcPts val="0"/>
              </a:spcBef>
            </a:pPr>
            <a:endParaRPr lang="en-US" sz="2800" dirty="0" smtClean="0"/>
          </a:p>
          <a:p>
            <a:pPr algn="just">
              <a:lnSpc>
                <a:spcPct val="100000"/>
              </a:lnSpc>
              <a:spcBef>
                <a:spcPts val="0"/>
              </a:spcBef>
            </a:pPr>
            <a:r>
              <a:rPr lang="ru-RU" sz="2800" dirty="0" smtClean="0"/>
              <a:t>8</a:t>
            </a:r>
            <a:r>
              <a:rPr lang="ru-RU" sz="2800" dirty="0"/>
              <a:t>. Основанием для проведения независимой оценки является договор. По договору исполнитель оценки обязуется провести независимую оценку в соответствии с заданием на оценку стоимости, подписанным заказчиком оценки и исполнителем оценки, а заказчик оценки – оплатить эту услугу и представить информацию об объекте (объектах) оценки, необходимую для определения результата независимой оценки. Перечень такой информации и содержание задания на оценку стоимости устанавливаются обязательными для соблюдения техническими кодексами установившейся практики, определенными Советом Министров Республики </a:t>
            </a:r>
            <a:r>
              <a:rPr lang="ru-RU" sz="2800" dirty="0" smtClean="0"/>
              <a:t>Беларусь </a:t>
            </a:r>
            <a:r>
              <a:rPr lang="en-US" sz="2800" dirty="0" smtClean="0"/>
              <a:t>[1]</a:t>
            </a:r>
            <a:r>
              <a:rPr lang="ru-RU" sz="2800" dirty="0" smtClean="0"/>
              <a:t>. </a:t>
            </a:r>
            <a:endParaRPr lang="ru-RU" sz="2800" dirty="0"/>
          </a:p>
          <a:p>
            <a:pPr algn="just">
              <a:lnSpc>
                <a:spcPct val="100000"/>
              </a:lnSpc>
              <a:spcBef>
                <a:spcPts val="0"/>
              </a:spcBef>
            </a:pPr>
            <a:endParaRPr lang="ru-RU" sz="2800" dirty="0"/>
          </a:p>
          <a:p>
            <a:pPr algn="just">
              <a:lnSpc>
                <a:spcPct val="120000"/>
              </a:lnSpc>
              <a:spcBef>
                <a:spcPts val="0"/>
              </a:spcBef>
            </a:pPr>
            <a:r>
              <a:rPr lang="ru-RU" sz="2800" dirty="0"/>
              <a:t>15. Результат независимой оценки может использоваться только в соответствии с целью оценки стоимости, указанной в заключении об </a:t>
            </a:r>
            <a:r>
              <a:rPr lang="ru-RU" sz="2800" dirty="0" smtClean="0"/>
              <a:t>оценке</a:t>
            </a:r>
            <a:r>
              <a:rPr lang="en-US" sz="2800" dirty="0" smtClean="0"/>
              <a:t> [1]</a:t>
            </a:r>
            <a:r>
              <a:rPr lang="ru-RU" sz="2800" dirty="0" smtClean="0"/>
              <a:t>. </a:t>
            </a:r>
            <a:endParaRPr lang="ru-RU" sz="2800" dirty="0"/>
          </a:p>
          <a:p>
            <a:pPr algn="just">
              <a:lnSpc>
                <a:spcPct val="120000"/>
              </a:lnSpc>
              <a:spcBef>
                <a:spcPts val="0"/>
              </a:spcBef>
            </a:pPr>
            <a:endParaRPr lang="en-US" sz="2800" dirty="0"/>
          </a:p>
          <a:p>
            <a:pPr algn="just">
              <a:lnSpc>
                <a:spcPct val="120000"/>
              </a:lnSpc>
              <a:spcBef>
                <a:spcPts val="0"/>
              </a:spcBef>
            </a:pPr>
            <a:endParaRPr lang="en-US" sz="2800" dirty="0" smtClean="0"/>
          </a:p>
          <a:p>
            <a:pPr algn="just">
              <a:lnSpc>
                <a:spcPct val="120000"/>
              </a:lnSpc>
              <a:spcBef>
                <a:spcPts val="0"/>
              </a:spcBef>
            </a:pPr>
            <a:endParaRPr lang="ru-RU" sz="2800" dirty="0"/>
          </a:p>
        </p:txBody>
      </p:sp>
    </p:spTree>
    <p:extLst>
      <p:ext uri="{BB962C8B-B14F-4D97-AF65-F5344CB8AC3E}">
        <p14:creationId xmlns:p14="http://schemas.microsoft.com/office/powerpoint/2010/main" val="17623014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20000"/>
              </a:lnSpc>
              <a:spcBef>
                <a:spcPts val="0"/>
              </a:spcBef>
            </a:pPr>
            <a:r>
              <a:rPr lang="ru-RU" sz="1600" b="1" i="1" dirty="0" smtClean="0"/>
              <a:t>Законодательство </a:t>
            </a:r>
            <a:r>
              <a:rPr lang="ru-RU" sz="1600" b="1" i="1" dirty="0"/>
              <a:t>и нормативно-правовая база оценки стоимости (далее ОС) в Республике Беларусь.</a:t>
            </a:r>
          </a:p>
          <a:p>
            <a:pPr>
              <a:lnSpc>
                <a:spcPct val="120000"/>
              </a:lnSpc>
              <a:spcBef>
                <a:spcPts val="0"/>
              </a:spcBef>
            </a:pPr>
            <a:r>
              <a:rPr lang="ru-RU" sz="1600" i="1" u="sng" dirty="0" smtClean="0"/>
              <a:t>Основные документы Нормативно правовой базы </a:t>
            </a:r>
            <a:endParaRPr lang="ru-RU" sz="1600" i="1" u="sng" dirty="0"/>
          </a:p>
          <a:p>
            <a:pPr algn="just"/>
            <a:r>
              <a:rPr lang="ru-RU" sz="1700" b="1" dirty="0" smtClean="0"/>
              <a:t>Указ </a:t>
            </a:r>
            <a:r>
              <a:rPr lang="ru-RU" sz="1700" b="1" dirty="0"/>
              <a:t>Президента Республики Беларусь от 13 октября 2006 г. № 615 ”</a:t>
            </a:r>
            <a:r>
              <a:rPr lang="ru-RU" sz="1700" b="1" dirty="0">
                <a:hlinkClick r:id="rId2"/>
              </a:rPr>
              <a:t>Об оценочной деятельности в Республике Беларусь</a:t>
            </a:r>
            <a:r>
              <a:rPr lang="ru-RU" sz="1700" b="1" dirty="0" smtClean="0"/>
              <a:t>“.</a:t>
            </a:r>
          </a:p>
          <a:p>
            <a:pPr algn="just"/>
            <a:endParaRPr lang="ru-RU" sz="1700" b="1" dirty="0"/>
          </a:p>
          <a:p>
            <a:pPr algn="just"/>
            <a:r>
              <a:rPr lang="ru-RU" sz="1600" dirty="0"/>
              <a:t> Указ Президента Республики Беларусь от 28 марта 2008 г. № 187 ”</a:t>
            </a:r>
            <a:r>
              <a:rPr lang="ru-RU" sz="1600" dirty="0">
                <a:hlinkClick r:id="rId3"/>
              </a:rPr>
              <a:t>Об утверждении Положения о порядке оценки принадлежащих физическим лицам зданий и строений</a:t>
            </a:r>
            <a:r>
              <a:rPr lang="ru-RU" sz="1600" dirty="0"/>
              <a:t>“.</a:t>
            </a:r>
          </a:p>
          <a:p>
            <a:pPr algn="just"/>
            <a:r>
              <a:rPr lang="ru-RU" sz="1600" dirty="0"/>
              <a:t> Постановление Совета Министров Республики Беларусь от 5 февраля 2007 г. № 148 ”</a:t>
            </a:r>
            <a:r>
              <a:rPr lang="ru-RU" sz="1600" dirty="0">
                <a:hlinkClick r:id="rId4"/>
              </a:rPr>
              <a:t>О мерах по реализации Указа Президента Республики Беларусь от 13 октября 2006 г. № 615</a:t>
            </a:r>
            <a:r>
              <a:rPr lang="ru-RU" sz="1600" dirty="0"/>
              <a:t>“.</a:t>
            </a:r>
          </a:p>
          <a:p>
            <a:pPr algn="just"/>
            <a:r>
              <a:rPr lang="ru-RU" sz="1600" dirty="0"/>
              <a:t> Постановление Совета Министров Республики Беларусь от 17 мая 2007 г. № 623 </a:t>
            </a:r>
            <a:r>
              <a:rPr lang="ru-RU" sz="1600" dirty="0">
                <a:hlinkClick r:id="rId5"/>
              </a:rPr>
              <a:t>”О нормах для оценки жилых домов, садовых домиков, дач, примыкающих к ним строений, а также расположенных отдельно от них хозяйственных (подсобных и дворовых) построек и гаражей“</a:t>
            </a:r>
            <a:r>
              <a:rPr lang="ru-RU" sz="1600" dirty="0"/>
              <a:t>.</a:t>
            </a:r>
          </a:p>
          <a:p>
            <a:pPr algn="just"/>
            <a:r>
              <a:rPr lang="ru-RU" sz="1600" dirty="0"/>
              <a:t> Постановление Совета Министров Республики Беларусь от 10 февраля 2011 г. № 173 </a:t>
            </a:r>
            <a:r>
              <a:rPr lang="ru-RU" sz="1600" dirty="0">
                <a:hlinkClick r:id="rId6"/>
              </a:rPr>
              <a:t>”О некоторых мерах по реализации Указа Президента Республики Беларусь от 6 августа 2010 г. № 410“</a:t>
            </a:r>
            <a:r>
              <a:rPr lang="ru-RU" sz="1600" dirty="0"/>
              <a:t>.</a:t>
            </a:r>
          </a:p>
          <a:p>
            <a:pPr algn="just"/>
            <a:r>
              <a:rPr lang="ru-RU" sz="1600" dirty="0"/>
              <a:t> Постановление Государственного комитета по имуществу Республики Беларусь от 6 октября 2016 г. № 19 ”</a:t>
            </a:r>
            <a:r>
              <a:rPr lang="ru-RU" sz="1600" dirty="0">
                <a:hlinkClick r:id="rId7"/>
              </a:rPr>
              <a:t>Об утверждении Правил профессиональной этики оценщика</a:t>
            </a:r>
            <a:r>
              <a:rPr lang="ru-RU" sz="1600" dirty="0"/>
              <a:t>“.</a:t>
            </a:r>
          </a:p>
          <a:p>
            <a:pPr algn="just"/>
            <a:r>
              <a:rPr lang="ru-RU" sz="1600" dirty="0"/>
              <a:t>Постановление Совета Министров Республики Беларусь от 23 марта 2018 г. № 213 </a:t>
            </a:r>
            <a:r>
              <a:rPr lang="ru-RU" sz="1600" dirty="0">
                <a:hlinkClick r:id="rId8"/>
              </a:rPr>
              <a:t> ” </a:t>
            </a:r>
            <a:r>
              <a:rPr lang="ru-RU" sz="1600" dirty="0">
                <a:hlinkClick r:id="rId9"/>
              </a:rPr>
              <a:t>О вопросах проведения оценки стоимости объектов гражданских прав</a:t>
            </a:r>
            <a:r>
              <a:rPr lang="ru-RU" sz="1600" dirty="0"/>
              <a:t> “. </a:t>
            </a:r>
          </a:p>
          <a:p>
            <a:pPr algn="just"/>
            <a:r>
              <a:rPr lang="ru-RU" sz="1600" dirty="0"/>
              <a:t>Постановление Совета Министров Республики Беларусь от 26 декабря 2018 г. № 943  </a:t>
            </a:r>
            <a:r>
              <a:rPr lang="ru-RU" sz="1600" dirty="0">
                <a:hlinkClick r:id="rId10"/>
              </a:rPr>
              <a:t>”О внесении изменений и дополнений в некоторые постановления Совета Министров Республики Беларусь“.</a:t>
            </a:r>
            <a:r>
              <a:rPr lang="ru-RU" sz="1600" dirty="0"/>
              <a:t> </a:t>
            </a:r>
          </a:p>
          <a:p>
            <a:pPr algn="just"/>
            <a:r>
              <a:rPr lang="ru-RU" sz="1600" dirty="0"/>
              <a:t>Постановление Совета Министров Республики Беларусь от 7 мая 2007 г. № 562  </a:t>
            </a:r>
            <a:r>
              <a:rPr lang="ru-RU" sz="1600" dirty="0">
                <a:hlinkClick r:id="rId11"/>
              </a:rPr>
              <a:t>”О методах оценки стоимости объектов гражданских прав при осуществлении с ними определенных видов сделок и (или) иных юридически значимых действий</a:t>
            </a:r>
            <a:r>
              <a:rPr lang="ru-RU" sz="1600" dirty="0" smtClean="0">
                <a:hlinkClick r:id="rId11"/>
              </a:rPr>
              <a:t>“</a:t>
            </a:r>
            <a:r>
              <a:rPr lang="ru-RU" sz="1600" dirty="0" smtClean="0"/>
              <a:t>. </a:t>
            </a:r>
            <a:r>
              <a:rPr lang="en-US" sz="1600" dirty="0" smtClean="0"/>
              <a:t>[3]</a:t>
            </a:r>
            <a:endParaRPr lang="ru-RU" sz="1600" dirty="0"/>
          </a:p>
          <a:p>
            <a:pPr>
              <a:lnSpc>
                <a:spcPct val="120000"/>
              </a:lnSpc>
              <a:spcBef>
                <a:spcPts val="0"/>
              </a:spcBef>
            </a:pPr>
            <a:endParaRPr lang="ru-RU" sz="800" i="1" u="sng" dirty="0" smtClean="0"/>
          </a:p>
          <a:p>
            <a:pPr>
              <a:lnSpc>
                <a:spcPct val="120000"/>
              </a:lnSpc>
              <a:spcBef>
                <a:spcPts val="0"/>
              </a:spcBef>
            </a:pPr>
            <a:r>
              <a:rPr lang="ru-RU" sz="1600" i="1" u="sng" dirty="0" smtClean="0"/>
              <a:t>Плюс СТБ и ТКП</a:t>
            </a:r>
            <a:endParaRPr lang="en-US" sz="1600" i="1" u="sng" dirty="0"/>
          </a:p>
          <a:p>
            <a:pPr algn="just">
              <a:lnSpc>
                <a:spcPct val="120000"/>
              </a:lnSpc>
              <a:spcBef>
                <a:spcPts val="0"/>
              </a:spcBef>
            </a:pPr>
            <a:endParaRPr lang="ru-RU" sz="1600" i="1" u="sng" dirty="0"/>
          </a:p>
        </p:txBody>
      </p:sp>
    </p:spTree>
    <p:extLst>
      <p:ext uri="{BB962C8B-B14F-4D97-AF65-F5344CB8AC3E}">
        <p14:creationId xmlns:p14="http://schemas.microsoft.com/office/powerpoint/2010/main" val="810253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20000"/>
              </a:lnSpc>
              <a:spcBef>
                <a:spcPts val="0"/>
              </a:spcBef>
            </a:pPr>
            <a:r>
              <a:rPr lang="ru-RU" sz="1600" b="1" i="1" dirty="0" smtClean="0"/>
              <a:t>Законодательство </a:t>
            </a:r>
            <a:r>
              <a:rPr lang="ru-RU" sz="1600" b="1" i="1" dirty="0"/>
              <a:t>и нормативно-правовая база оценки стоимости (далее ОС) в Республике Беларусь.</a:t>
            </a:r>
          </a:p>
          <a:p>
            <a:pPr>
              <a:lnSpc>
                <a:spcPct val="120000"/>
              </a:lnSpc>
              <a:spcBef>
                <a:spcPts val="0"/>
              </a:spcBef>
            </a:pPr>
            <a:r>
              <a:rPr lang="ru-RU" sz="1600" i="1" u="sng" dirty="0" smtClean="0"/>
              <a:t>СТБ </a:t>
            </a:r>
            <a:r>
              <a:rPr lang="ru-RU" sz="1600" i="1" u="sng" dirty="0"/>
              <a:t>и </a:t>
            </a:r>
            <a:r>
              <a:rPr lang="ru-RU" sz="1600" i="1" u="sng" dirty="0" smtClean="0"/>
              <a:t>…</a:t>
            </a:r>
            <a:endParaRPr lang="en-US" sz="1600" i="1" u="sng" dirty="0" smtClean="0"/>
          </a:p>
          <a:p>
            <a:pPr algn="just"/>
            <a:r>
              <a:rPr lang="ru-RU" sz="1800" b="1" dirty="0" smtClean="0">
                <a:hlinkClick r:id="rId2"/>
              </a:rPr>
              <a:t>СТБ 52.0.01-2017</a:t>
            </a:r>
            <a:r>
              <a:rPr lang="ru-RU" sz="1800" b="1" dirty="0" smtClean="0"/>
              <a:t> Оценка стоимости объектов гражданских прав. Общие положения</a:t>
            </a:r>
          </a:p>
          <a:p>
            <a:pPr algn="just"/>
            <a:r>
              <a:rPr lang="ru-RU" sz="1800" b="1" dirty="0" smtClean="0">
                <a:hlinkClick r:id="rId3"/>
              </a:rPr>
              <a:t>СТБ </a:t>
            </a:r>
            <a:r>
              <a:rPr lang="ru-RU" sz="1800" b="1" dirty="0">
                <a:hlinkClick r:id="rId3"/>
              </a:rPr>
              <a:t>52.0.02-2017</a:t>
            </a:r>
            <a:r>
              <a:rPr lang="ru-RU" sz="1800" b="1" dirty="0"/>
              <a:t> Оценка стоимости объектов гражданских прав. Термины и определения</a:t>
            </a:r>
          </a:p>
          <a:p>
            <a:pPr algn="just">
              <a:spcBef>
                <a:spcPts val="600"/>
              </a:spcBef>
            </a:pPr>
            <a:endParaRPr lang="ru-RU" sz="1200" dirty="0" smtClean="0">
              <a:hlinkClick r:id="rId4"/>
            </a:endParaRPr>
          </a:p>
          <a:p>
            <a:pPr algn="just"/>
            <a:r>
              <a:rPr lang="ru-RU" sz="1600" dirty="0" smtClean="0">
                <a:hlinkClick r:id="rId4"/>
              </a:rPr>
              <a:t>СТБ </a:t>
            </a:r>
            <a:r>
              <a:rPr lang="ru-RU" sz="1600" dirty="0">
                <a:hlinkClick r:id="rId4"/>
              </a:rPr>
              <a:t>52.1.01-2017</a:t>
            </a:r>
            <a:r>
              <a:rPr lang="ru-RU" sz="1600" dirty="0"/>
              <a:t> Оценка стоимости объектов гражданских прав. Оценка стоимости предприятий (бизнеса)</a:t>
            </a:r>
          </a:p>
          <a:p>
            <a:pPr algn="just">
              <a:spcBef>
                <a:spcPts val="600"/>
              </a:spcBef>
            </a:pPr>
            <a:endParaRPr lang="ru-RU" sz="1200" dirty="0" smtClean="0">
              <a:hlinkClick r:id="rId5"/>
            </a:endParaRPr>
          </a:p>
          <a:p>
            <a:pPr algn="just"/>
            <a:r>
              <a:rPr lang="ru-RU" sz="1600" dirty="0" smtClean="0">
                <a:hlinkClick r:id="rId5"/>
              </a:rPr>
              <a:t>СТБ </a:t>
            </a:r>
            <a:r>
              <a:rPr lang="ru-RU" sz="1600" dirty="0">
                <a:hlinkClick r:id="rId5"/>
              </a:rPr>
              <a:t>52.2.01-2017</a:t>
            </a:r>
            <a:r>
              <a:rPr lang="ru-RU" sz="1600" dirty="0"/>
              <a:t> Оценка стоимости объектов гражданских прав. Оценка стоимости земельных участков</a:t>
            </a:r>
          </a:p>
          <a:p>
            <a:pPr algn="just"/>
            <a:r>
              <a:rPr lang="ru-RU" sz="1600" dirty="0">
                <a:hlinkClick r:id="rId6"/>
              </a:rPr>
              <a:t>СТБ 52.3.01-2017</a:t>
            </a:r>
            <a:r>
              <a:rPr lang="ru-RU" sz="1600" dirty="0"/>
              <a:t> Оценка стоимости объектов гражданских прав. Оценка стоимости капитальных строений (зданий, сооружений), не завершенных строительством объектов, изолированных помещений, </a:t>
            </a:r>
            <a:r>
              <a:rPr lang="ru-RU" sz="1600" dirty="0" err="1"/>
              <a:t>машино</a:t>
            </a:r>
            <a:r>
              <a:rPr lang="ru-RU" sz="1600" dirty="0"/>
              <a:t>-мест как объектов недвижимого </a:t>
            </a:r>
            <a:r>
              <a:rPr lang="ru-RU" sz="1600" dirty="0" smtClean="0"/>
              <a:t>имущества</a:t>
            </a:r>
          </a:p>
          <a:p>
            <a:pPr algn="just">
              <a:spcBef>
                <a:spcPts val="600"/>
              </a:spcBef>
            </a:pPr>
            <a:endParaRPr lang="ru-RU" sz="1200" dirty="0"/>
          </a:p>
          <a:p>
            <a:pPr algn="just"/>
            <a:r>
              <a:rPr lang="ru-RU" sz="1600" dirty="0">
                <a:hlinkClick r:id="rId7"/>
              </a:rPr>
              <a:t>СТБ 52.4.01-2016</a:t>
            </a:r>
            <a:r>
              <a:rPr lang="ru-RU" sz="1600" dirty="0"/>
              <a:t> Оценка стоимости объектов гражданских прав. Оценка стоимости машин, оборудования, инвентаря, материалов </a:t>
            </a:r>
          </a:p>
          <a:p>
            <a:pPr algn="just"/>
            <a:r>
              <a:rPr lang="ru-RU" sz="1600" dirty="0"/>
              <a:t>Изменение № 1 </a:t>
            </a:r>
            <a:r>
              <a:rPr lang="ru-RU" sz="1600" dirty="0">
                <a:hlinkClick r:id="rId8"/>
              </a:rPr>
              <a:t>постановление Госстандарта Республики Беларусь от 13 января 2017 г. № 4</a:t>
            </a:r>
            <a:endParaRPr lang="ru-RU" sz="1600" dirty="0"/>
          </a:p>
          <a:p>
            <a:pPr algn="just">
              <a:spcBef>
                <a:spcPts val="600"/>
              </a:spcBef>
            </a:pPr>
            <a:endParaRPr lang="ru-RU" sz="1200" dirty="0" smtClean="0">
              <a:hlinkClick r:id="rId9"/>
            </a:endParaRPr>
          </a:p>
          <a:p>
            <a:pPr algn="just"/>
            <a:r>
              <a:rPr lang="ru-RU" sz="1600" dirty="0" smtClean="0">
                <a:hlinkClick r:id="rId9"/>
              </a:rPr>
              <a:t>СТБ </a:t>
            </a:r>
            <a:r>
              <a:rPr lang="ru-RU" sz="1600" dirty="0">
                <a:hlinkClick r:id="rId9"/>
              </a:rPr>
              <a:t>52.5.01-2011</a:t>
            </a:r>
            <a:r>
              <a:rPr lang="ru-RU" sz="1600" dirty="0"/>
              <a:t> Оценка стоимости объектов гражданских прав. Оценка стоимости объектов интеллектуальной собственности</a:t>
            </a:r>
          </a:p>
          <a:p>
            <a:pPr algn="just">
              <a:spcBef>
                <a:spcPts val="600"/>
              </a:spcBef>
            </a:pPr>
            <a:endParaRPr lang="ru-RU" sz="1200" dirty="0" smtClean="0">
              <a:hlinkClick r:id="rId10"/>
            </a:endParaRPr>
          </a:p>
          <a:p>
            <a:pPr algn="just"/>
            <a:r>
              <a:rPr lang="ru-RU" sz="1600" dirty="0" smtClean="0">
                <a:hlinkClick r:id="rId10"/>
              </a:rPr>
              <a:t>СТБ </a:t>
            </a:r>
            <a:r>
              <a:rPr lang="ru-RU" sz="1600" dirty="0">
                <a:hlinkClick r:id="rId10"/>
              </a:rPr>
              <a:t>52.6.01-2017</a:t>
            </a:r>
            <a:r>
              <a:rPr lang="ru-RU" sz="1600" dirty="0"/>
              <a:t> Оценка стоимости объектов гражданских прав. Оценка стоимости транспортных средств</a:t>
            </a:r>
          </a:p>
          <a:p>
            <a:pPr algn="just"/>
            <a:r>
              <a:rPr lang="ru-RU" sz="1600" dirty="0">
                <a:hlinkClick r:id="rId11"/>
              </a:rPr>
              <a:t>СТБ 52.6.02-2015</a:t>
            </a:r>
            <a:r>
              <a:rPr lang="ru-RU" sz="1600" dirty="0"/>
              <a:t> Оценка стоимости объектов гражданских прав. Требования к составлению и ведению справочника-базы среднерыночных цен по типам дорожных транспортных средств </a:t>
            </a:r>
          </a:p>
          <a:p>
            <a:pPr algn="just"/>
            <a:r>
              <a:rPr lang="ru-RU" sz="1600" dirty="0"/>
              <a:t>Изменение № 1 </a:t>
            </a:r>
            <a:r>
              <a:rPr lang="ru-RU" sz="1600" dirty="0">
                <a:hlinkClick r:id="rId8"/>
              </a:rPr>
              <a:t>постановление Госстандарта Республики Беларусь от 13 января 2017 г. № 4</a:t>
            </a:r>
            <a:endParaRPr lang="ru-RU" sz="1600" dirty="0"/>
          </a:p>
          <a:p>
            <a:r>
              <a:rPr lang="ru-RU" sz="1600" dirty="0"/>
              <a:t> </a:t>
            </a:r>
            <a:r>
              <a:rPr lang="ru-RU" sz="1600" i="1" u="sng" dirty="0"/>
              <a:t> </a:t>
            </a:r>
            <a:r>
              <a:rPr lang="ru-RU" sz="1600" i="1" u="sng" dirty="0" smtClean="0"/>
              <a:t>… и ТКП</a:t>
            </a:r>
            <a:endParaRPr lang="ru-RU" sz="1600" dirty="0"/>
          </a:p>
        </p:txBody>
      </p:sp>
    </p:spTree>
    <p:extLst>
      <p:ext uri="{BB962C8B-B14F-4D97-AF65-F5344CB8AC3E}">
        <p14:creationId xmlns:p14="http://schemas.microsoft.com/office/powerpoint/2010/main" val="36879311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fontScale="90000"/>
          </a:bodyPr>
          <a:lstStyle/>
          <a:p>
            <a:pPr algn="just"/>
            <a:r>
              <a:rPr lang="ru-RU" sz="2200" b="1" dirty="0">
                <a:latin typeface="+mn-lt"/>
                <a:ea typeface="+mn-ea"/>
                <a:cs typeface="+mn-cs"/>
              </a:rPr>
              <a:t>Тема </a:t>
            </a:r>
            <a:r>
              <a:rPr lang="ru-RU" sz="2200" b="1" dirty="0" smtClean="0">
                <a:latin typeface="+mn-lt"/>
                <a:ea typeface="+mn-ea"/>
                <a:cs typeface="+mn-cs"/>
              </a:rPr>
              <a:t>лекции: 1.1 </a:t>
            </a:r>
            <a:r>
              <a:rPr lang="ru-RU" sz="2200" b="1" dirty="0">
                <a:latin typeface="+mn-lt"/>
                <a:ea typeface="+mn-ea"/>
                <a:cs typeface="+mn-cs"/>
              </a:rPr>
              <a:t>Организационно- правовые, экономические и этические аспекты </a:t>
            </a:r>
            <a:r>
              <a:rPr lang="ru-RU" sz="2200" b="1" dirty="0" smtClean="0">
                <a:latin typeface="+mn-lt"/>
                <a:ea typeface="+mn-ea"/>
                <a:cs typeface="+mn-cs"/>
              </a:rPr>
              <a:t>деятельности по </a:t>
            </a:r>
            <a:r>
              <a:rPr lang="ru-RU" sz="2200" b="1" dirty="0">
                <a:latin typeface="+mn-lt"/>
                <a:ea typeface="+mn-ea"/>
                <a:cs typeface="+mn-cs"/>
              </a:rPr>
              <a:t>оценке стоимости </a:t>
            </a:r>
            <a:r>
              <a:rPr lang="ru-RU" sz="1800" b="1" dirty="0" smtClean="0">
                <a:latin typeface="+mn-lt"/>
                <a:ea typeface="+mn-ea"/>
                <a:cs typeface="+mn-cs"/>
              </a:rPr>
              <a:t>объектов</a:t>
            </a:r>
            <a:r>
              <a:rPr lang="ru-RU" sz="2200" b="1" dirty="0" smtClean="0">
                <a:latin typeface="+mn-lt"/>
                <a:ea typeface="+mn-ea"/>
                <a:cs typeface="+mn-cs"/>
              </a:rPr>
              <a:t> </a:t>
            </a:r>
            <a:r>
              <a:rPr lang="ru-RU" sz="2200" b="1" dirty="0">
                <a:latin typeface="+mn-lt"/>
                <a:ea typeface="+mn-ea"/>
                <a:cs typeface="+mn-cs"/>
              </a:rPr>
              <a:t>гражданских прав </a:t>
            </a:r>
            <a:r>
              <a:rPr lang="ru-RU" sz="2200" b="1" dirty="0" smtClean="0">
                <a:latin typeface="+mn-lt"/>
                <a:ea typeface="+mn-ea"/>
                <a:cs typeface="+mn-cs"/>
              </a:rPr>
              <a:t>в </a:t>
            </a:r>
            <a:r>
              <a:rPr lang="ru-RU" sz="2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609600"/>
            <a:ext cx="12192000" cy="6248399"/>
          </a:xfrm>
        </p:spPr>
        <p:txBody>
          <a:bodyPr>
            <a:noAutofit/>
          </a:bodyPr>
          <a:lstStyle/>
          <a:p>
            <a:pPr marL="457200" indent="-457200" algn="just">
              <a:lnSpc>
                <a:spcPct val="120000"/>
              </a:lnSpc>
              <a:spcBef>
                <a:spcPts val="0"/>
              </a:spcBef>
              <a:buFont typeface="Wingdings" panose="05000000000000000000" pitchFamily="2" charset="2"/>
              <a:buChar char="v"/>
            </a:pPr>
            <a:r>
              <a:rPr lang="ru-RU" sz="3200" b="1" dirty="0" smtClean="0"/>
              <a:t>Абстракт: </a:t>
            </a:r>
            <a:r>
              <a:rPr lang="ru-RU" sz="3200" dirty="0" smtClean="0"/>
              <a:t>Понятие </a:t>
            </a:r>
            <a:r>
              <a:rPr lang="ru-RU" sz="3200" dirty="0"/>
              <a:t>о независимой оценке стоимости как о современном общественном институте защиты имущественных интересов, прав и обязанностей граждан и предпринимателей</a:t>
            </a:r>
            <a:r>
              <a:rPr lang="ru-RU" sz="3200" dirty="0" smtClean="0"/>
              <a:t>. Роль и место оценки стоимости как общественного института в истории Беларуси.</a:t>
            </a:r>
            <a:endParaRPr lang="ru-RU" sz="3200" dirty="0"/>
          </a:p>
          <a:p>
            <a:pPr marL="457200" indent="-457200" algn="just">
              <a:lnSpc>
                <a:spcPct val="120000"/>
              </a:lnSpc>
              <a:spcBef>
                <a:spcPts val="0"/>
              </a:spcBef>
              <a:buFont typeface="Wingdings" panose="05000000000000000000" pitchFamily="2" charset="2"/>
              <a:buChar char="v"/>
            </a:pPr>
            <a:r>
              <a:rPr lang="ru-RU" sz="3200" dirty="0"/>
              <a:t>Законодательство и нормативно-правовая база оценки стоимости (далее ОС) в Республике Беларусь.</a:t>
            </a:r>
          </a:p>
          <a:p>
            <a:pPr marL="457200" indent="-457200" algn="just">
              <a:lnSpc>
                <a:spcPct val="120000"/>
              </a:lnSpc>
              <a:spcBef>
                <a:spcPts val="0"/>
              </a:spcBef>
              <a:buFont typeface="Wingdings" panose="05000000000000000000" pitchFamily="2" charset="2"/>
              <a:buChar char="v"/>
            </a:pPr>
            <a:r>
              <a:rPr lang="ru-RU" sz="3200" dirty="0"/>
              <a:t>Государственные и общественные институты и иные субъекты оценочной деятельности (исполнители независимой </a:t>
            </a:r>
            <a:r>
              <a:rPr lang="ru-RU" sz="3200" dirty="0" smtClean="0"/>
              <a:t>оценки</a:t>
            </a:r>
            <a:r>
              <a:rPr lang="ru-RU" sz="3200" dirty="0" smtClean="0"/>
              <a:t>).</a:t>
            </a:r>
            <a:endParaRPr lang="ru-RU" sz="3200" dirty="0"/>
          </a:p>
        </p:txBody>
      </p:sp>
    </p:spTree>
    <p:extLst>
      <p:ext uri="{BB962C8B-B14F-4D97-AF65-F5344CB8AC3E}">
        <p14:creationId xmlns:p14="http://schemas.microsoft.com/office/powerpoint/2010/main" val="27211582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20000"/>
              </a:lnSpc>
              <a:spcBef>
                <a:spcPts val="0"/>
              </a:spcBef>
            </a:pPr>
            <a:r>
              <a:rPr lang="ru-RU" sz="1600" b="1" i="1" dirty="0" smtClean="0"/>
              <a:t>Законодательство </a:t>
            </a:r>
            <a:r>
              <a:rPr lang="ru-RU" sz="1600" b="1" i="1" dirty="0"/>
              <a:t>и нормативно-правовая база оценки стоимости (далее ОС) в Республике Беларусь.</a:t>
            </a:r>
          </a:p>
          <a:p>
            <a:r>
              <a:rPr lang="ru-RU" sz="1600" dirty="0"/>
              <a:t> </a:t>
            </a:r>
            <a:r>
              <a:rPr lang="ru-RU" sz="1600" i="1" u="sng" dirty="0"/>
              <a:t> </a:t>
            </a:r>
            <a:r>
              <a:rPr lang="ru-RU" sz="1600" i="1" u="sng" dirty="0" smtClean="0"/>
              <a:t>… и ТКП</a:t>
            </a:r>
            <a:endParaRPr lang="ru-RU" sz="1600" dirty="0"/>
          </a:p>
          <a:p>
            <a:pPr algn="just"/>
            <a:r>
              <a:rPr lang="ru-RU" sz="1600" u="sng" dirty="0">
                <a:solidFill>
                  <a:srgbClr val="0070C0"/>
                </a:solidFill>
              </a:rPr>
              <a:t>ТКП 52.0.01-2020 </a:t>
            </a:r>
            <a:r>
              <a:rPr lang="ru-RU" sz="1600" dirty="0"/>
              <a:t>(взамен ТКП 52.0.01-2018, отмененного приказами Госкомимущества </a:t>
            </a:r>
            <a:r>
              <a:rPr lang="ru-RU" sz="1600" dirty="0">
                <a:hlinkClick r:id="rId2"/>
              </a:rPr>
              <a:t>от 30 декабря 2020 г. № 276</a:t>
            </a:r>
            <a:r>
              <a:rPr lang="ru-RU" sz="1600" dirty="0"/>
              <a:t>, </a:t>
            </a:r>
            <a:r>
              <a:rPr lang="ru-RU" sz="1600" dirty="0">
                <a:hlinkClick r:id="rId3"/>
              </a:rPr>
              <a:t>от 23 февраля 2021 г. № 38</a:t>
            </a:r>
            <a:r>
              <a:rPr lang="ru-RU" sz="1600" dirty="0"/>
              <a:t>) «Оценка стоимости объектов гражданских прав. </a:t>
            </a:r>
            <a:r>
              <a:rPr lang="ru-RU" sz="1600" b="1" dirty="0"/>
              <a:t>Общие положения</a:t>
            </a:r>
            <a:r>
              <a:rPr lang="ru-RU" sz="1600" dirty="0"/>
              <a:t>»  </a:t>
            </a:r>
            <a:r>
              <a:rPr lang="ru-RU" sz="1600" dirty="0">
                <a:hlinkClick r:id="rId4"/>
              </a:rPr>
              <a:t>постановление Госкомимущества от 30.12.2020 № 29</a:t>
            </a:r>
            <a:r>
              <a:rPr lang="ru-RU" sz="1600" dirty="0"/>
              <a:t> </a:t>
            </a:r>
          </a:p>
          <a:p>
            <a:pPr algn="just"/>
            <a:r>
              <a:rPr lang="ru-RU" sz="1600" dirty="0">
                <a:hlinkClick r:id="rId5"/>
              </a:rPr>
              <a:t>ТКП 52.0.03-2020 </a:t>
            </a:r>
            <a:r>
              <a:rPr lang="ru-RU" sz="1600" dirty="0"/>
              <a:t>«Оценка стоимости объектов гражданских прав. </a:t>
            </a:r>
            <a:r>
              <a:rPr lang="ru-RU" sz="1600" b="1" dirty="0"/>
              <a:t>Определение ликвидационной стоимости</a:t>
            </a:r>
            <a:r>
              <a:rPr lang="ru-RU" sz="1600" dirty="0"/>
              <a:t>» </a:t>
            </a:r>
            <a:r>
              <a:rPr lang="ru-RU" sz="1600" dirty="0">
                <a:hlinkClick r:id="rId4"/>
              </a:rPr>
              <a:t>постановление Госкомимущества от 30.12.2020 № 29</a:t>
            </a:r>
            <a:r>
              <a:rPr lang="ru-RU" sz="1600" dirty="0"/>
              <a:t> </a:t>
            </a:r>
          </a:p>
          <a:p>
            <a:pPr algn="just"/>
            <a:r>
              <a:rPr lang="ru-RU" sz="1600" dirty="0"/>
              <a:t> </a:t>
            </a:r>
          </a:p>
          <a:p>
            <a:pPr algn="just"/>
            <a:r>
              <a:rPr lang="ru-RU" sz="1600" dirty="0">
                <a:hlinkClick r:id="rId6"/>
              </a:rPr>
              <a:t>ТКП 52.1.01-2015</a:t>
            </a:r>
            <a:r>
              <a:rPr lang="ru-RU" sz="1600" dirty="0"/>
              <a:t> «Оценка стоимости объектов гражданских прав. </a:t>
            </a:r>
            <a:r>
              <a:rPr lang="ru-RU" sz="1600" b="1" dirty="0"/>
              <a:t>Оценка стоимости предприятий (бизнеса)</a:t>
            </a:r>
            <a:r>
              <a:rPr lang="ru-RU" sz="1600" dirty="0"/>
              <a:t>» </a:t>
            </a:r>
            <a:r>
              <a:rPr lang="ru-RU" sz="1600" dirty="0">
                <a:hlinkClick r:id="rId7"/>
              </a:rPr>
              <a:t>приказ Госкомимущества от 25.08.2015 № 184</a:t>
            </a:r>
            <a:r>
              <a:rPr lang="ru-RU" sz="1600" dirty="0"/>
              <a:t> </a:t>
            </a:r>
            <a:r>
              <a:rPr lang="ru-RU" sz="1600" dirty="0">
                <a:hlinkClick r:id="rId8"/>
              </a:rPr>
              <a:t>Изменение №1</a:t>
            </a:r>
            <a:r>
              <a:rPr lang="ru-RU" sz="1600" dirty="0"/>
              <a:t> – </a:t>
            </a:r>
            <a:r>
              <a:rPr lang="ru-RU" sz="1600" dirty="0">
                <a:hlinkClick r:id="rId9"/>
              </a:rPr>
              <a:t>приказ Госкомимущества от 12.12.2018 № 246</a:t>
            </a:r>
            <a:endParaRPr lang="ru-RU" sz="1600" dirty="0"/>
          </a:p>
          <a:p>
            <a:pPr algn="just"/>
            <a:r>
              <a:rPr lang="ru-RU" sz="1600" dirty="0"/>
              <a:t> </a:t>
            </a:r>
          </a:p>
          <a:p>
            <a:pPr algn="just"/>
            <a:r>
              <a:rPr lang="ru-RU" sz="1600" dirty="0">
                <a:hlinkClick r:id="rId10"/>
              </a:rPr>
              <a:t>ТКП 52.2.04-2016</a:t>
            </a:r>
            <a:r>
              <a:rPr lang="ru-RU" sz="1600" dirty="0"/>
              <a:t>  «Оценка стоимости объектов гражданских прав. Порядок </a:t>
            </a:r>
            <a:r>
              <a:rPr lang="ru-RU" sz="1600" b="1" dirty="0"/>
              <a:t>кадастровой оценки </a:t>
            </a:r>
            <a:r>
              <a:rPr lang="ru-RU" sz="1600" dirty="0"/>
              <a:t>земель, </a:t>
            </a:r>
            <a:r>
              <a:rPr lang="ru-RU" sz="1600" b="1" dirty="0"/>
              <a:t>земельных участков по виду функционального использования земель «Жилая многоквартирная зона»</a:t>
            </a:r>
            <a:r>
              <a:rPr lang="ru-RU" sz="1600" dirty="0"/>
              <a:t> </a:t>
            </a:r>
            <a:r>
              <a:rPr lang="ru-RU" sz="1600" dirty="0">
                <a:hlinkClick r:id="rId11"/>
              </a:rPr>
              <a:t>приказ Госкомимущества от 23.03.2016 № 60</a:t>
            </a:r>
            <a:r>
              <a:rPr lang="ru-RU" sz="1600" dirty="0"/>
              <a:t>   </a:t>
            </a:r>
          </a:p>
          <a:p>
            <a:pPr algn="just"/>
            <a:r>
              <a:rPr lang="ru-RU" sz="1600" dirty="0"/>
              <a:t> </a:t>
            </a:r>
          </a:p>
          <a:p>
            <a:pPr algn="just"/>
            <a:r>
              <a:rPr lang="ru-RU" sz="1600" dirty="0">
                <a:hlinkClick r:id="rId12"/>
              </a:rPr>
              <a:t>ТКП 52.2.05-2016</a:t>
            </a:r>
            <a:r>
              <a:rPr lang="ru-RU" sz="1600" dirty="0"/>
              <a:t>  «Оценка стоимости объектов гражданских прав. Порядок </a:t>
            </a:r>
            <a:r>
              <a:rPr lang="ru-RU" sz="1600" b="1" dirty="0"/>
              <a:t>кадастровой оценки </a:t>
            </a:r>
            <a:r>
              <a:rPr lang="ru-RU" sz="1600" dirty="0"/>
              <a:t>земель, </a:t>
            </a:r>
            <a:r>
              <a:rPr lang="ru-RU" sz="1600" b="1" dirty="0"/>
              <a:t>земельных участков по виду функционального использования земель «Жилая усадебная зона»</a:t>
            </a:r>
            <a:r>
              <a:rPr lang="ru-RU" sz="1600" dirty="0"/>
              <a:t> (включая садоводческие товарищества и дачные кооперативы) и «Рекреационная зона» </a:t>
            </a:r>
            <a:r>
              <a:rPr lang="ru-RU" sz="1600" dirty="0">
                <a:hlinkClick r:id="rId13"/>
              </a:rPr>
              <a:t>приказ Госкомимущества от 01.12.2016 № 231</a:t>
            </a:r>
            <a:r>
              <a:rPr lang="ru-RU" sz="1600" dirty="0"/>
              <a:t>   </a:t>
            </a:r>
          </a:p>
          <a:p>
            <a:pPr algn="just"/>
            <a:r>
              <a:rPr lang="ru-RU" sz="1600" dirty="0"/>
              <a:t> </a:t>
            </a:r>
          </a:p>
          <a:p>
            <a:pPr algn="just"/>
            <a:r>
              <a:rPr lang="ru-RU" sz="1600" dirty="0">
                <a:hlinkClick r:id="rId14"/>
              </a:rPr>
              <a:t>ТКП 52.2.06-2017</a:t>
            </a:r>
            <a:r>
              <a:rPr lang="ru-RU" sz="1600" dirty="0"/>
              <a:t> «Оценка стоимости объектов гражданских прав. Порядок </a:t>
            </a:r>
            <a:r>
              <a:rPr lang="ru-RU" sz="1600" b="1" dirty="0"/>
              <a:t>кадастровой оценки </a:t>
            </a:r>
            <a:r>
              <a:rPr lang="ru-RU" sz="1600" dirty="0"/>
              <a:t>земель, </a:t>
            </a:r>
            <a:r>
              <a:rPr lang="ru-RU" sz="1600" b="1" dirty="0"/>
              <a:t>земельных участков по видам функционального использования земель «Общественно-деловая зона» </a:t>
            </a:r>
            <a:r>
              <a:rPr lang="ru-RU" sz="1600" dirty="0">
                <a:hlinkClick r:id="rId15"/>
              </a:rPr>
              <a:t>приказ Госкомимущества от 21.12.2017 № 266</a:t>
            </a:r>
            <a:r>
              <a:rPr lang="ru-RU" sz="1600" dirty="0"/>
              <a:t>   </a:t>
            </a:r>
          </a:p>
          <a:p>
            <a:pPr algn="just"/>
            <a:r>
              <a:rPr lang="ru-RU" sz="1600" dirty="0"/>
              <a:t> </a:t>
            </a:r>
          </a:p>
          <a:p>
            <a:pPr algn="just"/>
            <a:r>
              <a:rPr lang="ru-RU" sz="1600" dirty="0">
                <a:hlinkClick r:id="rId16"/>
              </a:rPr>
              <a:t>ТКП 52.2.07-2018</a:t>
            </a:r>
            <a:r>
              <a:rPr lang="ru-RU" sz="1600" dirty="0"/>
              <a:t>  «Оценка стоимости объектов гражданских прав. </a:t>
            </a:r>
            <a:r>
              <a:rPr lang="ru-RU" sz="1600" b="1" dirty="0"/>
              <a:t>Оценка стоимости земельных участков</a:t>
            </a:r>
            <a:r>
              <a:rPr lang="ru-RU" sz="1600" dirty="0"/>
              <a:t>» </a:t>
            </a:r>
            <a:r>
              <a:rPr lang="ru-RU" sz="1600" dirty="0">
                <a:hlinkClick r:id="rId17"/>
              </a:rPr>
              <a:t>приказ Госкомимущества от 07.02.2018 № 17</a:t>
            </a:r>
            <a:r>
              <a:rPr lang="ru-RU" sz="1600" dirty="0"/>
              <a:t> </a:t>
            </a:r>
          </a:p>
        </p:txBody>
      </p:sp>
    </p:spTree>
    <p:extLst>
      <p:ext uri="{BB962C8B-B14F-4D97-AF65-F5344CB8AC3E}">
        <p14:creationId xmlns:p14="http://schemas.microsoft.com/office/powerpoint/2010/main" val="29176125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20000"/>
              </a:lnSpc>
              <a:spcBef>
                <a:spcPts val="0"/>
              </a:spcBef>
            </a:pPr>
            <a:r>
              <a:rPr lang="ru-RU" sz="1600" b="1" i="1" dirty="0" smtClean="0"/>
              <a:t>Законодательство </a:t>
            </a:r>
            <a:r>
              <a:rPr lang="ru-RU" sz="1600" b="1" i="1" dirty="0"/>
              <a:t>и нормативно-правовая база оценки стоимости (далее ОС) в Республике Беларусь.</a:t>
            </a:r>
          </a:p>
          <a:p>
            <a:r>
              <a:rPr lang="ru-RU" sz="1600" dirty="0"/>
              <a:t> </a:t>
            </a:r>
            <a:r>
              <a:rPr lang="ru-RU" sz="1600" i="1" u="sng" dirty="0"/>
              <a:t> </a:t>
            </a:r>
            <a:r>
              <a:rPr lang="ru-RU" sz="1600" i="1" u="sng" dirty="0" smtClean="0"/>
              <a:t>… и ещё ТКП</a:t>
            </a:r>
            <a:endParaRPr lang="ru-RU" sz="1600" dirty="0"/>
          </a:p>
          <a:p>
            <a:pPr algn="just"/>
            <a:r>
              <a:rPr lang="ru-RU" sz="1600" dirty="0" smtClean="0">
                <a:hlinkClick r:id="rId2"/>
              </a:rPr>
              <a:t>ТКП </a:t>
            </a:r>
            <a:r>
              <a:rPr lang="ru-RU" sz="1600" dirty="0">
                <a:hlinkClick r:id="rId2"/>
              </a:rPr>
              <a:t>52.3.01-2020</a:t>
            </a:r>
            <a:r>
              <a:rPr lang="ru-RU" sz="1600" dirty="0">
                <a:hlinkClick r:id="rId3"/>
              </a:rPr>
              <a:t> </a:t>
            </a:r>
            <a:r>
              <a:rPr lang="ru-RU" sz="1600" dirty="0"/>
              <a:t> (взамен ТКП 52.3.01-2015, отмененного приказами Госкомимущества </a:t>
            </a:r>
            <a:r>
              <a:rPr lang="ru-RU" sz="1600" dirty="0">
                <a:hlinkClick r:id="rId4"/>
              </a:rPr>
              <a:t>от 30 декабря 2020 г. № 276</a:t>
            </a:r>
            <a:r>
              <a:rPr lang="ru-RU" sz="1600" dirty="0"/>
              <a:t>, </a:t>
            </a:r>
            <a:r>
              <a:rPr lang="ru-RU" sz="1600" dirty="0">
                <a:hlinkClick r:id="rId5"/>
              </a:rPr>
              <a:t>от 23 февраля 2021 г. № 38</a:t>
            </a:r>
            <a:r>
              <a:rPr lang="ru-RU" sz="1600" dirty="0"/>
              <a:t>) «Оценка стоимости объектов гражданских прав. </a:t>
            </a:r>
            <a:r>
              <a:rPr lang="ru-RU" sz="1600" b="1" dirty="0"/>
              <a:t>Оценка стоимости капитальных строений (зданий и сооружений), изолированных помещений, </a:t>
            </a:r>
            <a:r>
              <a:rPr lang="ru-RU" sz="1600" b="1" dirty="0" err="1"/>
              <a:t>машино</a:t>
            </a:r>
            <a:r>
              <a:rPr lang="ru-RU" sz="1600" b="1" dirty="0"/>
              <a:t>-мест как объектов недвижимого имущества</a:t>
            </a:r>
            <a:r>
              <a:rPr lang="ru-RU" sz="1600" dirty="0"/>
              <a:t>» </a:t>
            </a:r>
            <a:r>
              <a:rPr lang="ru-RU" sz="1600" dirty="0">
                <a:hlinkClick r:id="rId6"/>
              </a:rPr>
              <a:t>постановление Госкомимущества от 20.11.2020 №27</a:t>
            </a:r>
            <a:r>
              <a:rPr lang="ru-RU" sz="1600" dirty="0"/>
              <a:t>   </a:t>
            </a:r>
          </a:p>
          <a:p>
            <a:pPr algn="just"/>
            <a:r>
              <a:rPr lang="ru-RU" sz="1600" dirty="0"/>
              <a:t> </a:t>
            </a:r>
          </a:p>
          <a:p>
            <a:pPr algn="just"/>
            <a:r>
              <a:rPr lang="ru-RU" sz="1600" dirty="0">
                <a:hlinkClick r:id="rId7"/>
              </a:rPr>
              <a:t>ТКП 52.3.02-2020</a:t>
            </a:r>
            <a:r>
              <a:rPr lang="ru-RU" sz="1600" dirty="0"/>
              <a:t> (взамен ТКП 52.3.02-2015, отмененного приказами Госкомимущества </a:t>
            </a:r>
            <a:r>
              <a:rPr lang="ru-RU" sz="1600" dirty="0">
                <a:hlinkClick r:id="rId4"/>
              </a:rPr>
              <a:t>от 30 декабря 2020 г. № 276</a:t>
            </a:r>
            <a:r>
              <a:rPr lang="ru-RU" sz="1600" dirty="0"/>
              <a:t>, </a:t>
            </a:r>
            <a:r>
              <a:rPr lang="ru-RU" sz="1600" dirty="0">
                <a:hlinkClick r:id="rId5"/>
              </a:rPr>
              <a:t>от 23 февраля 2021 г. № 38</a:t>
            </a:r>
            <a:r>
              <a:rPr lang="ru-RU" sz="1600" dirty="0"/>
              <a:t>) «Оценка стоимости объектов гражданских прав. </a:t>
            </a:r>
            <a:r>
              <a:rPr lang="ru-RU" sz="1600" b="1" dirty="0"/>
              <a:t>Оценка стоимости жилых домов, садовых домиков (дач) и жилых помещений, за исключением объектов незавершенного строительства</a:t>
            </a:r>
            <a:r>
              <a:rPr lang="ru-RU" sz="1600" dirty="0"/>
              <a:t>» </a:t>
            </a:r>
            <a:r>
              <a:rPr lang="ru-RU" sz="1600" dirty="0">
                <a:hlinkClick r:id="rId6"/>
              </a:rPr>
              <a:t>постановление Госкомимущества от 20.11.2020 №179</a:t>
            </a:r>
            <a:r>
              <a:rPr lang="ru-RU" sz="1600" dirty="0"/>
              <a:t>   </a:t>
            </a:r>
          </a:p>
          <a:p>
            <a:pPr algn="just"/>
            <a:r>
              <a:rPr lang="ru-RU" sz="1600" dirty="0"/>
              <a:t> </a:t>
            </a:r>
          </a:p>
          <a:p>
            <a:pPr algn="just"/>
            <a:r>
              <a:rPr lang="ru-RU" sz="1600" dirty="0">
                <a:hlinkClick r:id="rId8"/>
              </a:rPr>
              <a:t>ТКП 52.3.03-2013</a:t>
            </a:r>
            <a:r>
              <a:rPr lang="ru-RU" sz="1600" dirty="0"/>
              <a:t>  «Оценка стоимости объектов гражданских прав</a:t>
            </a:r>
            <a:r>
              <a:rPr lang="ru-RU" sz="1600" b="1" dirty="0"/>
              <a:t>. Оценка стоимости многолетних насаждений</a:t>
            </a:r>
            <a:r>
              <a:rPr lang="ru-RU" sz="1600" dirty="0"/>
              <a:t>» </a:t>
            </a:r>
            <a:r>
              <a:rPr lang="ru-RU" sz="1600" dirty="0">
                <a:hlinkClick r:id="rId9"/>
              </a:rPr>
              <a:t>приказ Госкомимущества от 31.12.2013 № 314</a:t>
            </a:r>
            <a:r>
              <a:rPr lang="ru-RU" sz="1600" dirty="0"/>
              <a:t>   </a:t>
            </a:r>
            <a:r>
              <a:rPr lang="ru-RU" sz="1600" dirty="0">
                <a:hlinkClick r:id="rId10"/>
              </a:rPr>
              <a:t>Изменение №1</a:t>
            </a:r>
            <a:r>
              <a:rPr lang="ru-RU" sz="1600" dirty="0"/>
              <a:t> – </a:t>
            </a:r>
            <a:r>
              <a:rPr lang="ru-RU" sz="1600" dirty="0">
                <a:hlinkClick r:id="rId11"/>
              </a:rPr>
              <a:t>приказ Госкомимущества от 29.12.2018 № 263</a:t>
            </a:r>
            <a:r>
              <a:rPr lang="ru-RU" sz="1600" dirty="0"/>
              <a:t> </a:t>
            </a:r>
          </a:p>
          <a:p>
            <a:pPr algn="just"/>
            <a:r>
              <a:rPr lang="ru-RU" sz="1600" dirty="0"/>
              <a:t> </a:t>
            </a:r>
          </a:p>
          <a:p>
            <a:pPr algn="just"/>
            <a:r>
              <a:rPr lang="ru-RU" sz="1600" dirty="0">
                <a:hlinkClick r:id="rId12"/>
              </a:rPr>
              <a:t>ТКП 52.3.04-2015</a:t>
            </a:r>
            <a:r>
              <a:rPr lang="ru-RU" sz="1600" dirty="0"/>
              <a:t> </a:t>
            </a:r>
          </a:p>
          <a:p>
            <a:pPr algn="just"/>
            <a:r>
              <a:rPr lang="ru-RU" sz="1600" dirty="0"/>
              <a:t>«Оценка стоимости объектов гражданских прав. </a:t>
            </a:r>
            <a:r>
              <a:rPr lang="ru-RU" sz="1600" b="1" dirty="0"/>
              <a:t>Оценка стоимости не завершенных строительством объектов</a:t>
            </a:r>
            <a:r>
              <a:rPr lang="ru-RU" sz="1600" dirty="0"/>
              <a:t>» </a:t>
            </a:r>
            <a:r>
              <a:rPr lang="ru-RU" sz="1600" dirty="0">
                <a:hlinkClick r:id="rId13"/>
              </a:rPr>
              <a:t>приказ Госкомимущества от 20.08.2015 №179</a:t>
            </a:r>
            <a:r>
              <a:rPr lang="ru-RU" sz="1600" dirty="0"/>
              <a:t>   </a:t>
            </a:r>
            <a:r>
              <a:rPr lang="ru-RU" sz="1600" dirty="0">
                <a:hlinkClick r:id="rId14"/>
              </a:rPr>
              <a:t>Изменение №1</a:t>
            </a:r>
            <a:r>
              <a:rPr lang="ru-RU" sz="1600" dirty="0"/>
              <a:t> –  </a:t>
            </a:r>
            <a:r>
              <a:rPr lang="ru-RU" sz="1600" dirty="0">
                <a:hlinkClick r:id="rId15"/>
              </a:rPr>
              <a:t>приказ Госкомимущества от 04.01.2019 № 1</a:t>
            </a:r>
            <a:r>
              <a:rPr lang="ru-RU" sz="1600" dirty="0"/>
              <a:t>    </a:t>
            </a:r>
          </a:p>
          <a:p>
            <a:pPr algn="just"/>
            <a:r>
              <a:rPr lang="ru-RU" sz="1600" dirty="0"/>
              <a:t> </a:t>
            </a:r>
          </a:p>
          <a:p>
            <a:pPr algn="just"/>
            <a:r>
              <a:rPr lang="ru-RU" sz="1600" dirty="0">
                <a:hlinkClick r:id="rId16"/>
              </a:rPr>
              <a:t>ТКП 52.4.01-2018</a:t>
            </a:r>
            <a:r>
              <a:rPr lang="ru-RU" sz="1600" dirty="0"/>
              <a:t>   </a:t>
            </a:r>
          </a:p>
          <a:p>
            <a:pPr algn="just"/>
            <a:r>
              <a:rPr lang="ru-RU" sz="1600" dirty="0"/>
              <a:t>«Оценка стоимости объектов гражданских прав. </a:t>
            </a:r>
            <a:r>
              <a:rPr lang="ru-RU" sz="1600" b="1" dirty="0"/>
              <a:t>Оценка стоимости машин, оборудования, инвентаря, материалов</a:t>
            </a:r>
            <a:r>
              <a:rPr lang="ru-RU" sz="1600" dirty="0"/>
              <a:t>» </a:t>
            </a:r>
            <a:r>
              <a:rPr lang="ru-RU" sz="1600" dirty="0">
                <a:hlinkClick r:id="rId17"/>
              </a:rPr>
              <a:t>приказ Госкомимущества от 07.02.2018 № 17</a:t>
            </a:r>
            <a:r>
              <a:rPr lang="ru-RU" sz="1600" dirty="0"/>
              <a:t> </a:t>
            </a:r>
          </a:p>
        </p:txBody>
      </p:sp>
    </p:spTree>
    <p:extLst>
      <p:ext uri="{BB962C8B-B14F-4D97-AF65-F5344CB8AC3E}">
        <p14:creationId xmlns:p14="http://schemas.microsoft.com/office/powerpoint/2010/main" val="33205415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20000"/>
              </a:lnSpc>
              <a:spcBef>
                <a:spcPts val="0"/>
              </a:spcBef>
            </a:pPr>
            <a:r>
              <a:rPr lang="ru-RU" sz="1600" b="1" i="1" dirty="0" smtClean="0"/>
              <a:t>Законодательство </a:t>
            </a:r>
            <a:r>
              <a:rPr lang="ru-RU" sz="1600" b="1" i="1" dirty="0"/>
              <a:t>и нормативно-правовая база оценки стоимости (далее ОС) в Республике Беларусь.</a:t>
            </a:r>
          </a:p>
          <a:p>
            <a:r>
              <a:rPr lang="ru-RU" sz="1600" dirty="0"/>
              <a:t> </a:t>
            </a:r>
            <a:r>
              <a:rPr lang="ru-RU" sz="1600" i="1" u="sng" dirty="0"/>
              <a:t> </a:t>
            </a:r>
            <a:r>
              <a:rPr lang="ru-RU" sz="1600" i="1" u="sng" dirty="0" smtClean="0"/>
              <a:t>… и ещё ТКП</a:t>
            </a:r>
          </a:p>
          <a:p>
            <a:pPr algn="just"/>
            <a:r>
              <a:rPr lang="ru-RU" sz="1600" dirty="0" smtClean="0">
                <a:hlinkClick r:id="rId2"/>
              </a:rPr>
              <a:t>ТКП </a:t>
            </a:r>
            <a:r>
              <a:rPr lang="ru-RU" sz="1600" dirty="0">
                <a:hlinkClick r:id="rId2"/>
              </a:rPr>
              <a:t>52.6.01-2015</a:t>
            </a:r>
            <a:r>
              <a:rPr lang="ru-RU" sz="1600" dirty="0"/>
              <a:t> </a:t>
            </a:r>
            <a:r>
              <a:rPr lang="ru-RU" sz="1600" dirty="0" smtClean="0"/>
              <a:t>«</a:t>
            </a:r>
            <a:r>
              <a:rPr lang="ru-RU" sz="1600" dirty="0"/>
              <a:t>Оценка стоимости объектов гражданских прав. Оценка стоимости дорожных транспортных средств» </a:t>
            </a:r>
            <a:r>
              <a:rPr lang="ru-RU" sz="1600" dirty="0">
                <a:hlinkClick r:id="rId3"/>
              </a:rPr>
              <a:t>приказ Госкомимущества от 25.08.2015 № 184 </a:t>
            </a:r>
            <a:r>
              <a:rPr lang="ru-RU" sz="1600" dirty="0"/>
              <a:t> </a:t>
            </a:r>
            <a:r>
              <a:rPr lang="ru-RU" sz="1600" dirty="0">
                <a:hlinkClick r:id="rId4"/>
              </a:rPr>
              <a:t>Изменение №1</a:t>
            </a:r>
            <a:r>
              <a:rPr lang="ru-RU" sz="1600" dirty="0"/>
              <a:t> – </a:t>
            </a:r>
            <a:r>
              <a:rPr lang="ru-RU" sz="1600" dirty="0">
                <a:hlinkClick r:id="rId5"/>
              </a:rPr>
              <a:t>приказ Госкомимущества от 14.01.2019 № 5 </a:t>
            </a:r>
            <a:r>
              <a:rPr lang="ru-RU" sz="1600" dirty="0"/>
              <a:t> </a:t>
            </a:r>
          </a:p>
          <a:p>
            <a:pPr algn="just"/>
            <a:r>
              <a:rPr lang="ru-RU" sz="1600" dirty="0"/>
              <a:t> </a:t>
            </a:r>
          </a:p>
          <a:p>
            <a:pPr algn="just"/>
            <a:r>
              <a:rPr lang="ru-RU" sz="1600" dirty="0">
                <a:hlinkClick r:id="rId6"/>
              </a:rPr>
              <a:t>ТКП 52.6.02-2012</a:t>
            </a:r>
            <a:r>
              <a:rPr lang="ru-RU" sz="1600" dirty="0"/>
              <a:t>  «Оценка стоимости объектов гражданских прав. Оценка стоимости водных судов» </a:t>
            </a:r>
            <a:r>
              <a:rPr lang="ru-RU" sz="1600" dirty="0">
                <a:hlinkClick r:id="rId7"/>
              </a:rPr>
              <a:t>приказ Госкомимущества от 15.11.2012 № 243  </a:t>
            </a:r>
            <a:r>
              <a:rPr lang="ru-RU" sz="1600" dirty="0"/>
              <a:t> </a:t>
            </a:r>
            <a:r>
              <a:rPr lang="ru-RU" sz="1600" dirty="0">
                <a:hlinkClick r:id="rId8"/>
              </a:rPr>
              <a:t>Изменение №1</a:t>
            </a:r>
            <a:r>
              <a:rPr lang="ru-RU" sz="1600" dirty="0"/>
              <a:t> – </a:t>
            </a:r>
            <a:r>
              <a:rPr lang="ru-RU" sz="1600" dirty="0">
                <a:hlinkClick r:id="rId9"/>
              </a:rPr>
              <a:t>приказ Госкомимущества от 12.12.2018 № 246</a:t>
            </a:r>
            <a:r>
              <a:rPr lang="ru-RU" sz="1600" dirty="0"/>
              <a:t>   </a:t>
            </a:r>
          </a:p>
          <a:p>
            <a:pPr algn="just"/>
            <a:r>
              <a:rPr lang="ru-RU" sz="1600" dirty="0"/>
              <a:t> </a:t>
            </a:r>
          </a:p>
          <a:p>
            <a:pPr algn="just"/>
            <a:r>
              <a:rPr lang="ru-RU" sz="1600" dirty="0">
                <a:hlinkClick r:id="rId10"/>
              </a:rPr>
              <a:t>ТКП 52.6.03-2012</a:t>
            </a:r>
            <a:r>
              <a:rPr lang="ru-RU" sz="1600" dirty="0"/>
              <a:t> «Оценка стоимости объектов гражданских прав. Оценка стоимости воздушных судов» </a:t>
            </a:r>
            <a:r>
              <a:rPr lang="ru-RU" sz="1600" dirty="0">
                <a:hlinkClick r:id="rId7"/>
              </a:rPr>
              <a:t>приказ Госкомимущества от 15.11.2012 № 243</a:t>
            </a:r>
            <a:r>
              <a:rPr lang="ru-RU" sz="1600" dirty="0"/>
              <a:t> </a:t>
            </a:r>
            <a:r>
              <a:rPr lang="ru-RU" sz="1600" dirty="0">
                <a:hlinkClick r:id="rId11"/>
              </a:rPr>
              <a:t>Изменение №1</a:t>
            </a:r>
            <a:r>
              <a:rPr lang="ru-RU" sz="1600" dirty="0"/>
              <a:t> – </a:t>
            </a:r>
            <a:r>
              <a:rPr lang="ru-RU" sz="1600" dirty="0">
                <a:hlinkClick r:id="rId9"/>
              </a:rPr>
              <a:t>приказ Госкомимущества от 12.12.2018 № 246 </a:t>
            </a:r>
            <a:r>
              <a:rPr lang="ru-RU" sz="1600" dirty="0"/>
              <a:t>   </a:t>
            </a:r>
          </a:p>
          <a:p>
            <a:pPr algn="just"/>
            <a:r>
              <a:rPr lang="ru-RU" sz="1600" dirty="0"/>
              <a:t> </a:t>
            </a:r>
          </a:p>
          <a:p>
            <a:pPr algn="just"/>
            <a:r>
              <a:rPr lang="ru-RU" sz="1600" dirty="0">
                <a:hlinkClick r:id="rId12"/>
              </a:rPr>
              <a:t>ТКП 52.7.01-2020</a:t>
            </a:r>
            <a:r>
              <a:rPr lang="ru-RU" sz="1600" dirty="0"/>
              <a:t> (взамен ТКП 52.7.01-2017, отмененного приказами Госкомимущества </a:t>
            </a:r>
            <a:r>
              <a:rPr lang="ru-RU" sz="1600" dirty="0">
                <a:hlinkClick r:id="rId13"/>
              </a:rPr>
              <a:t>от 30 декабря 2020 г. № 276</a:t>
            </a:r>
            <a:r>
              <a:rPr lang="ru-RU" sz="1600" dirty="0"/>
              <a:t>, </a:t>
            </a:r>
            <a:r>
              <a:rPr lang="ru-RU" sz="1600" dirty="0">
                <a:hlinkClick r:id="rId14"/>
              </a:rPr>
              <a:t>от 23 февраля 2021 г. № 38</a:t>
            </a:r>
            <a:r>
              <a:rPr lang="ru-RU" sz="1600" dirty="0"/>
              <a:t>) «Оценка стоимости объектов гражданских прав. Порядок проведения оценки стоимости имущества, находящегося в государственной собственности» </a:t>
            </a:r>
            <a:r>
              <a:rPr lang="ru-RU" sz="1600" dirty="0">
                <a:hlinkClick r:id="rId15"/>
              </a:rPr>
              <a:t>постановление Госкомимущества от 30.12.2020 № 29</a:t>
            </a:r>
            <a:r>
              <a:rPr lang="ru-RU" sz="1600" dirty="0"/>
              <a:t>   </a:t>
            </a:r>
          </a:p>
          <a:p>
            <a:pPr algn="just"/>
            <a:r>
              <a:rPr lang="ru-RU" sz="1600" dirty="0"/>
              <a:t> </a:t>
            </a:r>
          </a:p>
          <a:p>
            <a:pPr algn="just"/>
            <a:r>
              <a:rPr lang="ru-RU" sz="1600" dirty="0">
                <a:hlinkClick r:id="rId16"/>
              </a:rPr>
              <a:t>ТКП 302-2018</a:t>
            </a:r>
            <a:r>
              <a:rPr lang="ru-RU" sz="1600" dirty="0"/>
              <a:t>  «Кадастровая оценка сельскохозяйственных земель. Технология работ» </a:t>
            </a:r>
            <a:r>
              <a:rPr lang="ru-RU" sz="1600" dirty="0">
                <a:hlinkClick r:id="rId17"/>
              </a:rPr>
              <a:t>приказ Госкомимущества от 15.05.2018 № 87 </a:t>
            </a:r>
            <a:r>
              <a:rPr lang="ru-RU" sz="1600" dirty="0"/>
              <a:t> </a:t>
            </a:r>
          </a:p>
          <a:p>
            <a:pPr algn="just"/>
            <a:r>
              <a:rPr lang="ru-RU" sz="1600" dirty="0"/>
              <a:t> </a:t>
            </a:r>
          </a:p>
          <a:p>
            <a:pPr algn="just"/>
            <a:r>
              <a:rPr lang="ru-RU" sz="1600" dirty="0"/>
              <a:t>Технический кодекс установившейся практики ТКП 45-1.04-119-2008 (02250) ”Здания и сооружения. Оценка степени физического износа“ (</a:t>
            </a:r>
            <a:r>
              <a:rPr lang="ru-RU" sz="1600" dirty="0">
                <a:hlinkClick r:id="rId18"/>
              </a:rPr>
              <a:t>Приказ</a:t>
            </a:r>
            <a:r>
              <a:rPr lang="ru-RU" sz="1600" dirty="0"/>
              <a:t> Министерства архитектуры и строительства Республики Беларусь от 29 октября 2008 г. № 385).</a:t>
            </a:r>
          </a:p>
          <a:p>
            <a:pPr algn="just"/>
            <a:r>
              <a:rPr lang="ru-RU" sz="1600" dirty="0"/>
              <a:t> </a:t>
            </a:r>
          </a:p>
          <a:p>
            <a:pPr>
              <a:lnSpc>
                <a:spcPct val="120000"/>
              </a:lnSpc>
              <a:spcBef>
                <a:spcPts val="0"/>
              </a:spcBef>
            </a:pPr>
            <a:r>
              <a:rPr lang="ru-RU" sz="1600" dirty="0"/>
              <a:t> </a:t>
            </a:r>
            <a:r>
              <a:rPr lang="ru-RU" sz="1600" i="1" u="sng" dirty="0"/>
              <a:t> … и ещё </a:t>
            </a:r>
            <a:r>
              <a:rPr lang="ru-RU" sz="1600" i="1" u="sng" dirty="0" smtClean="0"/>
              <a:t>Методические документы</a:t>
            </a:r>
            <a:endParaRPr lang="ru-RU" sz="1600" dirty="0"/>
          </a:p>
        </p:txBody>
      </p:sp>
    </p:spTree>
    <p:extLst>
      <p:ext uri="{BB962C8B-B14F-4D97-AF65-F5344CB8AC3E}">
        <p14:creationId xmlns:p14="http://schemas.microsoft.com/office/powerpoint/2010/main" val="16614767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20000"/>
              </a:lnSpc>
              <a:spcBef>
                <a:spcPts val="0"/>
              </a:spcBef>
            </a:pPr>
            <a:r>
              <a:rPr lang="ru-RU" sz="1600" b="1" i="1" dirty="0"/>
              <a:t>Законодательство и нормативно-правовая база оценки стоимости (далее ОС) в Республике Беларусь.</a:t>
            </a:r>
          </a:p>
          <a:p>
            <a:r>
              <a:rPr lang="ru-RU" sz="1600" dirty="0"/>
              <a:t> </a:t>
            </a:r>
            <a:r>
              <a:rPr lang="ru-RU" sz="1600" i="1" u="sng" dirty="0"/>
              <a:t> </a:t>
            </a:r>
            <a:r>
              <a:rPr lang="ru-RU" sz="1600" i="1" u="sng" dirty="0" smtClean="0"/>
              <a:t>… и Методические документы</a:t>
            </a:r>
            <a:endParaRPr lang="ru-RU" sz="1600" dirty="0"/>
          </a:p>
          <a:p>
            <a:pPr algn="just"/>
            <a:r>
              <a:rPr lang="ru-RU" sz="1600" dirty="0" smtClean="0">
                <a:hlinkClick r:id="rId2"/>
              </a:rPr>
              <a:t>Индексы </a:t>
            </a:r>
            <a:r>
              <a:rPr lang="ru-RU" sz="1600" dirty="0">
                <a:hlinkClick r:id="rId2"/>
              </a:rPr>
              <a:t>изменения стоимости СМР</a:t>
            </a:r>
            <a:endParaRPr lang="ru-RU" sz="1600" dirty="0"/>
          </a:p>
          <a:p>
            <a:pPr algn="just"/>
            <a:r>
              <a:rPr lang="ru-RU" sz="1600" dirty="0">
                <a:hlinkClick r:id="rId3"/>
              </a:rPr>
              <a:t>Об ответственности за нарушение законодательства в области оценочной деятельности</a:t>
            </a:r>
            <a:endParaRPr lang="ru-RU" sz="1600" dirty="0"/>
          </a:p>
          <a:p>
            <a:pPr algn="just"/>
            <a:r>
              <a:rPr lang="ru-RU" sz="1600" dirty="0">
                <a:hlinkClick r:id="rId4"/>
              </a:rPr>
              <a:t>Государственный комитет по имуществу обращает внимание на особенности, связанные с внесением сведений в государственный реестр оценщиков при наличии у исполнителей оценки обособленных подразделений (представительств, филиалов)</a:t>
            </a:r>
            <a:endParaRPr lang="ru-RU" sz="1600" dirty="0"/>
          </a:p>
          <a:p>
            <a:pPr algn="just"/>
            <a:r>
              <a:rPr lang="ru-RU" sz="1600" dirty="0">
                <a:hlinkClick r:id="rId5"/>
              </a:rPr>
              <a:t>Особенности оценки стоимости имущества, принадлежащего юридическим и физическим лицам Республики Беларусь, расположенного за рубежом</a:t>
            </a:r>
            <a:endParaRPr lang="ru-RU" sz="1600" dirty="0"/>
          </a:p>
          <a:p>
            <a:pPr algn="just"/>
            <a:r>
              <a:rPr lang="ru-RU" sz="1600" dirty="0">
                <a:hlinkClick r:id="rId6"/>
              </a:rPr>
              <a:t>Совместное письмо Министерства по налогам и сборам, Департамента по гуманитарной деятельности и Госкомимущества "О некоторых вопросах работы с недвижимым имуществом, на которое обращается взыскание в счет неисполненного налогового обязательства, неуплаченных пеней"</a:t>
            </a:r>
            <a:r>
              <a:rPr lang="ru-RU" sz="1600" dirty="0"/>
              <a:t>;</a:t>
            </a:r>
          </a:p>
          <a:p>
            <a:pPr algn="just"/>
            <a:r>
              <a:rPr lang="ru-RU" sz="1600" dirty="0"/>
              <a:t>Письмо Госкомимущества от 03.06.2021 № 10-10/3459/</a:t>
            </a:r>
            <a:r>
              <a:rPr lang="ru-RU" sz="1600" dirty="0" err="1"/>
              <a:t>вн</a:t>
            </a:r>
            <a:r>
              <a:rPr lang="ru-RU" sz="1600" dirty="0"/>
              <a:t> «</a:t>
            </a:r>
            <a:r>
              <a:rPr lang="ru-RU" sz="1600" dirty="0">
                <a:hlinkClick r:id="rId7"/>
              </a:rPr>
              <a:t>Об оценке стоимости инженерных сетей </a:t>
            </a:r>
            <a:r>
              <a:rPr lang="ru-RU" sz="1600" dirty="0"/>
              <a:t>»;</a:t>
            </a:r>
          </a:p>
          <a:p>
            <a:pPr algn="just"/>
            <a:r>
              <a:rPr lang="ru-RU" sz="1600" dirty="0"/>
              <a:t>Письмо Госкомимущества от 28.06.2021 № 10-10/4057/</a:t>
            </a:r>
            <a:r>
              <a:rPr lang="ru-RU" sz="1600" dirty="0" err="1"/>
              <a:t>вн</a:t>
            </a:r>
            <a:r>
              <a:rPr lang="ru-RU" sz="1600" dirty="0"/>
              <a:t> «</a:t>
            </a:r>
            <a:r>
              <a:rPr lang="ru-RU" sz="1600" dirty="0">
                <a:hlinkClick r:id="rId8"/>
              </a:rPr>
              <a:t>О порядке проведении независимой оценки </a:t>
            </a:r>
            <a:r>
              <a:rPr lang="ru-RU" sz="1600" dirty="0"/>
              <a:t>»;</a:t>
            </a:r>
            <a:br>
              <a:rPr lang="ru-RU" sz="1600" dirty="0"/>
            </a:br>
            <a:r>
              <a:rPr lang="ru-RU" sz="1600" dirty="0"/>
              <a:t>Письмо Госкомимущества от 26.05.2021 № 10-10/3285/</a:t>
            </a:r>
            <a:r>
              <a:rPr lang="ru-RU" sz="1600" dirty="0" err="1"/>
              <a:t>вн</a:t>
            </a:r>
            <a:r>
              <a:rPr lang="ru-RU" sz="1600" dirty="0"/>
              <a:t> «</a:t>
            </a:r>
            <a:r>
              <a:rPr lang="ru-RU" sz="1600" dirty="0">
                <a:hlinkClick r:id="rId9"/>
              </a:rPr>
              <a:t>О порядке проведении независимой оценки стоимости индексным методом</a:t>
            </a:r>
            <a:r>
              <a:rPr lang="ru-RU" sz="1600" dirty="0"/>
              <a:t>»;</a:t>
            </a:r>
          </a:p>
          <a:p>
            <a:pPr algn="just"/>
            <a:r>
              <a:rPr lang="ru-RU" sz="1600" dirty="0"/>
              <a:t>Письмо Госкомимущества от 26.02.2021 № 10-10/1206/</a:t>
            </a:r>
            <a:r>
              <a:rPr lang="ru-RU" sz="1600" dirty="0" err="1"/>
              <a:t>вн</a:t>
            </a:r>
            <a:r>
              <a:rPr lang="ru-RU" sz="1600" dirty="0"/>
              <a:t> «</a:t>
            </a:r>
            <a:r>
              <a:rPr lang="ru-RU" sz="1600" dirty="0">
                <a:hlinkClick r:id="rId10"/>
              </a:rPr>
              <a:t>Об осмотрах в режиме онлайн</a:t>
            </a:r>
            <a:r>
              <a:rPr lang="ru-RU" sz="1600" dirty="0"/>
              <a:t>»;</a:t>
            </a:r>
          </a:p>
          <a:p>
            <a:pPr algn="just"/>
            <a:r>
              <a:rPr lang="ru-RU" sz="1600" dirty="0"/>
              <a:t>Письмо Госкомимущества от 10.04.2020 № 10-10/2431/</a:t>
            </a:r>
            <a:r>
              <a:rPr lang="ru-RU" sz="1600" dirty="0" err="1"/>
              <a:t>вн</a:t>
            </a:r>
            <a:r>
              <a:rPr lang="ru-RU" sz="1600" dirty="0"/>
              <a:t> «</a:t>
            </a:r>
            <a:r>
              <a:rPr lang="ru-RU" sz="1600" dirty="0">
                <a:hlinkClick r:id="rId11"/>
              </a:rPr>
              <a:t>Об осмотре объектов оценки</a:t>
            </a:r>
            <a:r>
              <a:rPr lang="ru-RU" sz="1600" dirty="0"/>
              <a:t>»;</a:t>
            </a:r>
          </a:p>
          <a:p>
            <a:pPr algn="just"/>
            <a:r>
              <a:rPr lang="ru-RU" sz="1600" dirty="0"/>
              <a:t>Письмо Госкомимущества от 03.10.2019 № 10-12/459-ЮЛ «</a:t>
            </a:r>
            <a:r>
              <a:rPr lang="ru-RU" sz="1600" dirty="0">
                <a:hlinkClick r:id="rId12"/>
              </a:rPr>
              <a:t>Об акте осмотра объекта оценки</a:t>
            </a:r>
            <a:r>
              <a:rPr lang="ru-RU" sz="1600" dirty="0"/>
              <a:t>»;</a:t>
            </a:r>
          </a:p>
          <a:p>
            <a:pPr algn="just"/>
            <a:r>
              <a:rPr lang="ru-RU" sz="1600" dirty="0"/>
              <a:t>Письмо Госкомимущества от 15.03.2019 № 10-11/1755/</a:t>
            </a:r>
            <a:r>
              <a:rPr lang="ru-RU" sz="1600" dirty="0" err="1"/>
              <a:t>вн</a:t>
            </a:r>
            <a:r>
              <a:rPr lang="ru-RU" sz="1600" dirty="0"/>
              <a:t> «</a:t>
            </a:r>
            <a:r>
              <a:rPr lang="ru-RU" sz="1600" dirty="0">
                <a:hlinkClick r:id="rId13"/>
              </a:rPr>
              <a:t>Об оформлении отчета об оценке</a:t>
            </a:r>
            <a:r>
              <a:rPr lang="ru-RU" sz="1600" dirty="0"/>
              <a:t>»;</a:t>
            </a:r>
          </a:p>
          <a:p>
            <a:pPr algn="just"/>
            <a:r>
              <a:rPr lang="ru-RU" sz="1600" dirty="0"/>
              <a:t>Письмо Госкомимущества от 25.01.2019 №10-10/561/</a:t>
            </a:r>
            <a:r>
              <a:rPr lang="ru-RU" sz="1600" dirty="0" err="1"/>
              <a:t>вн</a:t>
            </a:r>
            <a:r>
              <a:rPr lang="ru-RU" sz="1600" dirty="0"/>
              <a:t> «</a:t>
            </a:r>
            <a:r>
              <a:rPr lang="ru-RU" sz="1600" dirty="0">
                <a:hlinkClick r:id="rId14"/>
              </a:rPr>
              <a:t>О некоторых вопросах применения технических нормативных правовых актов об оценке стоимости объектов гражданских прав</a:t>
            </a:r>
            <a:r>
              <a:rPr lang="ru-RU" sz="1600" dirty="0" smtClean="0"/>
              <a:t>»;</a:t>
            </a:r>
          </a:p>
          <a:p>
            <a:r>
              <a:rPr lang="ru-RU" sz="1600" dirty="0"/>
              <a:t> </a:t>
            </a:r>
            <a:r>
              <a:rPr lang="ru-RU" sz="1600" i="1" u="sng" dirty="0"/>
              <a:t> … и </a:t>
            </a:r>
            <a:r>
              <a:rPr lang="ru-RU" sz="1600" i="1" u="sng" dirty="0" smtClean="0"/>
              <a:t>др., см. </a:t>
            </a:r>
            <a:r>
              <a:rPr lang="en-US" sz="1600" i="1" u="sng" dirty="0" smtClean="0"/>
              <a:t>[3] </a:t>
            </a:r>
            <a:r>
              <a:rPr lang="ru-RU" sz="1600" i="1" u="sng" dirty="0" smtClean="0"/>
              <a:t>раздел Методические </a:t>
            </a:r>
            <a:r>
              <a:rPr lang="ru-RU" sz="1600" i="1" u="sng" dirty="0"/>
              <a:t>документы</a:t>
            </a:r>
            <a:endParaRPr lang="ru-RU" sz="1600" dirty="0"/>
          </a:p>
          <a:p>
            <a:pPr algn="just"/>
            <a:endParaRPr lang="ru-RU" sz="1600" i="1" u="sng" dirty="0"/>
          </a:p>
        </p:txBody>
      </p:sp>
    </p:spTree>
    <p:extLst>
      <p:ext uri="{BB962C8B-B14F-4D97-AF65-F5344CB8AC3E}">
        <p14:creationId xmlns:p14="http://schemas.microsoft.com/office/powerpoint/2010/main" val="20022285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20000"/>
              </a:lnSpc>
              <a:spcBef>
                <a:spcPts val="0"/>
              </a:spcBef>
            </a:pPr>
            <a:r>
              <a:rPr lang="ru-RU" sz="2800" b="1" i="1" dirty="0" smtClean="0"/>
              <a:t>Государственные </a:t>
            </a:r>
            <a:r>
              <a:rPr lang="ru-RU" sz="2800" b="1" i="1" dirty="0"/>
              <a:t>и общественные институты и иные субъекты оценочной деятельности (исполнители независимой оценки).</a:t>
            </a:r>
          </a:p>
          <a:p>
            <a:pPr algn="just"/>
            <a:r>
              <a:rPr lang="ru-RU" sz="2800" dirty="0"/>
              <a:t> </a:t>
            </a:r>
            <a:r>
              <a:rPr lang="ru-RU" sz="2800" i="1" u="sng" dirty="0"/>
              <a:t> О</a:t>
            </a:r>
            <a:r>
              <a:rPr lang="ru-RU" sz="2800" i="1" u="sng" dirty="0" smtClean="0"/>
              <a:t>сновная структура</a:t>
            </a:r>
            <a:endParaRPr lang="ru-RU" sz="2800" dirty="0"/>
          </a:p>
          <a:p>
            <a:pPr algn="just"/>
            <a:r>
              <a:rPr lang="ru-RU" dirty="0"/>
              <a:t>В целях регулирования оценочной деятельности, обеспечения прав и законных интересов граждан и юридических лиц при проведении оценки стоимости объектов гражданских прав, соблюдения экономических интересов Республики Беларусь и ее административно-территориальных единиц: </a:t>
            </a:r>
            <a:r>
              <a:rPr lang="ru-RU" b="1" dirty="0" smtClean="0"/>
              <a:t>1</a:t>
            </a:r>
            <a:r>
              <a:rPr lang="ru-RU" b="1" dirty="0"/>
              <a:t>. Установить, что: </a:t>
            </a:r>
          </a:p>
          <a:p>
            <a:pPr algn="just"/>
            <a:r>
              <a:rPr lang="ru-RU" dirty="0"/>
              <a:t>1.1. </a:t>
            </a:r>
            <a:r>
              <a:rPr lang="ru-RU" b="1" dirty="0"/>
              <a:t>Президент</a:t>
            </a:r>
            <a:r>
              <a:rPr lang="ru-RU" dirty="0"/>
              <a:t> Республики Беларусь </a:t>
            </a:r>
            <a:r>
              <a:rPr lang="ru-RU" b="1" dirty="0"/>
              <a:t>определяет </a:t>
            </a:r>
            <a:r>
              <a:rPr lang="ru-RU" dirty="0"/>
              <a:t>государственную политику в области оценочной деятельности в Республике Беларусь; </a:t>
            </a:r>
          </a:p>
          <a:p>
            <a:pPr algn="just"/>
            <a:r>
              <a:rPr lang="ru-RU" dirty="0"/>
              <a:t>1.2. </a:t>
            </a:r>
            <a:r>
              <a:rPr lang="ru-RU" b="1" dirty="0"/>
              <a:t>Совет Министров Республики Беларусь</a:t>
            </a:r>
            <a:r>
              <a:rPr lang="ru-RU" dirty="0"/>
              <a:t>: </a:t>
            </a:r>
            <a:r>
              <a:rPr lang="ru-RU" b="1" dirty="0"/>
              <a:t>реализует государственную политику </a:t>
            </a:r>
            <a:r>
              <a:rPr lang="ru-RU" dirty="0"/>
              <a:t>в области оценочной деятельности, осуществляет контроль за деятельностью республиканских органов государственного управления в данной сфере; определяет методы оценки стоимости объектов гражданских прав при осуществлении с ними определенных видов сделок и (или) иных юридически значимых действий в соответствии с законодательными актами, если иное не предусмотрено Президентом Республики Беларусь</a:t>
            </a:r>
            <a:r>
              <a:rPr lang="ru-RU" dirty="0" smtClean="0"/>
              <a:t>;</a:t>
            </a:r>
            <a:r>
              <a:rPr lang="en-US" sz="2800" i="1" u="sng" dirty="0" smtClean="0"/>
              <a:t>[</a:t>
            </a:r>
            <a:r>
              <a:rPr lang="en-US" sz="2800" i="1" u="sng" dirty="0" smtClean="0"/>
              <a:t>1].</a:t>
            </a:r>
            <a:endParaRPr lang="ru-RU" sz="2800" i="1" u="sng" dirty="0"/>
          </a:p>
        </p:txBody>
      </p:sp>
    </p:spTree>
    <p:extLst>
      <p:ext uri="{BB962C8B-B14F-4D97-AF65-F5344CB8AC3E}">
        <p14:creationId xmlns:p14="http://schemas.microsoft.com/office/powerpoint/2010/main" val="4935637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20000"/>
              </a:lnSpc>
              <a:spcBef>
                <a:spcPts val="0"/>
              </a:spcBef>
            </a:pPr>
            <a:r>
              <a:rPr lang="ru-RU" sz="2800" b="1" i="1" dirty="0" smtClean="0"/>
              <a:t>Государственные </a:t>
            </a:r>
            <a:r>
              <a:rPr lang="ru-RU" sz="2800" b="1" i="1" dirty="0"/>
              <a:t>и общественные институты и иные субъекты оценочной деятельности (исполнители независимой оценки).</a:t>
            </a:r>
          </a:p>
          <a:p>
            <a:pPr algn="just"/>
            <a:r>
              <a:rPr lang="ru-RU" sz="2800" dirty="0"/>
              <a:t> </a:t>
            </a:r>
            <a:r>
              <a:rPr lang="ru-RU" sz="2800" dirty="0" smtClean="0"/>
              <a:t>1.3</a:t>
            </a:r>
            <a:r>
              <a:rPr lang="ru-RU" sz="2800" dirty="0"/>
              <a:t>.</a:t>
            </a:r>
            <a:r>
              <a:rPr lang="ru-RU" sz="2800" b="1" dirty="0"/>
              <a:t> Государственный комитет по </a:t>
            </a:r>
            <a:r>
              <a:rPr lang="ru-RU" sz="2800" b="1" dirty="0" smtClean="0"/>
              <a:t>имуществу (ГОСУДАРСТВЕННЫЙ РЕГУЛЯТОР)</a:t>
            </a:r>
            <a:r>
              <a:rPr lang="ru-RU" sz="2800" dirty="0" smtClean="0"/>
              <a:t>: </a:t>
            </a:r>
            <a:r>
              <a:rPr lang="ru-RU" sz="2800" dirty="0"/>
              <a:t>ведет государственный реестр оценщиков; представляет интересы Республики Беларусь в международных организациях по вопросам оценки стоимости объектов гражданских прав; принимает нормативные правовые акты в области оценки стоимости объектов гражданских прав в соответствии с настоящим Указом; обеспечивает взаимодействие и координацию действий республиканских органов государственного управления и иных государственных организаций, подчиненных Правительству Республики Беларусь, в области оценочной деятельности; утверждает Правила профессиональной этики оценщика; осуществляет иные полномочия в области оценки стоимости объектов гражданских прав в соответствии с законодательством; </a:t>
            </a:r>
            <a:r>
              <a:rPr lang="en-US" sz="2800" i="1" u="sng" dirty="0" smtClean="0"/>
              <a:t>[</a:t>
            </a:r>
            <a:r>
              <a:rPr lang="en-US" sz="2800" i="1" u="sng" dirty="0" smtClean="0"/>
              <a:t>1].</a:t>
            </a:r>
            <a:endParaRPr lang="ru-RU" sz="2800" i="1" u="sng" dirty="0"/>
          </a:p>
        </p:txBody>
      </p:sp>
    </p:spTree>
    <p:extLst>
      <p:ext uri="{BB962C8B-B14F-4D97-AF65-F5344CB8AC3E}">
        <p14:creationId xmlns:p14="http://schemas.microsoft.com/office/powerpoint/2010/main" val="33458373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254000"/>
            <a:ext cx="12192000" cy="6603999"/>
          </a:xfrm>
        </p:spPr>
        <p:txBody>
          <a:bodyPr>
            <a:noAutofit/>
          </a:bodyPr>
          <a:lstStyle/>
          <a:p>
            <a:pPr algn="just">
              <a:lnSpc>
                <a:spcPct val="120000"/>
              </a:lnSpc>
              <a:spcBef>
                <a:spcPts val="0"/>
              </a:spcBef>
            </a:pPr>
            <a:r>
              <a:rPr lang="ru-RU" sz="2800" b="1" i="1" dirty="0" smtClean="0"/>
              <a:t>Государственные </a:t>
            </a:r>
            <a:r>
              <a:rPr lang="ru-RU" sz="2800" b="1" i="1" dirty="0"/>
              <a:t>и общественные институты и иные субъекты оценочной деятельности (исполнители независимой оценки).</a:t>
            </a:r>
          </a:p>
          <a:p>
            <a:pPr algn="just"/>
            <a:r>
              <a:rPr lang="ru-RU" sz="2800" dirty="0"/>
              <a:t> </a:t>
            </a:r>
            <a:r>
              <a:rPr lang="ru-RU" sz="2800" dirty="0" smtClean="0"/>
              <a:t>1.33</a:t>
            </a:r>
            <a:r>
              <a:rPr lang="ru-RU" sz="2800" dirty="0"/>
              <a:t>. ГУП «Национальное кадастровое агентство»: является оператором государственной информационной системы «Государственный реестр оценщиков» (далее – оператор государственного реестра оценщиков); осуществляет программно-техническое сопровождение, модернизацию комплекса программно-технических средств государственной информационной системы «Государственный реестр оценщиков»; обеспечивает защиту информации, а также выполнение иных требований законодательства об информации, информатизации и защите информации в процессе выполнения функций, указанных в абзацах втором и третьем настоящей части</a:t>
            </a:r>
            <a:r>
              <a:rPr lang="ru-RU" sz="2800" dirty="0" smtClean="0"/>
              <a:t>.</a:t>
            </a:r>
            <a:endParaRPr lang="en-US" sz="2800" dirty="0" smtClean="0"/>
          </a:p>
          <a:p>
            <a:r>
              <a:rPr lang="ru-RU" sz="2800" dirty="0"/>
              <a:t> </a:t>
            </a:r>
            <a:r>
              <a:rPr lang="ru-RU" sz="2800" i="1" u="sng" dirty="0"/>
              <a:t> … </a:t>
            </a:r>
            <a:r>
              <a:rPr lang="ru-RU" sz="2800" i="1" u="sng" dirty="0" smtClean="0"/>
              <a:t>а также ИП и юридические лица, как Исполнители независимой оценки </a:t>
            </a:r>
            <a:r>
              <a:rPr lang="en-US" sz="2800" i="1" u="sng" dirty="0" smtClean="0"/>
              <a:t>[1].</a:t>
            </a:r>
            <a:endParaRPr lang="ru-RU" sz="2800" i="1" u="sng" dirty="0"/>
          </a:p>
        </p:txBody>
      </p:sp>
    </p:spTree>
    <p:extLst>
      <p:ext uri="{BB962C8B-B14F-4D97-AF65-F5344CB8AC3E}">
        <p14:creationId xmlns:p14="http://schemas.microsoft.com/office/powerpoint/2010/main" val="41571388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2800" b="1" i="1" dirty="0" smtClean="0"/>
              <a:t>Государственные </a:t>
            </a:r>
            <a:r>
              <a:rPr lang="ru-RU" sz="2800" b="1" i="1" dirty="0"/>
              <a:t>и общественные институты и иные субъекты оценочной деятельности (исполнители независимой оценки).</a:t>
            </a:r>
          </a:p>
          <a:p>
            <a:pPr algn="just">
              <a:spcBef>
                <a:spcPts val="600"/>
              </a:spcBef>
            </a:pPr>
            <a:r>
              <a:rPr lang="ru-RU" sz="2800" dirty="0"/>
              <a:t> </a:t>
            </a:r>
            <a:r>
              <a:rPr lang="ru-RU" sz="2800" i="1" u="sng" dirty="0"/>
              <a:t> </a:t>
            </a:r>
            <a:r>
              <a:rPr lang="ru-RU" sz="2800" i="1" u="sng" dirty="0" smtClean="0"/>
              <a:t>Основные операторы рынка и его состояние</a:t>
            </a:r>
          </a:p>
          <a:p>
            <a:pPr algn="just" fontAlgn="base">
              <a:spcBef>
                <a:spcPts val="600"/>
              </a:spcBef>
            </a:pPr>
            <a:r>
              <a:rPr lang="ru-RU" sz="2800" dirty="0" smtClean="0"/>
              <a:t>В</a:t>
            </a:r>
            <a:r>
              <a:rPr lang="ru-RU" sz="2800" dirty="0"/>
              <a:t> Беларуси объем рынка независимой оценки </a:t>
            </a:r>
            <a:r>
              <a:rPr lang="ru-RU" sz="2800" dirty="0" smtClean="0"/>
              <a:t>по состоянию на 31 мая 2021г. составлял</a:t>
            </a:r>
            <a:r>
              <a:rPr lang="ru-RU" sz="2800" dirty="0"/>
              <a:t> 26 </a:t>
            </a:r>
            <a:r>
              <a:rPr lang="ru-RU" sz="2800" dirty="0" smtClean="0"/>
              <a:t>млн. белорусских рублей. </a:t>
            </a:r>
          </a:p>
          <a:p>
            <a:pPr algn="just" fontAlgn="base">
              <a:spcBef>
                <a:spcPts val="600"/>
              </a:spcBef>
            </a:pPr>
            <a:r>
              <a:rPr lang="ru-RU" sz="2800" dirty="0" smtClean="0"/>
              <a:t>За</a:t>
            </a:r>
            <a:r>
              <a:rPr lang="ru-RU" sz="2800" dirty="0"/>
              <a:t> последние 3 года по данным председателя Ассоциации оценочных организаций Светланы </a:t>
            </a:r>
            <a:r>
              <a:rPr lang="ru-RU" sz="2800" dirty="0" err="1"/>
              <a:t>Юрени</a:t>
            </a:r>
            <a:r>
              <a:rPr lang="ru-RU" sz="2800" dirty="0"/>
              <a:t> на основе экспертных оценок членов </a:t>
            </a:r>
            <a:r>
              <a:rPr lang="ru-RU" sz="2800" dirty="0" smtClean="0"/>
              <a:t>Ассоциации отмечается его сокращение на</a:t>
            </a:r>
            <a:r>
              <a:rPr lang="ru-RU" sz="2800" dirty="0"/>
              <a:t> 15,6</a:t>
            </a:r>
            <a:r>
              <a:rPr lang="ru-RU" sz="2800" dirty="0" smtClean="0"/>
              <a:t>%. </a:t>
            </a:r>
            <a:endParaRPr lang="ru-RU" sz="2800" dirty="0"/>
          </a:p>
          <a:p>
            <a:pPr algn="just" fontAlgn="base">
              <a:spcBef>
                <a:spcPts val="600"/>
              </a:spcBef>
            </a:pPr>
            <a:r>
              <a:rPr lang="ru-RU" sz="2800" dirty="0"/>
              <a:t>Количество оценщиков в стране с 2018 по 2020 год выросло на 4%, до </a:t>
            </a:r>
            <a:r>
              <a:rPr lang="ru-RU" sz="2800" dirty="0" smtClean="0"/>
              <a:t>725 человек. </a:t>
            </a:r>
            <a:endParaRPr lang="ru-RU" sz="2800" dirty="0"/>
          </a:p>
          <a:p>
            <a:pPr algn="just" fontAlgn="base">
              <a:spcBef>
                <a:spcPts val="600"/>
              </a:spcBef>
            </a:pPr>
            <a:r>
              <a:rPr lang="ru-RU" sz="2800" dirty="0"/>
              <a:t>При этом, по состоянию на 31 мая 2021г. на структура белорусских Исполнителей оценки имеет следующий вид: 129 юридических лиц и 94 оценщика — индивидуальных предпринимателя </a:t>
            </a:r>
            <a:r>
              <a:rPr lang="en-US" sz="2800" dirty="0"/>
              <a:t>[4]</a:t>
            </a:r>
            <a:r>
              <a:rPr lang="ru-RU" sz="2800" dirty="0" smtClean="0"/>
              <a:t>.</a:t>
            </a:r>
            <a:endParaRPr lang="en-US" sz="2800" dirty="0"/>
          </a:p>
        </p:txBody>
      </p:sp>
    </p:spTree>
    <p:extLst>
      <p:ext uri="{BB962C8B-B14F-4D97-AF65-F5344CB8AC3E}">
        <p14:creationId xmlns:p14="http://schemas.microsoft.com/office/powerpoint/2010/main" val="35533072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2800" b="1" i="1" dirty="0" smtClean="0"/>
              <a:t>Государственные </a:t>
            </a:r>
            <a:r>
              <a:rPr lang="ru-RU" sz="2800" b="1" i="1" dirty="0"/>
              <a:t>и общественные институты и иные субъекты оценочной деятельности (исполнители независимой оценки).</a:t>
            </a:r>
          </a:p>
          <a:p>
            <a:pPr algn="just">
              <a:spcBef>
                <a:spcPts val="600"/>
              </a:spcBef>
            </a:pPr>
            <a:r>
              <a:rPr lang="ru-RU" sz="2800" dirty="0"/>
              <a:t> </a:t>
            </a:r>
            <a:r>
              <a:rPr lang="ru-RU" sz="2800" dirty="0" smtClean="0"/>
              <a:t>По </a:t>
            </a:r>
            <a:r>
              <a:rPr lang="ru-RU" sz="2800" dirty="0"/>
              <a:t>данным от начальника управления оценки Госкомимущества Дины Соколовской, по состоянию на 10 октября 2016г. (более свежие данные в открытых и доступных источниках не выявлены), в Беларуси выдано 1’414 свидетельств на право проведения независимой оценки объектов гражданских прав (по всем группам объектов оценки). Из них: 39 – на оценку бизнеса, 372 – земли, 494 – капитальных строений, 405 – оборудования, 104 – интеллектуальной собственности. Всего свидетельства имели 698 человек. </a:t>
            </a:r>
            <a:r>
              <a:rPr lang="en-US" sz="2800" dirty="0" smtClean="0"/>
              <a:t/>
            </a:r>
            <a:br>
              <a:rPr lang="en-US" sz="2800" dirty="0" smtClean="0"/>
            </a:br>
            <a:r>
              <a:rPr lang="ru-RU" sz="2800" dirty="0" smtClean="0"/>
              <a:t>Таким </a:t>
            </a:r>
            <a:r>
              <a:rPr lang="ru-RU" sz="2800" dirty="0"/>
              <a:t>образом, 1 белорусский оценщик обслуживает спрос на независимую оценку от порядка 13,6 тыс. граждан Республики Беларусь.</a:t>
            </a:r>
          </a:p>
          <a:p>
            <a:pPr algn="just">
              <a:spcBef>
                <a:spcPts val="600"/>
              </a:spcBef>
            </a:pPr>
            <a:r>
              <a:rPr lang="ru-RU" sz="2800" dirty="0"/>
              <a:t>По данным опроса, проведенного в октябре 2016г. Ассоциацией оценочных организаций, аттестованные оценщики </a:t>
            </a:r>
            <a:r>
              <a:rPr lang="ru-RU" sz="2800" dirty="0" smtClean="0"/>
              <a:t>работали в </a:t>
            </a:r>
            <a:r>
              <a:rPr lang="ru-RU" sz="2800" dirty="0"/>
              <a:t>более чем в 200 организациях. Из них в 11 имеется свыше 10 оценщиков, в 22 – от 5 до 10, в остальных – менее 5. Более 40 человек были зарегистрированы в 2016г. как ИП.</a:t>
            </a:r>
          </a:p>
          <a:p>
            <a:pPr algn="just">
              <a:spcBef>
                <a:spcPts val="600"/>
              </a:spcBef>
            </a:pPr>
            <a:r>
              <a:rPr lang="en-US" sz="2800" i="1" u="sng" dirty="0" smtClean="0"/>
              <a:t>.</a:t>
            </a:r>
            <a:endParaRPr lang="ru-RU" sz="2800" i="1" u="sng" dirty="0"/>
          </a:p>
        </p:txBody>
      </p:sp>
    </p:spTree>
    <p:extLst>
      <p:ext uri="{BB962C8B-B14F-4D97-AF65-F5344CB8AC3E}">
        <p14:creationId xmlns:p14="http://schemas.microsoft.com/office/powerpoint/2010/main" val="7151473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2800" b="1" i="1" dirty="0" smtClean="0"/>
              <a:t>Государственные </a:t>
            </a:r>
            <a:r>
              <a:rPr lang="ru-RU" sz="2800" b="1" i="1" dirty="0"/>
              <a:t>и общественные институты и иные субъекты оценочной деятельности (исполнители независимой оценки).</a:t>
            </a:r>
          </a:p>
          <a:p>
            <a:pPr algn="just">
              <a:spcBef>
                <a:spcPts val="600"/>
              </a:spcBef>
            </a:pPr>
            <a:r>
              <a:rPr lang="ru-RU" sz="2800" dirty="0"/>
              <a:t> </a:t>
            </a:r>
            <a:r>
              <a:rPr lang="ru-RU" sz="2600" dirty="0" smtClean="0"/>
              <a:t>Средний </a:t>
            </a:r>
            <a:r>
              <a:rPr lang="ru-RU" sz="2600" dirty="0"/>
              <a:t>возраст белорусского оценщика – 36 лет, хотя в ряде организаций он составляет 27 лет и 44 года. Большая часть оценщиков женщины (191 из 286 респондентов). Однако в компаниях, специализирующихся на оценке машин и оборудования, больше мужчин. Впрочем, узкой специализации здесь стремятся избегать: у белорусских оценщиков в среднем по 2 разных свидетельства (допуск к оценке 2 типов объектов гражданских прав), что позволяет диверсифицировать заказы. У 2/3 респондентов стаж превышает 6 лет, что положительно влияет на качество работы и уровень квалификации. Стаж до 3 лет – у 31% опрошенных.</a:t>
            </a:r>
          </a:p>
          <a:p>
            <a:pPr algn="just">
              <a:spcBef>
                <a:spcPts val="600"/>
              </a:spcBef>
            </a:pPr>
            <a:r>
              <a:rPr lang="ru-RU" sz="2600" dirty="0" smtClean="0"/>
              <a:t>По </a:t>
            </a:r>
            <a:r>
              <a:rPr lang="ru-RU" sz="2600" dirty="0"/>
              <a:t>данным </a:t>
            </a:r>
            <a:r>
              <a:rPr lang="ru-RU" sz="2600" dirty="0" smtClean="0"/>
              <a:t>Ассоциации </a:t>
            </a:r>
            <a:r>
              <a:rPr lang="ru-RU" sz="2600" dirty="0"/>
              <a:t>оценочных </a:t>
            </a:r>
            <a:r>
              <a:rPr lang="ru-RU" sz="2600" dirty="0" smtClean="0"/>
              <a:t>организаций </a:t>
            </a:r>
            <a:r>
              <a:rPr lang="ru-RU" sz="2600" dirty="0"/>
              <a:t>объем оказанных оценщиками услуг </a:t>
            </a:r>
            <a:r>
              <a:rPr lang="ru-RU" sz="2600" dirty="0" smtClean="0"/>
              <a:t>за </a:t>
            </a:r>
            <a:r>
              <a:rPr lang="ru-RU" sz="2600" dirty="0"/>
              <a:t>6 месяцев 2016г. на 1 оценщика в среднем </a:t>
            </a:r>
            <a:r>
              <a:rPr lang="ru-RU" sz="2600" dirty="0" smtClean="0"/>
              <a:t>составил 53,3 </a:t>
            </a:r>
            <a:r>
              <a:rPr lang="ru-RU" sz="2600" dirty="0"/>
              <a:t>тыс. </a:t>
            </a:r>
            <a:r>
              <a:rPr lang="ru-RU" sz="2600" dirty="0" smtClean="0"/>
              <a:t>BYN, а их </a:t>
            </a:r>
            <a:r>
              <a:rPr lang="ru-RU" sz="2600" dirty="0"/>
              <a:t>зарплата в 2016г. колебалась в диапазоне от 650 до 1502 BYN, а средняя – 1086 BYN (т.е. при курсе НБ РБ на 01.07.2016г 2,0053BYN/USD примерно составляло эквивалент 541,56USD</a:t>
            </a:r>
            <a:r>
              <a:rPr lang="ru-RU" sz="2600" dirty="0" smtClean="0"/>
              <a:t>) </a:t>
            </a:r>
            <a:r>
              <a:rPr lang="en-US" sz="2600" dirty="0" smtClean="0"/>
              <a:t>[</a:t>
            </a:r>
            <a:r>
              <a:rPr lang="ru-RU" sz="2600" dirty="0" smtClean="0"/>
              <a:t>5</a:t>
            </a:r>
            <a:r>
              <a:rPr lang="en-US" sz="2600" dirty="0" smtClean="0"/>
              <a:t>]</a:t>
            </a:r>
            <a:r>
              <a:rPr lang="ru-RU" sz="2600" dirty="0" smtClean="0"/>
              <a:t>.</a:t>
            </a:r>
            <a:endParaRPr lang="ru-RU" sz="2600" dirty="0"/>
          </a:p>
          <a:p>
            <a:pPr>
              <a:spcBef>
                <a:spcPts val="600"/>
              </a:spcBef>
            </a:pPr>
            <a:r>
              <a:rPr lang="ru-RU" sz="2600" dirty="0"/>
              <a:t> </a:t>
            </a:r>
            <a:r>
              <a:rPr lang="ru-RU" sz="2600" i="1" u="sng" dirty="0"/>
              <a:t> … </a:t>
            </a:r>
            <a:r>
              <a:rPr lang="ru-RU" sz="2600" i="1" u="sng" dirty="0" smtClean="0"/>
              <a:t>а также профессиональные объединения оценщиков</a:t>
            </a:r>
            <a:r>
              <a:rPr lang="en-US" sz="2600" i="1" u="sng" dirty="0" smtClean="0"/>
              <a:t>.</a:t>
            </a:r>
            <a:endParaRPr lang="ru-RU" sz="2600" i="1" u="sng" dirty="0"/>
          </a:p>
        </p:txBody>
      </p:sp>
    </p:spTree>
    <p:extLst>
      <p:ext uri="{BB962C8B-B14F-4D97-AF65-F5344CB8AC3E}">
        <p14:creationId xmlns:p14="http://schemas.microsoft.com/office/powerpoint/2010/main" val="18385264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fontScale="90000"/>
          </a:bodyPr>
          <a:lstStyle/>
          <a:p>
            <a:pPr algn="just"/>
            <a:r>
              <a:rPr lang="ru-RU" sz="2200" b="1" dirty="0">
                <a:latin typeface="+mn-lt"/>
                <a:ea typeface="+mn-ea"/>
                <a:cs typeface="+mn-cs"/>
              </a:rPr>
              <a:t>Тема </a:t>
            </a:r>
            <a:r>
              <a:rPr lang="ru-RU" sz="2200" b="1" dirty="0" smtClean="0">
                <a:latin typeface="+mn-lt"/>
                <a:ea typeface="+mn-ea"/>
                <a:cs typeface="+mn-cs"/>
              </a:rPr>
              <a:t>лекции: 1.1 </a:t>
            </a:r>
            <a:r>
              <a:rPr lang="ru-RU" sz="2200" b="1" dirty="0">
                <a:latin typeface="+mn-lt"/>
                <a:ea typeface="+mn-ea"/>
                <a:cs typeface="+mn-cs"/>
              </a:rPr>
              <a:t>Организационно- правовые, экономические и этические аспекты </a:t>
            </a:r>
            <a:r>
              <a:rPr lang="ru-RU" sz="2200" b="1" dirty="0" smtClean="0">
                <a:latin typeface="+mn-lt"/>
                <a:ea typeface="+mn-ea"/>
                <a:cs typeface="+mn-cs"/>
              </a:rPr>
              <a:t>деятельности по </a:t>
            </a:r>
            <a:r>
              <a:rPr lang="ru-RU" sz="2200" b="1" dirty="0">
                <a:latin typeface="+mn-lt"/>
                <a:ea typeface="+mn-ea"/>
                <a:cs typeface="+mn-cs"/>
              </a:rPr>
              <a:t>оценке стоимости </a:t>
            </a:r>
            <a:r>
              <a:rPr lang="ru-RU" sz="1800" b="1" dirty="0" smtClean="0">
                <a:latin typeface="+mn-lt"/>
                <a:ea typeface="+mn-ea"/>
                <a:cs typeface="+mn-cs"/>
              </a:rPr>
              <a:t>объектов</a:t>
            </a:r>
            <a:r>
              <a:rPr lang="ru-RU" sz="2200" b="1" dirty="0" smtClean="0">
                <a:latin typeface="+mn-lt"/>
                <a:ea typeface="+mn-ea"/>
                <a:cs typeface="+mn-cs"/>
              </a:rPr>
              <a:t> </a:t>
            </a:r>
            <a:r>
              <a:rPr lang="ru-RU" sz="2200" b="1" dirty="0">
                <a:latin typeface="+mn-lt"/>
                <a:ea typeface="+mn-ea"/>
                <a:cs typeface="+mn-cs"/>
              </a:rPr>
              <a:t>гражданских прав </a:t>
            </a:r>
            <a:r>
              <a:rPr lang="ru-RU" sz="2200" b="1" dirty="0" smtClean="0">
                <a:latin typeface="+mn-lt"/>
                <a:ea typeface="+mn-ea"/>
                <a:cs typeface="+mn-cs"/>
              </a:rPr>
              <a:t>в </a:t>
            </a:r>
            <a:r>
              <a:rPr lang="ru-RU" sz="2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609600"/>
            <a:ext cx="12192000" cy="6248399"/>
          </a:xfrm>
        </p:spPr>
        <p:txBody>
          <a:bodyPr>
            <a:noAutofit/>
          </a:bodyPr>
          <a:lstStyle/>
          <a:p>
            <a:pPr algn="just">
              <a:lnSpc>
                <a:spcPct val="120000"/>
              </a:lnSpc>
              <a:spcBef>
                <a:spcPts val="0"/>
              </a:spcBef>
            </a:pPr>
            <a:r>
              <a:rPr lang="ru-RU" sz="3200" b="1" dirty="0" smtClean="0"/>
              <a:t>Абстракт (продолжение</a:t>
            </a:r>
            <a:r>
              <a:rPr lang="ru-RU" sz="3200" b="1" dirty="0"/>
              <a:t>): </a:t>
            </a:r>
            <a:endParaRPr lang="ru-RU" sz="3200" b="1" dirty="0" smtClean="0"/>
          </a:p>
          <a:p>
            <a:pPr marL="457200" indent="-457200" algn="just">
              <a:lnSpc>
                <a:spcPct val="120000"/>
              </a:lnSpc>
              <a:spcBef>
                <a:spcPts val="0"/>
              </a:spcBef>
              <a:buFont typeface="Wingdings" panose="05000000000000000000" pitchFamily="2" charset="2"/>
              <a:buChar char="v"/>
            </a:pPr>
            <a:r>
              <a:rPr lang="ru-RU" sz="3200" dirty="0" smtClean="0"/>
              <a:t>Регулирование </a:t>
            </a:r>
            <a:r>
              <a:rPr lang="ru-RU" sz="3200" dirty="0"/>
              <a:t>оценочной деятельности (субъекты, отечественный и иностранный опыт) в Республике Беларусь. Формы регулирования в мировой практике: саморегулирование, государственное регулирование и смешанные формы с различными степенями распределения и делегирования прав и обязанностей субъектов деятельности и специалистов в странах с различными социально-экономическими моделями и этапами развития, трансформации или реформирования национальных экономик; культурными и религиозными практиками</a:t>
            </a:r>
            <a:r>
              <a:rPr lang="ru-RU" sz="3200" dirty="0" smtClean="0"/>
              <a:t>.</a:t>
            </a:r>
            <a:endParaRPr lang="ru-RU" sz="3200" dirty="0"/>
          </a:p>
        </p:txBody>
      </p:sp>
    </p:spTree>
    <p:extLst>
      <p:ext uri="{BB962C8B-B14F-4D97-AF65-F5344CB8AC3E}">
        <p14:creationId xmlns:p14="http://schemas.microsoft.com/office/powerpoint/2010/main" val="4554084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1600" b="1" i="1" dirty="0" smtClean="0"/>
              <a:t>Государственные </a:t>
            </a:r>
            <a:r>
              <a:rPr lang="ru-RU" sz="1600" b="1" i="1" dirty="0"/>
              <a:t>и общественные институты и иные субъекты оценочной деятельности (исполнители независимой оценки).</a:t>
            </a:r>
          </a:p>
          <a:p>
            <a:pPr algn="just">
              <a:spcBef>
                <a:spcPts val="600"/>
              </a:spcBef>
            </a:pPr>
            <a:endParaRPr lang="ru-RU" sz="1600" b="1" cap="all" dirty="0"/>
          </a:p>
          <a:p>
            <a:pPr algn="just">
              <a:spcBef>
                <a:spcPts val="600"/>
              </a:spcBef>
            </a:pPr>
            <a:r>
              <a:rPr lang="ru-RU" sz="1600" dirty="0" smtClean="0"/>
              <a:t>1. Ассоциация </a:t>
            </a:r>
            <a:r>
              <a:rPr lang="ru-RU" sz="1600" dirty="0"/>
              <a:t>оценочных </a:t>
            </a:r>
            <a:r>
              <a:rPr lang="ru-RU" sz="1600" dirty="0" smtClean="0"/>
              <a:t>организаций, </a:t>
            </a:r>
            <a:r>
              <a:rPr lang="en-US" sz="1600" dirty="0"/>
              <a:t>https://assn.by</a:t>
            </a:r>
            <a:r>
              <a:rPr lang="en-US" sz="1600" dirty="0" smtClean="0"/>
              <a:t>/</a:t>
            </a:r>
            <a:r>
              <a:rPr lang="ru-RU" sz="1600" dirty="0" smtClean="0"/>
              <a:t>: члены Ассоциации являются работодателями для около 40% оценщиков Беларуси </a:t>
            </a:r>
            <a:r>
              <a:rPr lang="en-US" sz="1600" dirty="0" smtClean="0"/>
              <a:t>[6]</a:t>
            </a:r>
            <a:r>
              <a:rPr lang="ru-RU" sz="1600" dirty="0" smtClean="0"/>
              <a:t>.</a:t>
            </a:r>
            <a:endParaRPr lang="ru-RU" sz="1600" dirty="0"/>
          </a:p>
          <a:p>
            <a:pPr algn="just">
              <a:spcBef>
                <a:spcPts val="600"/>
              </a:spcBef>
            </a:pPr>
            <a:r>
              <a:rPr lang="ru-RU" sz="1600" dirty="0" smtClean="0"/>
              <a:t>2. Белорусская ассоциация экспертов и сюрвейеров на транспорте, </a:t>
            </a:r>
            <a:r>
              <a:rPr lang="en-US" sz="1600" dirty="0"/>
              <a:t>http://www.autoexp.org/index.php</a:t>
            </a:r>
            <a:endParaRPr lang="ru-RU" sz="1600" dirty="0" smtClean="0"/>
          </a:p>
          <a:p>
            <a:pPr algn="just">
              <a:spcBef>
                <a:spcPts val="600"/>
              </a:spcBef>
            </a:pPr>
            <a:r>
              <a:rPr lang="ru-RU" sz="1600" dirty="0" smtClean="0"/>
              <a:t>                            </a:t>
            </a:r>
          </a:p>
          <a:p>
            <a:pPr algn="just">
              <a:spcBef>
                <a:spcPts val="600"/>
              </a:spcBef>
            </a:pPr>
            <a:endParaRPr lang="ru-RU" sz="1600" dirty="0"/>
          </a:p>
          <a:p>
            <a:pPr algn="just">
              <a:spcBef>
                <a:spcPts val="600"/>
              </a:spcBef>
            </a:pPr>
            <a:endParaRPr lang="ru-RU" sz="1600" dirty="0" smtClean="0"/>
          </a:p>
          <a:p>
            <a:pPr algn="just">
              <a:spcBef>
                <a:spcPts val="600"/>
              </a:spcBef>
            </a:pPr>
            <a:endParaRPr lang="ru-RU" sz="1600" dirty="0"/>
          </a:p>
          <a:p>
            <a:pPr algn="just">
              <a:spcBef>
                <a:spcPts val="600"/>
              </a:spcBef>
            </a:pPr>
            <a:endParaRPr lang="ru-RU" sz="1600" dirty="0" smtClean="0"/>
          </a:p>
          <a:p>
            <a:pPr algn="just">
              <a:spcBef>
                <a:spcPts val="600"/>
              </a:spcBef>
            </a:pPr>
            <a:endParaRPr lang="ru-RU" sz="1600" dirty="0"/>
          </a:p>
          <a:p>
            <a:pPr algn="just">
              <a:spcBef>
                <a:spcPts val="600"/>
              </a:spcBef>
            </a:pPr>
            <a:endParaRPr lang="ru-RU" sz="1600" dirty="0" smtClean="0"/>
          </a:p>
          <a:p>
            <a:pPr algn="just">
              <a:spcBef>
                <a:spcPts val="600"/>
              </a:spcBef>
            </a:pPr>
            <a:endParaRPr lang="ru-RU" sz="1600" dirty="0"/>
          </a:p>
          <a:p>
            <a:pPr algn="just">
              <a:spcBef>
                <a:spcPts val="600"/>
              </a:spcBef>
            </a:pPr>
            <a:endParaRPr lang="ru-RU" sz="1600" dirty="0" smtClean="0"/>
          </a:p>
          <a:p>
            <a:pPr algn="just">
              <a:spcBef>
                <a:spcPts val="600"/>
              </a:spcBef>
            </a:pPr>
            <a:endParaRPr lang="ru-RU" sz="1600" dirty="0"/>
          </a:p>
          <a:p>
            <a:pPr algn="just">
              <a:spcBef>
                <a:spcPts val="600"/>
              </a:spcBef>
            </a:pPr>
            <a:endParaRPr lang="ru-RU" sz="1600" dirty="0" smtClean="0"/>
          </a:p>
          <a:p>
            <a:pPr algn="just">
              <a:spcBef>
                <a:spcPts val="600"/>
              </a:spcBef>
            </a:pPr>
            <a:endParaRPr lang="ru-RU" sz="1600" dirty="0"/>
          </a:p>
          <a:p>
            <a:pPr algn="just">
              <a:spcBef>
                <a:spcPts val="600"/>
              </a:spcBef>
            </a:pPr>
            <a:endParaRPr lang="ru-RU" sz="1600" dirty="0" smtClean="0"/>
          </a:p>
          <a:p>
            <a:pPr algn="just">
              <a:spcBef>
                <a:spcPts val="600"/>
              </a:spcBef>
            </a:pPr>
            <a:endParaRPr lang="ru-RU" sz="1600" dirty="0"/>
          </a:p>
          <a:p>
            <a:pPr algn="l">
              <a:spcBef>
                <a:spcPts val="600"/>
              </a:spcBef>
            </a:pPr>
            <a:r>
              <a:rPr lang="ru-RU" sz="1600" dirty="0" smtClean="0"/>
              <a:t>                                                                Сайт </a:t>
            </a:r>
            <a:r>
              <a:rPr lang="ru-RU" sz="1600" dirty="0"/>
              <a:t>АОО </a:t>
            </a:r>
            <a:r>
              <a:rPr lang="ru-RU" sz="1600" dirty="0" smtClean="0"/>
              <a:t>                                                                                                    Сайт </a:t>
            </a:r>
            <a:r>
              <a:rPr lang="ru-RU" sz="1600" dirty="0"/>
              <a:t>БАЭС</a:t>
            </a:r>
          </a:p>
          <a:p>
            <a:pPr algn="l">
              <a:spcBef>
                <a:spcPts val="600"/>
              </a:spcBef>
            </a:pPr>
            <a:r>
              <a:rPr lang="ru-RU" sz="1600" dirty="0" smtClean="0"/>
              <a:t>3. Общественное объединение «БЕЛОРУССКОЕ </a:t>
            </a:r>
            <a:r>
              <a:rPr lang="ru-RU" sz="1600" dirty="0"/>
              <a:t>ОБЩЕСТВО </a:t>
            </a:r>
            <a:r>
              <a:rPr lang="ru-RU" sz="1600" dirty="0" smtClean="0"/>
              <a:t>ОЦЕНЩИКОВ», </a:t>
            </a:r>
            <a:br>
              <a:rPr lang="ru-RU" sz="1600" dirty="0" smtClean="0"/>
            </a:br>
            <a:r>
              <a:rPr lang="ru-RU" sz="1600" dirty="0" smtClean="0"/>
              <a:t>актуальные сведения в открытых и доступных источниках не установлены на 2022.06.29.</a:t>
            </a:r>
            <a:endParaRPr lang="ru-RU" sz="1600" dirty="0"/>
          </a:p>
        </p:txBody>
      </p:sp>
      <p:pic>
        <p:nvPicPr>
          <p:cNvPr id="8" name="Рисунок 7"/>
          <p:cNvPicPr/>
          <p:nvPr/>
        </p:nvPicPr>
        <p:blipFill rotWithShape="1">
          <a:blip r:embed="rId2"/>
          <a:srcRect t="3808" b="6601"/>
          <a:stretch/>
        </p:blipFill>
        <p:spPr bwMode="auto">
          <a:xfrm>
            <a:off x="155575" y="1841501"/>
            <a:ext cx="5876925" cy="4165600"/>
          </a:xfrm>
          <a:prstGeom prst="rect">
            <a:avLst/>
          </a:prstGeom>
          <a:ln>
            <a:noFill/>
          </a:ln>
          <a:extLst>
            <a:ext uri="{53640926-AAD7-44D8-BBD7-CCE9431645EC}">
              <a14:shadowObscured xmlns:a14="http://schemas.microsoft.com/office/drawing/2010/main"/>
            </a:ext>
          </a:extLst>
        </p:spPr>
      </p:pic>
      <p:pic>
        <p:nvPicPr>
          <p:cNvPr id="9" name="Рисунок 8"/>
          <p:cNvPicPr/>
          <p:nvPr/>
        </p:nvPicPr>
        <p:blipFill rotWithShape="1">
          <a:blip r:embed="rId3"/>
          <a:srcRect t="3607" b="3995"/>
          <a:stretch/>
        </p:blipFill>
        <p:spPr bwMode="auto">
          <a:xfrm>
            <a:off x="6375400" y="1841502"/>
            <a:ext cx="5753100" cy="41656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214027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575732"/>
          </a:xfrm>
        </p:spPr>
        <p:txBody>
          <a:bodyPr>
            <a:normAutofit/>
          </a:bodyPr>
          <a:lstStyle/>
          <a:p>
            <a:pPr algn="just"/>
            <a:r>
              <a:rPr lang="ru-RU" sz="1400" b="1" dirty="0">
                <a:latin typeface="+mn-lt"/>
                <a:ea typeface="+mn-ea"/>
                <a:cs typeface="+mn-cs"/>
              </a:rPr>
              <a:t>Тема </a:t>
            </a:r>
            <a:r>
              <a:rPr lang="ru-RU" sz="1400" b="1" dirty="0" smtClean="0">
                <a:latin typeface="+mn-lt"/>
                <a:ea typeface="+mn-ea"/>
                <a:cs typeface="+mn-cs"/>
              </a:rPr>
              <a:t>лекции: 1.1 </a:t>
            </a:r>
            <a:r>
              <a:rPr lang="ru-RU" sz="1400" b="1" dirty="0">
                <a:latin typeface="+mn-lt"/>
                <a:ea typeface="+mn-ea"/>
                <a:cs typeface="+mn-cs"/>
              </a:rPr>
              <a:t>Организационно- правовые, экономические и этические аспекты </a:t>
            </a:r>
            <a:r>
              <a:rPr lang="ru-RU" sz="1400" b="1" dirty="0" smtClean="0">
                <a:latin typeface="+mn-lt"/>
                <a:ea typeface="+mn-ea"/>
                <a:cs typeface="+mn-cs"/>
              </a:rPr>
              <a:t>деятельности по </a:t>
            </a:r>
            <a:r>
              <a:rPr lang="ru-RU" sz="1400" b="1" dirty="0">
                <a:latin typeface="+mn-lt"/>
                <a:ea typeface="+mn-ea"/>
                <a:cs typeface="+mn-cs"/>
              </a:rPr>
              <a:t>оценке стоимости </a:t>
            </a:r>
            <a:r>
              <a:rPr lang="ru-RU" sz="1400" b="1" dirty="0" smtClean="0">
                <a:latin typeface="+mn-lt"/>
                <a:ea typeface="+mn-ea"/>
                <a:cs typeface="+mn-cs"/>
              </a:rPr>
              <a:t>объектов </a:t>
            </a:r>
            <a:r>
              <a:rPr lang="ru-RU" sz="1400" b="1" dirty="0">
                <a:latin typeface="+mn-lt"/>
                <a:ea typeface="+mn-ea"/>
                <a:cs typeface="+mn-cs"/>
              </a:rPr>
              <a:t>гражданских прав </a:t>
            </a:r>
            <a:r>
              <a:rPr lang="ru-RU" sz="1400" b="1" dirty="0" smtClean="0">
                <a:latin typeface="+mn-lt"/>
                <a:ea typeface="+mn-ea"/>
                <a:cs typeface="+mn-cs"/>
              </a:rPr>
              <a:t>в </a:t>
            </a:r>
            <a:r>
              <a:rPr lang="ru-RU" sz="14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778933"/>
            <a:ext cx="12192000" cy="6079066"/>
          </a:xfrm>
        </p:spPr>
        <p:txBody>
          <a:bodyPr>
            <a:noAutofit/>
          </a:bodyPr>
          <a:lstStyle/>
          <a:p>
            <a:pPr algn="just">
              <a:lnSpc>
                <a:spcPct val="120000"/>
              </a:lnSpc>
              <a:spcBef>
                <a:spcPts val="0"/>
              </a:spcBef>
            </a:pPr>
            <a:endParaRPr lang="ru-RU" sz="1600" b="1" i="1" dirty="0" smtClean="0"/>
          </a:p>
          <a:p>
            <a:pPr algn="just">
              <a:lnSpc>
                <a:spcPct val="120000"/>
              </a:lnSpc>
              <a:spcBef>
                <a:spcPts val="0"/>
              </a:spcBef>
            </a:pPr>
            <a:r>
              <a:rPr lang="ru-RU" sz="1600" b="1" i="1" dirty="0" smtClean="0"/>
              <a:t>Регулирование </a:t>
            </a:r>
            <a:r>
              <a:rPr lang="ru-RU" sz="1600" b="1" i="1" dirty="0"/>
              <a:t>оценочной деятельности (субъекты, отечественный и иностранный опыт) в Республике Беларусь. Формы регулирования в мировой практике: саморегулирование, государственное регулирование и смешанные формы с различными степенями распределения и делегирования прав и обязанностей субъектов деятельности и специалистов в странах с различными социально-экономическими моделями и этапами развития, трансформации или реформирования национальных экономик; культурными и религиозными практиками.</a:t>
            </a:r>
          </a:p>
          <a:p>
            <a:pPr algn="just">
              <a:lnSpc>
                <a:spcPct val="120000"/>
              </a:lnSpc>
              <a:spcBef>
                <a:spcPts val="0"/>
              </a:spcBef>
            </a:pPr>
            <a:endParaRPr lang="ru-RU" sz="1600" b="1" i="1" dirty="0" smtClean="0"/>
          </a:p>
          <a:p>
            <a:pPr algn="just">
              <a:spcBef>
                <a:spcPts val="600"/>
              </a:spcBef>
            </a:pPr>
            <a:r>
              <a:rPr lang="ru-RU" sz="1600" i="1" u="sng" dirty="0" smtClean="0"/>
              <a:t>Оценочные значения применения форм регулирования независимой оценки в странах региона по состоянию в 2021/22г.г.</a:t>
            </a:r>
          </a:p>
          <a:p>
            <a:pPr algn="just" fontAlgn="base">
              <a:spcBef>
                <a:spcPts val="600"/>
              </a:spcBef>
            </a:pPr>
            <a:endParaRPr lang="ru-RU" sz="1600" dirty="0" smtClean="0"/>
          </a:p>
          <a:p>
            <a:pPr algn="just" fontAlgn="base">
              <a:spcBef>
                <a:spcPts val="600"/>
              </a:spcBef>
            </a:pPr>
            <a:endParaRPr lang="ru-RU" sz="1600" dirty="0"/>
          </a:p>
        </p:txBody>
      </p:sp>
      <p:graphicFrame>
        <p:nvGraphicFramePr>
          <p:cNvPr id="7" name="Таблица 6"/>
          <p:cNvGraphicFramePr>
            <a:graphicFrameLocks noGrp="1"/>
          </p:cNvGraphicFramePr>
          <p:nvPr>
            <p:extLst>
              <p:ext uri="{D42A27DB-BD31-4B8C-83A1-F6EECF244321}">
                <p14:modId xmlns:p14="http://schemas.microsoft.com/office/powerpoint/2010/main" val="1029878319"/>
              </p:ext>
            </p:extLst>
          </p:nvPr>
        </p:nvGraphicFramePr>
        <p:xfrm>
          <a:off x="260350" y="3818466"/>
          <a:ext cx="11671300" cy="1920240"/>
        </p:xfrm>
        <a:graphic>
          <a:graphicData uri="http://schemas.openxmlformats.org/drawingml/2006/table">
            <a:tbl>
              <a:tblPr firstRow="1" bandRow="1">
                <a:tableStyleId>{5C22544A-7EE6-4342-B048-85BDC9FD1C3A}</a:tableStyleId>
              </a:tblPr>
              <a:tblGrid>
                <a:gridCol w="1167130">
                  <a:extLst>
                    <a:ext uri="{9D8B030D-6E8A-4147-A177-3AD203B41FA5}">
                      <a16:colId xmlns:a16="http://schemas.microsoft.com/office/drawing/2014/main" val="2640915332"/>
                    </a:ext>
                  </a:extLst>
                </a:gridCol>
                <a:gridCol w="1167130">
                  <a:extLst>
                    <a:ext uri="{9D8B030D-6E8A-4147-A177-3AD203B41FA5}">
                      <a16:colId xmlns:a16="http://schemas.microsoft.com/office/drawing/2014/main" val="214761550"/>
                    </a:ext>
                  </a:extLst>
                </a:gridCol>
                <a:gridCol w="1167130">
                  <a:extLst>
                    <a:ext uri="{9D8B030D-6E8A-4147-A177-3AD203B41FA5}">
                      <a16:colId xmlns:a16="http://schemas.microsoft.com/office/drawing/2014/main" val="1500711375"/>
                    </a:ext>
                  </a:extLst>
                </a:gridCol>
                <a:gridCol w="1167130">
                  <a:extLst>
                    <a:ext uri="{9D8B030D-6E8A-4147-A177-3AD203B41FA5}">
                      <a16:colId xmlns:a16="http://schemas.microsoft.com/office/drawing/2014/main" val="3974633074"/>
                    </a:ext>
                  </a:extLst>
                </a:gridCol>
                <a:gridCol w="1167130">
                  <a:extLst>
                    <a:ext uri="{9D8B030D-6E8A-4147-A177-3AD203B41FA5}">
                      <a16:colId xmlns:a16="http://schemas.microsoft.com/office/drawing/2014/main" val="654936692"/>
                    </a:ext>
                  </a:extLst>
                </a:gridCol>
                <a:gridCol w="1167130">
                  <a:extLst>
                    <a:ext uri="{9D8B030D-6E8A-4147-A177-3AD203B41FA5}">
                      <a16:colId xmlns:a16="http://schemas.microsoft.com/office/drawing/2014/main" val="3218667616"/>
                    </a:ext>
                  </a:extLst>
                </a:gridCol>
                <a:gridCol w="1167130">
                  <a:extLst>
                    <a:ext uri="{9D8B030D-6E8A-4147-A177-3AD203B41FA5}">
                      <a16:colId xmlns:a16="http://schemas.microsoft.com/office/drawing/2014/main" val="391253508"/>
                    </a:ext>
                  </a:extLst>
                </a:gridCol>
                <a:gridCol w="1167130">
                  <a:extLst>
                    <a:ext uri="{9D8B030D-6E8A-4147-A177-3AD203B41FA5}">
                      <a16:colId xmlns:a16="http://schemas.microsoft.com/office/drawing/2014/main" val="3312387537"/>
                    </a:ext>
                  </a:extLst>
                </a:gridCol>
                <a:gridCol w="1167130">
                  <a:extLst>
                    <a:ext uri="{9D8B030D-6E8A-4147-A177-3AD203B41FA5}">
                      <a16:colId xmlns:a16="http://schemas.microsoft.com/office/drawing/2014/main" val="804567205"/>
                    </a:ext>
                  </a:extLst>
                </a:gridCol>
                <a:gridCol w="1167130">
                  <a:extLst>
                    <a:ext uri="{9D8B030D-6E8A-4147-A177-3AD203B41FA5}">
                      <a16:colId xmlns:a16="http://schemas.microsoft.com/office/drawing/2014/main" val="2241897556"/>
                    </a:ext>
                  </a:extLst>
                </a:gridCol>
              </a:tblGrid>
              <a:tr h="0">
                <a:tc>
                  <a:txBody>
                    <a:bodyPr/>
                    <a:lstStyle/>
                    <a:p>
                      <a:r>
                        <a:rPr lang="ru-RU" dirty="0" smtClean="0"/>
                        <a:t>Страна</a:t>
                      </a:r>
                      <a:endParaRPr lang="ru-RU" dirty="0"/>
                    </a:p>
                  </a:txBody>
                  <a:tcPr/>
                </a:tc>
                <a:tc gridSpan="3">
                  <a:txBody>
                    <a:bodyPr/>
                    <a:lstStyle/>
                    <a:p>
                      <a:pPr algn="ctr"/>
                      <a:r>
                        <a:rPr lang="ru-RU" dirty="0" smtClean="0"/>
                        <a:t>Россия</a:t>
                      </a:r>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dirty="0" smtClean="0"/>
                        <a:t>Украина</a:t>
                      </a:r>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dirty="0" smtClean="0"/>
                        <a:t>Беларусь</a:t>
                      </a:r>
                      <a:endParaRPr lang="ru-RU" dirty="0"/>
                    </a:p>
                  </a:txBody>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1039663216"/>
                  </a:ext>
                </a:extLst>
              </a:tr>
              <a:tr h="370840">
                <a:tc>
                  <a:txBody>
                    <a:bodyPr/>
                    <a:lstStyle/>
                    <a:p>
                      <a:r>
                        <a:rPr lang="ru-RU" dirty="0" smtClean="0"/>
                        <a:t>Форма регулирования</a:t>
                      </a:r>
                      <a:endParaRPr lang="ru-RU" dirty="0"/>
                    </a:p>
                  </a:txBody>
                  <a:tcPr/>
                </a:tc>
                <a:tc gridSpan="3">
                  <a:txBody>
                    <a:bodyPr/>
                    <a:lstStyle/>
                    <a:p>
                      <a:pPr algn="ctr"/>
                      <a:r>
                        <a:rPr lang="ru-RU" dirty="0" smtClean="0"/>
                        <a:t>Преимущественно «саморегулирование»</a:t>
                      </a:r>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dirty="0" smtClean="0"/>
                        <a:t>Смешанная форма: доли госрегулирования и саморегулирования</a:t>
                      </a:r>
                      <a:r>
                        <a:rPr lang="ru-RU" baseline="0" dirty="0" smtClean="0"/>
                        <a:t> сопоставимы</a:t>
                      </a:r>
                      <a:endParaRPr lang="ru-RU" dirty="0"/>
                    </a:p>
                  </a:txBody>
                  <a:tcPr/>
                </a:tc>
                <a:tc hMerge="1">
                  <a:txBody>
                    <a:bodyPr/>
                    <a:lstStyle/>
                    <a:p>
                      <a:endParaRPr lang="ru-RU" dirty="0"/>
                    </a:p>
                  </a:txBody>
                  <a:tcPr/>
                </a:tc>
                <a:tc hMerge="1">
                  <a:txBody>
                    <a:bodyPr/>
                    <a:lstStyle/>
                    <a:p>
                      <a:endParaRPr lang="ru-RU" dirty="0"/>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dirty="0" smtClean="0"/>
                        <a:t>Преимущественно «государственное регулирование»</a:t>
                      </a:r>
                      <a:endParaRPr lang="ru-RU" dirty="0"/>
                    </a:p>
                  </a:txBody>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4025393076"/>
                  </a:ext>
                </a:extLst>
              </a:tr>
              <a:tr h="370840">
                <a:tc>
                  <a:txBody>
                    <a:bodyPr/>
                    <a:lstStyle/>
                    <a:p>
                      <a:r>
                        <a:rPr lang="ru-RU" dirty="0" smtClean="0"/>
                        <a:t>Распределение</a:t>
                      </a:r>
                      <a:endParaRPr lang="ru-RU" dirty="0"/>
                    </a:p>
                  </a:txBody>
                  <a:tcPr/>
                </a:tc>
                <a:tc>
                  <a:txBody>
                    <a:bodyPr/>
                    <a:lstStyle/>
                    <a:p>
                      <a:endParaRPr lang="ru-RU" dirty="0"/>
                    </a:p>
                  </a:txBody>
                  <a:tcPr/>
                </a:tc>
                <a:tc>
                  <a:txBody>
                    <a:bodyPr/>
                    <a:lstStyle/>
                    <a:p>
                      <a:endParaRPr lang="ru-RU" dirty="0"/>
                    </a:p>
                  </a:txBody>
                  <a:tcPr>
                    <a:solidFill>
                      <a:schemeClr val="accent1">
                        <a:lumMod val="50000"/>
                      </a:schemeClr>
                    </a:solidFill>
                  </a:tcPr>
                </a:tc>
                <a:tc>
                  <a:txBody>
                    <a:bodyPr/>
                    <a:lstStyle/>
                    <a:p>
                      <a:endParaRPr lang="ru-RU" dirty="0"/>
                    </a:p>
                  </a:txBody>
                  <a:tcPr>
                    <a:solidFill>
                      <a:schemeClr val="accent1">
                        <a:lumMod val="50000"/>
                      </a:schemeClr>
                    </a:solidFill>
                  </a:tcPr>
                </a:tc>
                <a:tc>
                  <a:txBody>
                    <a:bodyPr/>
                    <a:lstStyle/>
                    <a:p>
                      <a:endParaRPr lang="ru-RU" dirty="0"/>
                    </a:p>
                  </a:txBody>
                  <a:tcPr/>
                </a:tc>
                <a:tc>
                  <a:txBody>
                    <a:bodyPr/>
                    <a:lstStyle/>
                    <a:p>
                      <a:endParaRPr lang="ru-RU" dirty="0"/>
                    </a:p>
                  </a:txBody>
                  <a:tcPr>
                    <a:solidFill>
                      <a:schemeClr val="accent1">
                        <a:lumMod val="60000"/>
                        <a:lumOff val="40000"/>
                      </a:schemeClr>
                    </a:solidFill>
                  </a:tcPr>
                </a:tc>
                <a:tc>
                  <a:txBody>
                    <a:bodyPr/>
                    <a:lstStyle/>
                    <a:p>
                      <a:endParaRPr lang="ru-RU" dirty="0"/>
                    </a:p>
                  </a:txBody>
                  <a:tcPr>
                    <a:solidFill>
                      <a:schemeClr val="accent1">
                        <a:lumMod val="50000"/>
                      </a:schemeClr>
                    </a:solidFill>
                  </a:tcPr>
                </a:tc>
                <a:tc>
                  <a:txBody>
                    <a:bodyPr/>
                    <a:lstStyle/>
                    <a:p>
                      <a:endParaRPr lang="ru-RU"/>
                    </a:p>
                  </a:txBody>
                  <a:tcPr/>
                </a:tc>
                <a:tc>
                  <a:txBody>
                    <a:bodyPr/>
                    <a:lstStyle/>
                    <a:p>
                      <a:endParaRPr lang="ru-RU"/>
                    </a:p>
                  </a:txBody>
                  <a:tcPr/>
                </a:tc>
                <a:tc>
                  <a:txBody>
                    <a:bodyPr/>
                    <a:lstStyle/>
                    <a:p>
                      <a:endParaRPr lang="ru-RU" dirty="0"/>
                    </a:p>
                  </a:txBody>
                  <a:tcPr>
                    <a:solidFill>
                      <a:schemeClr val="accent1">
                        <a:lumMod val="60000"/>
                        <a:lumOff val="40000"/>
                      </a:schemeClr>
                    </a:solidFill>
                  </a:tcPr>
                </a:tc>
                <a:extLst>
                  <a:ext uri="{0D108BD9-81ED-4DB2-BD59-A6C34878D82A}">
                    <a16:rowId xmlns:a16="http://schemas.microsoft.com/office/drawing/2014/main" val="3518921536"/>
                  </a:ext>
                </a:extLst>
              </a:tr>
            </a:tbl>
          </a:graphicData>
        </a:graphic>
      </p:graphicFrame>
    </p:spTree>
    <p:extLst>
      <p:ext uri="{BB962C8B-B14F-4D97-AF65-F5344CB8AC3E}">
        <p14:creationId xmlns:p14="http://schemas.microsoft.com/office/powerpoint/2010/main" val="216099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1600" b="1" i="1" dirty="0" smtClean="0"/>
              <a:t>Специалисты </a:t>
            </a:r>
            <a:r>
              <a:rPr lang="ru-RU" sz="1600" b="1" i="1" dirty="0"/>
              <a:t>в области оценки, Исполнители Независимой оценки: понятие и требования. </a:t>
            </a:r>
          </a:p>
          <a:p>
            <a:pPr algn="just">
              <a:spcBef>
                <a:spcPts val="600"/>
              </a:spcBef>
            </a:pPr>
            <a:endParaRPr lang="ru-RU" sz="1600" i="1" u="sng" dirty="0" smtClean="0"/>
          </a:p>
          <a:p>
            <a:pPr algn="just">
              <a:spcBef>
                <a:spcPts val="600"/>
              </a:spcBef>
            </a:pPr>
            <a:r>
              <a:rPr lang="ru-RU" sz="1600" i="1" u="sng" dirty="0" smtClean="0"/>
              <a:t>Основные определения и понятия:</a:t>
            </a:r>
          </a:p>
          <a:p>
            <a:pPr algn="just">
              <a:spcBef>
                <a:spcPts val="600"/>
              </a:spcBef>
            </a:pPr>
            <a:endParaRPr lang="ru-RU" sz="1600" i="1" u="sng" dirty="0" smtClean="0"/>
          </a:p>
          <a:p>
            <a:pPr algn="just"/>
            <a:r>
              <a:rPr lang="ru-RU" b="1" dirty="0" smtClean="0"/>
              <a:t>Претендент </a:t>
            </a:r>
            <a:r>
              <a:rPr lang="ru-RU" b="1" dirty="0"/>
              <a:t>на получение свидетельства об аттестации оценщика</a:t>
            </a:r>
            <a:r>
              <a:rPr lang="ru-RU" dirty="0"/>
              <a:t> – дееспособное физическое лицо, постоянно проживающее на территории Республики Беларусь, имеющее высшее экономическое, юридическое или техническое образование и подавшее заявление об аттестации и выдаче свидетельства об аттестации оценщика в порядке, установленном законодательством [см. Гл.1, 1].</a:t>
            </a:r>
          </a:p>
          <a:p>
            <a:pPr algn="just"/>
            <a:r>
              <a:rPr lang="ru-RU" b="1" dirty="0" smtClean="0"/>
              <a:t>Оценщик</a:t>
            </a:r>
            <a:r>
              <a:rPr lang="ru-RU" b="1" dirty="0"/>
              <a:t>:</a:t>
            </a:r>
            <a:r>
              <a:rPr lang="ru-RU" dirty="0"/>
              <a:t> аттестованное в порядке, определяемом Советом Министров Республики Беларусь, физическое лицо, проводящее независимую оценку лично как индивидуальный предприниматель либо в качестве работника юридического лица или индивидуального предпринимателя – исполнителя оценки [1; п. 3.181, 7]</a:t>
            </a:r>
          </a:p>
          <a:p>
            <a:pPr algn="just"/>
            <a:r>
              <a:rPr lang="ru-RU" b="1" dirty="0" smtClean="0"/>
              <a:t>Исполнитель </a:t>
            </a:r>
            <a:r>
              <a:rPr lang="ru-RU" b="1" dirty="0"/>
              <a:t>оценки: </a:t>
            </a:r>
            <a:r>
              <a:rPr lang="ru-RU" dirty="0"/>
              <a:t>юридическое лицо или индивидуальный предприниматель, осуществляющие оценочную деятельность.</a:t>
            </a:r>
          </a:p>
          <a:p>
            <a:pPr algn="just"/>
            <a:r>
              <a:rPr lang="ru-RU" dirty="0"/>
              <a:t>Примечание − Юридическим лицом, осуществляющим оценочную деятельность, признается организация, в штате которой состоит не менее двух оценщиков, для которых данная организация является основным местом работы </a:t>
            </a:r>
            <a:r>
              <a:rPr lang="ru-RU" dirty="0" smtClean="0"/>
              <a:t>[1; п</a:t>
            </a:r>
            <a:r>
              <a:rPr lang="ru-RU" dirty="0"/>
              <a:t>. 3.85, 7</a:t>
            </a:r>
            <a:r>
              <a:rPr lang="ru-RU" dirty="0" smtClean="0"/>
              <a:t>]</a:t>
            </a:r>
          </a:p>
          <a:p>
            <a:pPr algn="just"/>
            <a:endParaRPr lang="ru-RU" sz="1600" dirty="0"/>
          </a:p>
          <a:p>
            <a:pPr>
              <a:spcBef>
                <a:spcPts val="600"/>
              </a:spcBef>
            </a:pPr>
            <a:r>
              <a:rPr lang="ru-RU" sz="1600" dirty="0"/>
              <a:t> </a:t>
            </a:r>
            <a:endParaRPr lang="ru-RU" sz="1600" i="1" u="sng" dirty="0"/>
          </a:p>
        </p:txBody>
      </p:sp>
    </p:spTree>
    <p:extLst>
      <p:ext uri="{BB962C8B-B14F-4D97-AF65-F5344CB8AC3E}">
        <p14:creationId xmlns:p14="http://schemas.microsoft.com/office/powerpoint/2010/main" val="8339774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1600" b="1" i="1" dirty="0" smtClean="0"/>
              <a:t>Специалисты </a:t>
            </a:r>
            <a:r>
              <a:rPr lang="ru-RU" sz="1600" b="1" i="1" dirty="0"/>
              <a:t>в области оценки, Исполнители Независимой оценки: понятие и требования. Квалификационные требования к оценщику и условия осуществления деятельности организации – Исполнителя независимой оценки в Республике Беларусь.</a:t>
            </a:r>
          </a:p>
          <a:p>
            <a:pPr algn="just">
              <a:spcBef>
                <a:spcPts val="600"/>
              </a:spcBef>
            </a:pPr>
            <a:endParaRPr lang="ru-RU" sz="1600" i="1" u="sng" dirty="0" smtClean="0"/>
          </a:p>
          <a:p>
            <a:pPr algn="just">
              <a:spcBef>
                <a:spcPts val="600"/>
              </a:spcBef>
            </a:pPr>
            <a:r>
              <a:rPr lang="ru-RU" sz="1600" i="1" u="sng" dirty="0" smtClean="0"/>
              <a:t>Основные определения и понятия:</a:t>
            </a:r>
          </a:p>
          <a:p>
            <a:pPr algn="just">
              <a:spcBef>
                <a:spcPts val="600"/>
              </a:spcBef>
            </a:pPr>
            <a:endParaRPr lang="ru-RU" sz="800" i="1" u="sng" dirty="0" smtClean="0"/>
          </a:p>
          <a:p>
            <a:pPr algn="just"/>
            <a:r>
              <a:rPr lang="ru-RU" b="1" dirty="0" smtClean="0"/>
              <a:t>Претендент </a:t>
            </a:r>
            <a:r>
              <a:rPr lang="ru-RU" b="1" dirty="0"/>
              <a:t>на получение свидетельства об аттестации оценщика</a:t>
            </a:r>
            <a:r>
              <a:rPr lang="ru-RU" dirty="0"/>
              <a:t> – дееспособное физическое лицо, постоянно проживающее на территории Республики Беларусь, имеющее высшее экономическое, юридическое или техническое образование и подавшее заявление об аттестации и выдаче свидетельства об аттестации оценщика в порядке, установленном законодательством [см. Гл.1, 1].</a:t>
            </a:r>
          </a:p>
          <a:p>
            <a:pPr algn="just"/>
            <a:r>
              <a:rPr lang="ru-RU" b="1" dirty="0" smtClean="0"/>
              <a:t>Оценщик</a:t>
            </a:r>
            <a:r>
              <a:rPr lang="ru-RU" b="1" dirty="0"/>
              <a:t>:</a:t>
            </a:r>
            <a:r>
              <a:rPr lang="ru-RU" dirty="0"/>
              <a:t> аттестованное в порядке, определяемом Советом Министров Республики Беларусь, физическое лицо, проводящее независимую оценку лично как индивидуальный предприниматель либо в качестве работника юридического лица или индивидуального предпринимателя – исполнителя оценки [1; п. 3.181, 7]</a:t>
            </a:r>
          </a:p>
          <a:p>
            <a:pPr algn="just"/>
            <a:r>
              <a:rPr lang="ru-RU" b="1" dirty="0" smtClean="0"/>
              <a:t>Исполнитель </a:t>
            </a:r>
            <a:r>
              <a:rPr lang="ru-RU" b="1" dirty="0"/>
              <a:t>оценки: </a:t>
            </a:r>
            <a:r>
              <a:rPr lang="ru-RU" dirty="0"/>
              <a:t>юридическое лицо или индивидуальный предприниматель, осуществляющие оценочную деятельность.</a:t>
            </a:r>
          </a:p>
          <a:p>
            <a:pPr algn="just"/>
            <a:r>
              <a:rPr lang="ru-RU" dirty="0"/>
              <a:t>Примечание − Юридическим лицом, осуществляющим оценочную деятельность, признается организация, в штате которой состоит не менее двух оценщиков, для которых данная организация является основным местом работы </a:t>
            </a:r>
            <a:r>
              <a:rPr lang="ru-RU" dirty="0" smtClean="0"/>
              <a:t>[1; п</a:t>
            </a:r>
            <a:r>
              <a:rPr lang="ru-RU" dirty="0"/>
              <a:t>. 3.85, 7</a:t>
            </a:r>
            <a:r>
              <a:rPr lang="ru-RU" dirty="0" smtClean="0"/>
              <a:t>]</a:t>
            </a:r>
          </a:p>
          <a:p>
            <a:pPr algn="just"/>
            <a:endParaRPr lang="ru-RU" sz="1600" dirty="0"/>
          </a:p>
        </p:txBody>
      </p:sp>
    </p:spTree>
    <p:extLst>
      <p:ext uri="{BB962C8B-B14F-4D97-AF65-F5344CB8AC3E}">
        <p14:creationId xmlns:p14="http://schemas.microsoft.com/office/powerpoint/2010/main" val="15307436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b="1" i="1" dirty="0" smtClean="0"/>
              <a:t>Сложившаяся </a:t>
            </a:r>
            <a:r>
              <a:rPr lang="ru-RU" b="1" i="1" dirty="0"/>
              <a:t>практика допуска в профессию оценщика и на рынок по оказанию услуг Независимой оценки стоимости в Республике Беларусь. Аттестация оценщика по видам объектов оценки стоимости объектов гражданских прав и порядок продления срока действия его аттестата. Проверка регулятором деятельности Исполнителя оценки стоимости.</a:t>
            </a:r>
          </a:p>
          <a:p>
            <a:r>
              <a:rPr lang="ru-RU" sz="2800" i="1" u="sng" dirty="0" smtClean="0"/>
              <a:t>Порядок </a:t>
            </a:r>
            <a:r>
              <a:rPr lang="ru-RU" sz="2800" i="1" u="sng" dirty="0"/>
              <a:t>проведения аттестации: </a:t>
            </a:r>
          </a:p>
          <a:p>
            <a:pPr algn="l"/>
            <a:r>
              <a:rPr lang="ru-RU" sz="2800" dirty="0"/>
              <a:t>Порядок проведения аттестации оценщиков установлен Положением [8, 3]. Претенденты на получение свидетельства об аттестации по соответствующим видам объектов оценки должны представить в Госкомимущество следующие документы: заявление по согласованной форм; копии документов о высшем образовании; …; выписку из трудовой книжки (ее дубликата); копию документа о прохождении подготовки (при прохождении); аттестационный лист с заполненными пунктами 1 - 11 по форме согласно </a:t>
            </a:r>
            <a:r>
              <a:rPr lang="ru-RU" sz="2800" dirty="0">
                <a:hlinkClick r:id="rId2"/>
              </a:rPr>
              <a:t>приложению 2</a:t>
            </a:r>
            <a:r>
              <a:rPr lang="ru-RU" sz="2800" dirty="0"/>
              <a:t>, </a:t>
            </a:r>
            <a:r>
              <a:rPr lang="ru-RU" sz="2800" dirty="0">
                <a:hlinkClick r:id="rId3"/>
              </a:rPr>
              <a:t>образец заполнения аттестационного листа</a:t>
            </a:r>
            <a:r>
              <a:rPr lang="ru-RU" sz="2800" dirty="0"/>
              <a:t>; иные документы по желанию претендента</a:t>
            </a:r>
            <a:r>
              <a:rPr lang="ru-RU" sz="2800" dirty="0" smtClean="0"/>
              <a:t>.</a:t>
            </a:r>
            <a:endParaRPr lang="ru-RU" sz="2800" dirty="0"/>
          </a:p>
        </p:txBody>
      </p:sp>
    </p:spTree>
    <p:extLst>
      <p:ext uri="{BB962C8B-B14F-4D97-AF65-F5344CB8AC3E}">
        <p14:creationId xmlns:p14="http://schemas.microsoft.com/office/powerpoint/2010/main" val="30988578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1"/>
            <a:ext cx="12192000" cy="6515099"/>
          </a:xfrm>
        </p:spPr>
        <p:txBody>
          <a:bodyPr>
            <a:noAutofit/>
          </a:bodyPr>
          <a:lstStyle/>
          <a:p>
            <a:pPr algn="l"/>
            <a:r>
              <a:rPr lang="ru-RU" sz="2800" dirty="0" smtClean="0"/>
              <a:t>Заявление </a:t>
            </a:r>
            <a:r>
              <a:rPr lang="ru-RU" sz="2800" dirty="0"/>
              <a:t>об аттестации и выдаче свидетельства об аттестации оценщика, дающего право на проведение независимой оценки предприятий как имущественных комплексов, долей в уставных фондах юридических лиц, ценных бумаг и имущественных прав на них, может быть подано только при наличии у претендента действующих свидетельств, дающих право на проведение независимой оценки «всех иных видов объектов оценки</a:t>
            </a:r>
            <a:r>
              <a:rPr lang="ru-RU" sz="2800" dirty="0" smtClean="0"/>
              <a:t>». Аттестация </a:t>
            </a:r>
            <a:r>
              <a:rPr lang="ru-RU" sz="2800" dirty="0"/>
              <a:t>проводится по мере комплектования групп …, ….</a:t>
            </a:r>
            <a:br>
              <a:rPr lang="ru-RU" sz="2800" dirty="0"/>
            </a:br>
            <a:r>
              <a:rPr lang="ru-RU" sz="2800" dirty="0"/>
              <a:t>В каждом вопросе или задаче теста правильным является только один ответ. Максимальное количество баллов, которое может набрать претендент, - 100 баллов. Для признания результата аттестационного экзамена положительным претендент должен набрать не менее 80 баллов.</a:t>
            </a:r>
          </a:p>
          <a:p>
            <a:pPr algn="l"/>
            <a:r>
              <a:rPr lang="ru-RU" sz="2800" dirty="0"/>
              <a:t>Для прохождения компьютерного тестирования претенденту отводится 2 часа. По истечении времени, отведенного на прохождение тестирования, претендент сдает лист входных данных. Знания претендента оцениваются аттестационной комиссией исходя из результатов компьютерного тестирования</a:t>
            </a:r>
            <a:r>
              <a:rPr lang="ru-RU" sz="2800" dirty="0" smtClean="0"/>
              <a:t>.</a:t>
            </a:r>
            <a:endParaRPr lang="ru-RU" sz="2800" dirty="0"/>
          </a:p>
        </p:txBody>
      </p:sp>
    </p:spTree>
    <p:extLst>
      <p:ext uri="{BB962C8B-B14F-4D97-AF65-F5344CB8AC3E}">
        <p14:creationId xmlns:p14="http://schemas.microsoft.com/office/powerpoint/2010/main" val="41771127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499018"/>
            <a:ext cx="12192000" cy="6515099"/>
          </a:xfrm>
        </p:spPr>
        <p:txBody>
          <a:bodyPr>
            <a:noAutofit/>
          </a:bodyPr>
          <a:lstStyle/>
          <a:p>
            <a:pPr algn="l"/>
            <a:r>
              <a:rPr lang="ru-RU" sz="2800" dirty="0" smtClean="0"/>
              <a:t>По </a:t>
            </a:r>
            <a:r>
              <a:rPr lang="ru-RU" sz="2800" dirty="0"/>
              <a:t>итогам компьютерного тестирования оформляется протокол, в котором фиксируются результаты тестирования каждого претендента, после чего он передается претенденту для ознакомления и подписания.</a:t>
            </a:r>
          </a:p>
          <a:p>
            <a:pPr algn="l"/>
            <a:r>
              <a:rPr lang="ru-RU" sz="2800" dirty="0"/>
              <a:t>Тест для аттестации претендентов на право проведения независимой оценки содержит 28 вопросов и 11 задач.</a:t>
            </a:r>
            <a:br>
              <a:rPr lang="ru-RU" sz="2800" dirty="0"/>
            </a:br>
            <a:r>
              <a:rPr lang="ru-RU" sz="2800" dirty="0"/>
              <a:t>Ответ на задачу приравнивается к двум ответам на </a:t>
            </a:r>
            <a:r>
              <a:rPr lang="ru-RU" sz="2800" dirty="0" smtClean="0"/>
              <a:t>вопрос </a:t>
            </a:r>
            <a:r>
              <a:rPr lang="en-US" sz="2800" dirty="0" smtClean="0"/>
              <a:t>[3]</a:t>
            </a:r>
            <a:r>
              <a:rPr lang="ru-RU" sz="2800" dirty="0" smtClean="0"/>
              <a:t>.</a:t>
            </a:r>
            <a:endParaRPr lang="en-US" sz="2800" dirty="0" smtClean="0"/>
          </a:p>
          <a:p>
            <a:r>
              <a:rPr lang="ru-RU" sz="2800" i="1" u="sng" dirty="0" smtClean="0"/>
              <a:t>А также</a:t>
            </a:r>
            <a:endParaRPr lang="ru-RU" sz="2800" i="1" u="sng" dirty="0"/>
          </a:p>
        </p:txBody>
      </p:sp>
    </p:spTree>
    <p:extLst>
      <p:ext uri="{BB962C8B-B14F-4D97-AF65-F5344CB8AC3E}">
        <p14:creationId xmlns:p14="http://schemas.microsoft.com/office/powerpoint/2010/main" val="17016950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469899"/>
          </a:xfrm>
        </p:spPr>
        <p:txBody>
          <a:bodyPr>
            <a:normAutofit/>
          </a:bodyPr>
          <a:lstStyle/>
          <a:p>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558800"/>
            <a:ext cx="12192000" cy="6299199"/>
          </a:xfrm>
        </p:spPr>
        <p:txBody>
          <a:bodyPr>
            <a:noAutofit/>
          </a:bodyPr>
          <a:lstStyle/>
          <a:p>
            <a:pPr algn="just">
              <a:lnSpc>
                <a:spcPct val="120000"/>
              </a:lnSpc>
              <a:spcBef>
                <a:spcPts val="0"/>
              </a:spcBef>
            </a:pPr>
            <a:r>
              <a:rPr lang="ru-RU" sz="2800" b="1" i="1" dirty="0" smtClean="0"/>
              <a:t>Сложившаяся </a:t>
            </a:r>
            <a:r>
              <a:rPr lang="ru-RU" sz="2800" b="1" i="1" dirty="0"/>
              <a:t>практика допуска в профессию оценщика и на рынок по оказанию услуг Независимой оценки стоимости в Республике Беларусь. Аттестация оценщика по видам объектов оценки стоимости объектов гражданских прав и порядок продления срока действия его аттестата. Проверка регулятором деятельности Исполнителя оценки стоимости.</a:t>
            </a:r>
          </a:p>
          <a:p>
            <a:pPr algn="l"/>
            <a:r>
              <a:rPr lang="ru-RU" sz="2800" i="1" u="sng" dirty="0" smtClean="0"/>
              <a:t>Порядок </a:t>
            </a:r>
            <a:r>
              <a:rPr lang="ru-RU" sz="2800" i="1" u="sng" dirty="0"/>
              <a:t>проведения аттестации: </a:t>
            </a:r>
            <a:r>
              <a:rPr lang="ru-RU" sz="2800" i="1" u="sng" dirty="0" smtClean="0"/>
              <a:t> </a:t>
            </a:r>
            <a:r>
              <a:rPr lang="ru-RU" sz="2800" dirty="0" smtClean="0">
                <a:hlinkClick r:id="rId2"/>
              </a:rPr>
              <a:t>Примерный </a:t>
            </a:r>
            <a:r>
              <a:rPr lang="ru-RU" sz="2800" dirty="0">
                <a:hlinkClick r:id="rId2"/>
              </a:rPr>
              <a:t>перечень вопросов</a:t>
            </a:r>
            <a:r>
              <a:rPr lang="ru-RU" sz="2800" dirty="0"/>
              <a:t> для подготовки к аттестации физических лиц для получения свидетельства об аттестации оценщика по видам объектов гражданских прав (см. [3]).</a:t>
            </a:r>
            <a:br>
              <a:rPr lang="ru-RU" sz="2800" dirty="0"/>
            </a:br>
            <a:r>
              <a:rPr lang="ru-RU" sz="2800" dirty="0" smtClean="0"/>
              <a:t>Решение </a:t>
            </a:r>
            <a:r>
              <a:rPr lang="ru-RU" sz="2800" dirty="0"/>
              <a:t>об отказе в выдаче свидетельства претенденту может быть принято в случаях</a:t>
            </a:r>
            <a:r>
              <a:rPr lang="ru-RU" sz="2800" dirty="0" smtClean="0"/>
              <a:t>: 1) отрицательных </a:t>
            </a:r>
            <a:r>
              <a:rPr lang="ru-RU" sz="2800" dirty="0"/>
              <a:t>результатов аттестационного экзамена</a:t>
            </a:r>
            <a:r>
              <a:rPr lang="ru-RU" sz="2800" dirty="0" smtClean="0"/>
              <a:t>; 2) неявки </a:t>
            </a:r>
            <a:r>
              <a:rPr lang="ru-RU" sz="2800" dirty="0"/>
              <a:t>претендента на аттестацию без уважительных причин</a:t>
            </a:r>
            <a:r>
              <a:rPr lang="ru-RU" sz="2800" dirty="0" smtClean="0"/>
              <a:t>; 3) отказа </a:t>
            </a:r>
            <a:r>
              <a:rPr lang="ru-RU" sz="2800" dirty="0"/>
              <a:t>претендента от аттестации.</a:t>
            </a:r>
          </a:p>
          <a:p>
            <a:pPr algn="l"/>
            <a:endParaRPr lang="ru-RU" sz="1600" i="1" u="sng" dirty="0"/>
          </a:p>
        </p:txBody>
      </p:sp>
    </p:spTree>
    <p:extLst>
      <p:ext uri="{BB962C8B-B14F-4D97-AF65-F5344CB8AC3E}">
        <p14:creationId xmlns:p14="http://schemas.microsoft.com/office/powerpoint/2010/main" val="14562033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469899"/>
          </a:xfrm>
        </p:spPr>
        <p:txBody>
          <a:bodyPr>
            <a:normAutofit/>
          </a:bodyPr>
          <a:lstStyle/>
          <a:p>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558800"/>
            <a:ext cx="12192000" cy="6299199"/>
          </a:xfrm>
        </p:spPr>
        <p:txBody>
          <a:bodyPr>
            <a:noAutofit/>
          </a:bodyPr>
          <a:lstStyle/>
          <a:p>
            <a:pPr algn="l"/>
            <a:r>
              <a:rPr lang="ru-RU" sz="2800" dirty="0" smtClean="0"/>
              <a:t>В </a:t>
            </a:r>
            <a:r>
              <a:rPr lang="ru-RU" sz="2800" dirty="0"/>
              <a:t>случае принятия аттестующим органом решения о выдаче свидетельства оно выдается претенденту после уплаты государственной пошлины в порядке и размере, установленных законодательными актами.</a:t>
            </a:r>
            <a:br>
              <a:rPr lang="ru-RU" sz="2800" dirty="0"/>
            </a:br>
            <a:r>
              <a:rPr lang="ru-RU" sz="2800" dirty="0"/>
              <a:t>Претендент, не прошедший повторно аттестацию, может подать заявление на последующие аттестации по истечении 6 месяцев с даты принятия аттестующим органом решения по результатам последней аттестации.</a:t>
            </a:r>
          </a:p>
          <a:p>
            <a:pPr algn="l"/>
            <a:r>
              <a:rPr lang="ru-RU" sz="2800" dirty="0"/>
              <a:t>В случае, если лицо, в отношении которого было принято решение о выдаче или о продлении срока действия свидетельства, не обратилось за получением свидетельства в течение двух месяцев со дня принятия решения о его выдаче или продлении срока его действия, то действие свидетельства прекращается</a:t>
            </a:r>
            <a:r>
              <a:rPr lang="ru-RU" sz="2800" dirty="0" smtClean="0"/>
              <a:t>.</a:t>
            </a:r>
            <a:endParaRPr lang="ru-RU" sz="2800" dirty="0"/>
          </a:p>
        </p:txBody>
      </p:sp>
    </p:spTree>
    <p:extLst>
      <p:ext uri="{BB962C8B-B14F-4D97-AF65-F5344CB8AC3E}">
        <p14:creationId xmlns:p14="http://schemas.microsoft.com/office/powerpoint/2010/main" val="3813694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469899"/>
          </a:xfrm>
        </p:spPr>
        <p:txBody>
          <a:bodyPr>
            <a:normAutofit/>
          </a:bodyPr>
          <a:lstStyle/>
          <a:p>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558800"/>
            <a:ext cx="12192000" cy="6299199"/>
          </a:xfrm>
        </p:spPr>
        <p:txBody>
          <a:bodyPr>
            <a:noAutofit/>
          </a:bodyPr>
          <a:lstStyle/>
          <a:p>
            <a:pPr algn="l"/>
            <a:r>
              <a:rPr lang="ru-RU" i="1" u="sng" dirty="0" smtClean="0"/>
              <a:t>Информация </a:t>
            </a:r>
            <a:r>
              <a:rPr lang="ru-RU" i="1" u="sng" dirty="0"/>
              <a:t>об уплате </a:t>
            </a:r>
            <a:r>
              <a:rPr lang="ru-RU" i="1" u="sng" dirty="0" smtClean="0"/>
              <a:t>госпошлины:</a:t>
            </a:r>
            <a:r>
              <a:rPr lang="en-US" i="1" u="sng" dirty="0" smtClean="0"/>
              <a:t> </a:t>
            </a:r>
            <a:r>
              <a:rPr lang="ru-RU" dirty="0" smtClean="0"/>
              <a:t>Основанием </a:t>
            </a:r>
            <a:r>
              <a:rPr lang="ru-RU" dirty="0"/>
              <a:t>уплаты государственной пошлины за выдачу свидетельства об аттестации оценщика на право проведения независимой оценки стоимости объектов гражданских прав, внесение в него изменений и (или) дополнений, продление срока действия свидетельства об аттестации оценщика на право проведения независимой оценки стоимости объектов гражданских прав, выдачу его дубликата является Налоговый кодекс Республики Беларусь (Особенная часть).</a:t>
            </a:r>
          </a:p>
          <a:p>
            <a:pPr algn="just"/>
            <a:r>
              <a:rPr lang="ru-RU" dirty="0"/>
              <a:t> </a:t>
            </a:r>
            <a:r>
              <a:rPr lang="ru-RU" i="1" u="sng" dirty="0" smtClean="0"/>
              <a:t>Ставки </a:t>
            </a:r>
            <a:r>
              <a:rPr lang="ru-RU" i="1" u="sng" dirty="0"/>
              <a:t>государственной пошлины</a:t>
            </a:r>
            <a:r>
              <a:rPr lang="ru-RU" i="1" u="sng" dirty="0" smtClean="0"/>
              <a:t>: </a:t>
            </a:r>
            <a:r>
              <a:rPr lang="ru-RU" dirty="0" smtClean="0"/>
              <a:t>за </a:t>
            </a:r>
            <a:r>
              <a:rPr lang="ru-RU" dirty="0"/>
              <a:t>выдачу свидетельства об аттестации оценщика — 8 базовых величин (пункт 108 приложения 22 к Налоговому кодексу Республики Беларусь</a:t>
            </a:r>
            <a:r>
              <a:rPr lang="ru-RU" dirty="0" smtClean="0"/>
              <a:t>); за </a:t>
            </a:r>
            <a:r>
              <a:rPr lang="ru-RU" dirty="0"/>
              <a:t>внесение изменений и (или) дополнений в свидетельство об аттестации оценщика, продление срока его действия — 4 базовые величины (пункт 109 приложения 22 к Налоговому кодексу Республики Беларусь</a:t>
            </a:r>
            <a:r>
              <a:rPr lang="ru-RU" dirty="0" smtClean="0"/>
              <a:t>); за </a:t>
            </a:r>
            <a:r>
              <a:rPr lang="ru-RU" dirty="0"/>
              <a:t>выдачу дубликата свидетельства об аттестации оценщика — 5 базовых величин (пункт 110 приложения 22 к Налоговому кодексу Республики Беларусь</a:t>
            </a:r>
            <a:r>
              <a:rPr lang="ru-RU" dirty="0" smtClean="0"/>
              <a:t>). Оплата </a:t>
            </a:r>
            <a:r>
              <a:rPr lang="ru-RU" dirty="0"/>
              <a:t>производится через банки Республики Беларусь со следующими </a:t>
            </a:r>
            <a:r>
              <a:rPr lang="ru-RU" dirty="0" smtClean="0"/>
              <a:t>реквизитами (см. </a:t>
            </a:r>
            <a:r>
              <a:rPr lang="en-US" dirty="0" smtClean="0"/>
              <a:t>[3]</a:t>
            </a:r>
            <a:r>
              <a:rPr lang="ru-RU" dirty="0" smtClean="0"/>
              <a:t>)</a:t>
            </a:r>
            <a:r>
              <a:rPr lang="en-US" dirty="0" smtClean="0"/>
              <a:t>.</a:t>
            </a:r>
            <a:endParaRPr lang="ru-RU" dirty="0"/>
          </a:p>
          <a:p>
            <a:pPr algn="just">
              <a:spcBef>
                <a:spcPts val="600"/>
              </a:spcBef>
            </a:pPr>
            <a:endParaRPr lang="ru-RU" dirty="0"/>
          </a:p>
          <a:p>
            <a:pPr algn="just"/>
            <a:endParaRPr lang="ru-RU" dirty="0"/>
          </a:p>
          <a:p>
            <a:pPr>
              <a:spcBef>
                <a:spcPts val="600"/>
              </a:spcBef>
            </a:pPr>
            <a:r>
              <a:rPr lang="ru-RU" dirty="0"/>
              <a:t> </a:t>
            </a:r>
            <a:r>
              <a:rPr lang="ru-RU" i="1" u="sng" dirty="0"/>
              <a:t> … </a:t>
            </a:r>
            <a:r>
              <a:rPr lang="ru-RU" i="1" u="sng" dirty="0" smtClean="0"/>
              <a:t>а также профессиональные объединения оценщиков</a:t>
            </a:r>
            <a:r>
              <a:rPr lang="en-US" i="1" u="sng" dirty="0" smtClean="0"/>
              <a:t>.</a:t>
            </a:r>
            <a:endParaRPr lang="ru-RU" i="1" u="sng" dirty="0"/>
          </a:p>
        </p:txBody>
      </p:sp>
    </p:spTree>
    <p:extLst>
      <p:ext uri="{BB962C8B-B14F-4D97-AF65-F5344CB8AC3E}">
        <p14:creationId xmlns:p14="http://schemas.microsoft.com/office/powerpoint/2010/main" val="4243503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fontScale="90000"/>
          </a:bodyPr>
          <a:lstStyle/>
          <a:p>
            <a:pPr algn="just"/>
            <a:r>
              <a:rPr lang="ru-RU" sz="2200" b="1" dirty="0">
                <a:latin typeface="+mn-lt"/>
                <a:ea typeface="+mn-ea"/>
                <a:cs typeface="+mn-cs"/>
              </a:rPr>
              <a:t>Тема </a:t>
            </a:r>
            <a:r>
              <a:rPr lang="ru-RU" sz="2200" b="1" dirty="0" smtClean="0">
                <a:latin typeface="+mn-lt"/>
                <a:ea typeface="+mn-ea"/>
                <a:cs typeface="+mn-cs"/>
              </a:rPr>
              <a:t>лекции: 1.1 </a:t>
            </a:r>
            <a:r>
              <a:rPr lang="ru-RU" sz="2200" b="1" dirty="0">
                <a:latin typeface="+mn-lt"/>
                <a:ea typeface="+mn-ea"/>
                <a:cs typeface="+mn-cs"/>
              </a:rPr>
              <a:t>Организационно- правовые, экономические и этические аспекты </a:t>
            </a:r>
            <a:r>
              <a:rPr lang="ru-RU" sz="2200" b="1" dirty="0" smtClean="0">
                <a:latin typeface="+mn-lt"/>
                <a:ea typeface="+mn-ea"/>
                <a:cs typeface="+mn-cs"/>
              </a:rPr>
              <a:t>деятельности по </a:t>
            </a:r>
            <a:r>
              <a:rPr lang="ru-RU" sz="2200" b="1" dirty="0">
                <a:latin typeface="+mn-lt"/>
                <a:ea typeface="+mn-ea"/>
                <a:cs typeface="+mn-cs"/>
              </a:rPr>
              <a:t>оценке стоимости </a:t>
            </a:r>
            <a:r>
              <a:rPr lang="ru-RU" sz="1800" b="1" dirty="0" smtClean="0">
                <a:latin typeface="+mn-lt"/>
                <a:ea typeface="+mn-ea"/>
                <a:cs typeface="+mn-cs"/>
              </a:rPr>
              <a:t>объектов</a:t>
            </a:r>
            <a:r>
              <a:rPr lang="ru-RU" sz="2200" b="1" dirty="0" smtClean="0">
                <a:latin typeface="+mn-lt"/>
                <a:ea typeface="+mn-ea"/>
                <a:cs typeface="+mn-cs"/>
              </a:rPr>
              <a:t> </a:t>
            </a:r>
            <a:r>
              <a:rPr lang="ru-RU" sz="2200" b="1" dirty="0">
                <a:latin typeface="+mn-lt"/>
                <a:ea typeface="+mn-ea"/>
                <a:cs typeface="+mn-cs"/>
              </a:rPr>
              <a:t>гражданских прав </a:t>
            </a:r>
            <a:r>
              <a:rPr lang="ru-RU" sz="2200" b="1" dirty="0" smtClean="0">
                <a:latin typeface="+mn-lt"/>
                <a:ea typeface="+mn-ea"/>
                <a:cs typeface="+mn-cs"/>
              </a:rPr>
              <a:t>в </a:t>
            </a:r>
            <a:r>
              <a:rPr lang="ru-RU" sz="2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609600"/>
            <a:ext cx="12192000" cy="6248399"/>
          </a:xfrm>
        </p:spPr>
        <p:txBody>
          <a:bodyPr>
            <a:noAutofit/>
          </a:bodyPr>
          <a:lstStyle/>
          <a:p>
            <a:pPr marL="457200" indent="-457200" algn="just">
              <a:lnSpc>
                <a:spcPct val="120000"/>
              </a:lnSpc>
              <a:spcBef>
                <a:spcPts val="0"/>
              </a:spcBef>
              <a:buFont typeface="Wingdings" panose="05000000000000000000" pitchFamily="2" charset="2"/>
              <a:buChar char="v"/>
            </a:pPr>
            <a:r>
              <a:rPr lang="ru-RU" sz="3200" b="1" dirty="0"/>
              <a:t>Абстракт (продолжение):  </a:t>
            </a:r>
            <a:r>
              <a:rPr lang="ru-RU" sz="3100" dirty="0" smtClean="0"/>
              <a:t>Специалисты </a:t>
            </a:r>
            <a:r>
              <a:rPr lang="ru-RU" sz="3100" dirty="0"/>
              <a:t>в области оценки, </a:t>
            </a:r>
            <a:r>
              <a:rPr lang="ru-RU" sz="3100" dirty="0" smtClean="0"/>
              <a:t>Исполнители Независимой оценки: понятие </a:t>
            </a:r>
            <a:r>
              <a:rPr lang="ru-RU" sz="3100" dirty="0"/>
              <a:t>и требования. Квалификационные требования к оценщику и условия осуществления деятельности организации – Исполнителя независимой оценки в Республике Беларусь.</a:t>
            </a:r>
          </a:p>
          <a:p>
            <a:pPr marL="457200" indent="-457200" algn="just">
              <a:lnSpc>
                <a:spcPct val="120000"/>
              </a:lnSpc>
              <a:spcBef>
                <a:spcPts val="0"/>
              </a:spcBef>
              <a:buFont typeface="Wingdings" panose="05000000000000000000" pitchFamily="2" charset="2"/>
              <a:buChar char="v"/>
            </a:pPr>
            <a:r>
              <a:rPr lang="ru-RU" sz="3100" dirty="0" smtClean="0"/>
              <a:t>Сложившаяся </a:t>
            </a:r>
            <a:r>
              <a:rPr lang="ru-RU" sz="3100" dirty="0"/>
              <a:t>практика допуска в профессию оценщика и на рынок по оказанию услуг Независимой оценки стоимости в Республике Беларусь. </a:t>
            </a:r>
            <a:r>
              <a:rPr lang="ru-RU" sz="3100" dirty="0" smtClean="0"/>
              <a:t>Аттестация </a:t>
            </a:r>
            <a:r>
              <a:rPr lang="ru-RU" sz="3100" dirty="0"/>
              <a:t>оценщика по видам объектов оценки стоимости объектов гражданских прав и порядок продления срока действия его аттестата. Проверка регулятором деятельности Исполнителя оценки стоимости</a:t>
            </a:r>
            <a:r>
              <a:rPr lang="ru-RU" sz="3100" dirty="0" smtClean="0"/>
              <a:t>.</a:t>
            </a:r>
            <a:endParaRPr lang="ru-RU" sz="3100" dirty="0"/>
          </a:p>
        </p:txBody>
      </p:sp>
    </p:spTree>
    <p:extLst>
      <p:ext uri="{BB962C8B-B14F-4D97-AF65-F5344CB8AC3E}">
        <p14:creationId xmlns:p14="http://schemas.microsoft.com/office/powerpoint/2010/main" val="27245408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2800" b="1" i="1" dirty="0" smtClean="0"/>
              <a:t>Сложившаяся </a:t>
            </a:r>
            <a:r>
              <a:rPr lang="ru-RU" sz="2800" b="1" i="1" dirty="0"/>
              <a:t>практика допуска в профессию </a:t>
            </a:r>
            <a:r>
              <a:rPr lang="ru-RU" sz="2800" b="1" i="1" dirty="0" smtClean="0"/>
              <a:t>… и </a:t>
            </a:r>
            <a:r>
              <a:rPr lang="ru-RU" sz="2800" b="1" i="1" dirty="0"/>
              <a:t>порядок продления срока действия его аттестата. </a:t>
            </a:r>
            <a:r>
              <a:rPr lang="ru-RU" sz="2800" b="1" i="1" dirty="0" smtClean="0"/>
              <a:t>….</a:t>
            </a:r>
            <a:r>
              <a:rPr lang="ru-RU" sz="2800" i="1" u="sng" dirty="0" smtClean="0"/>
              <a:t>Продление </a:t>
            </a:r>
            <a:r>
              <a:rPr lang="ru-RU" sz="2800" i="1" u="sng" dirty="0"/>
              <a:t>заканчивающегося срока действия свидетельства об аттестации </a:t>
            </a:r>
            <a:r>
              <a:rPr lang="ru-RU" sz="2800" i="1" u="sng" dirty="0" smtClean="0"/>
              <a:t>оценщика</a:t>
            </a:r>
            <a:r>
              <a:rPr lang="ru-RU" sz="2800" i="1" u="sng" dirty="0"/>
              <a:t>:</a:t>
            </a:r>
          </a:p>
          <a:p>
            <a:pPr algn="just"/>
            <a:r>
              <a:rPr lang="ru-RU" sz="2600" dirty="0"/>
              <a:t>Для продления срока действия свидетельства с 1 января 2019 года оценщик представляет в аттестующий орган копии заключения и отчета об оценке стоимости объекта гражданских прав, на который выдано свидетельство, определенные аттестационной комиссией, заверенные исполнителем оценки в установленном законодательством порядке. …</a:t>
            </a:r>
          </a:p>
          <a:p>
            <a:pPr algn="just"/>
            <a:r>
              <a:rPr lang="ru-RU" sz="2600" dirty="0"/>
              <a:t>Государственный комитет по имуществу Республики Беларусь также напоминает, что в соответствии с постановлением 148 для продления срока действия свидетельства оценщик должен не ранее чем за 4 месяца и не позднее чем за 3 месяца до истечения срока его действия направить аттестующему органу на бумажном носителе перечень заключений и отчетов об оценке, составленных им за период с даты начала действия соответствующего свидетельства, подписанный оценщиком на каждом листе.  </a:t>
            </a:r>
            <a:r>
              <a:rPr lang="ru-RU" sz="2600" i="1" u="sng" dirty="0"/>
              <a:t> … </a:t>
            </a:r>
            <a:r>
              <a:rPr lang="ru-RU" sz="2600" i="1" u="sng" dirty="0" smtClean="0"/>
              <a:t>а также …</a:t>
            </a:r>
            <a:endParaRPr lang="ru-RU" sz="2600" i="1" u="sng" dirty="0"/>
          </a:p>
        </p:txBody>
      </p:sp>
    </p:spTree>
    <p:extLst>
      <p:ext uri="{BB962C8B-B14F-4D97-AF65-F5344CB8AC3E}">
        <p14:creationId xmlns:p14="http://schemas.microsoft.com/office/powerpoint/2010/main" val="23895467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2800" b="1" i="1" dirty="0" smtClean="0"/>
              <a:t>Сложившаяся </a:t>
            </a:r>
            <a:r>
              <a:rPr lang="ru-RU" sz="2800" b="1" i="1" dirty="0"/>
              <a:t>практика допуска в профессию </a:t>
            </a:r>
            <a:r>
              <a:rPr lang="ru-RU" sz="2800" b="1" i="1" dirty="0" smtClean="0"/>
              <a:t>… и </a:t>
            </a:r>
            <a:r>
              <a:rPr lang="ru-RU" sz="2800" b="1" i="1" dirty="0"/>
              <a:t>порядок продления срока действия его аттестата. </a:t>
            </a:r>
            <a:r>
              <a:rPr lang="ru-RU" sz="2800" b="1" i="1" dirty="0" smtClean="0"/>
              <a:t>….</a:t>
            </a:r>
            <a:endParaRPr lang="ru-RU" sz="2800" b="1" i="1" dirty="0"/>
          </a:p>
          <a:p>
            <a:pPr algn="just"/>
            <a:r>
              <a:rPr lang="ru-RU" sz="2800" dirty="0" smtClean="0"/>
              <a:t>В </a:t>
            </a:r>
            <a:r>
              <a:rPr lang="ru-RU" sz="2800" dirty="0"/>
              <a:t>перечне указываются фамилия, собственное имя, отчество (если таковое имеется) оценщика, а также (по каждому заключению и отчету об оценке) дата подписания и номер (при его наличии) заключения и отчета об оценке, исполнитель оценки, заказчик оценки, вид объекта гражданских прав, название или иные характеристики объекта гражданских прав, количество объектов гражданских прав и используемые методы оценки, предмет оценки (вид определяемой стоимости), цель оценки, иные сведения по усмотрению оценщика. Одновременно на адрес электронной почты Государственного комитета по имуществу, указанный в соответствующем разделе их сайтов, направляется электронная версия перечня заключений и отчетов об оценке, представленного на бумажном носителе.</a:t>
            </a:r>
          </a:p>
          <a:p>
            <a:pPr algn="just"/>
            <a:r>
              <a:rPr lang="ru-RU" sz="2800" dirty="0" smtClean="0"/>
              <a:t>….  </a:t>
            </a:r>
            <a:r>
              <a:rPr lang="ru-RU" sz="2800" dirty="0"/>
              <a:t>…. </a:t>
            </a:r>
            <a:r>
              <a:rPr lang="ru-RU" sz="2800" dirty="0" smtClean="0"/>
              <a:t>                                                              </a:t>
            </a:r>
            <a:r>
              <a:rPr lang="ru-RU" sz="2800" dirty="0"/>
              <a:t> </a:t>
            </a:r>
            <a:r>
              <a:rPr lang="ru-RU" sz="2800" i="1" u="sng" dirty="0"/>
              <a:t> … </a:t>
            </a:r>
            <a:r>
              <a:rPr lang="ru-RU" sz="2800" i="1" u="sng" dirty="0" smtClean="0"/>
              <a:t>а также …</a:t>
            </a:r>
            <a:endParaRPr lang="ru-RU" sz="2800" i="1" u="sng" dirty="0"/>
          </a:p>
        </p:txBody>
      </p:sp>
    </p:spTree>
    <p:extLst>
      <p:ext uri="{BB962C8B-B14F-4D97-AF65-F5344CB8AC3E}">
        <p14:creationId xmlns:p14="http://schemas.microsoft.com/office/powerpoint/2010/main" val="34851237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2800" b="1" i="1" dirty="0" smtClean="0"/>
              <a:t>Сложившаяся </a:t>
            </a:r>
            <a:r>
              <a:rPr lang="ru-RU" sz="2800" b="1" i="1" dirty="0"/>
              <a:t>практика допуска в профессию </a:t>
            </a:r>
            <a:r>
              <a:rPr lang="ru-RU" sz="2800" b="1" i="1" dirty="0" smtClean="0"/>
              <a:t>… и </a:t>
            </a:r>
            <a:r>
              <a:rPr lang="ru-RU" sz="2800" b="1" i="1" dirty="0"/>
              <a:t>порядок продления срока действия его аттестата. </a:t>
            </a:r>
            <a:r>
              <a:rPr lang="ru-RU" sz="2800" b="1" i="1" dirty="0" smtClean="0"/>
              <a:t>….</a:t>
            </a:r>
            <a:endParaRPr lang="ru-RU" sz="2800" b="1" i="1" dirty="0"/>
          </a:p>
          <a:p>
            <a:pPr algn="just"/>
            <a:r>
              <a:rPr lang="ru-RU" dirty="0" smtClean="0"/>
              <a:t>Аттестационной комиссией из представленного перечня выбирается одно заключение и отчет об оценке, копии которых должен будет представить оценщик для продления срока действия свидетельства об аттестации оценщика. Указанные перечни необходимо направлять на адрес электронной почты: </a:t>
            </a:r>
            <a:r>
              <a:rPr lang="ru-RU" dirty="0" smtClean="0">
                <a:hlinkClick r:id="rId2"/>
              </a:rPr>
              <a:t>attestacia.gki@gmail.com</a:t>
            </a:r>
            <a:r>
              <a:rPr lang="ru-RU" dirty="0" smtClean="0"/>
              <a:t>.</a:t>
            </a:r>
          </a:p>
          <a:p>
            <a:pPr algn="just"/>
            <a:r>
              <a:rPr lang="ru-RU" dirty="0" smtClean="0"/>
              <a:t>Для продления срока действия свидетельства оценщик не позднее чем за 2 месяца до истечения срока его действия представляет в аттестующий орган: 1) заявление о продлении срока действия свидетельства по форме 2з (</a:t>
            </a:r>
            <a:r>
              <a:rPr lang="ru-RU" dirty="0" smtClean="0">
                <a:hlinkClick r:id="rId3"/>
              </a:rPr>
              <a:t>скачать</a:t>
            </a:r>
            <a:r>
              <a:rPr lang="ru-RU" dirty="0" smtClean="0"/>
              <a:t>), </a:t>
            </a:r>
            <a:r>
              <a:rPr lang="ru-RU" dirty="0" smtClean="0">
                <a:hlinkClick r:id="rId4"/>
              </a:rPr>
              <a:t>образец заполнения заявления</a:t>
            </a:r>
            <a:r>
              <a:rPr lang="ru-RU" dirty="0" smtClean="0"/>
              <a:t>; 2) оригинал (дубликат) свидетельства, дающего право на проведение независимой оценки соответствующего вида объекта гражданских прав; 3) копию документа об образовании, подтверждающего освоение оценщиком в последние 5 лет содержания образовательной программы повышения квалификации руководящих работников и специалистов в учреждениях образования, имеющих специальное разрешение (лицензию) на право осуществления образовательной деятельности, по вопросам оценки стоимости объектов гражданских прав в соответствии с законодательством об оценочной деятельности, за исключением объектов интеллектуальной собственности ...  ….  ….                                                                </a:t>
            </a:r>
            <a:r>
              <a:rPr lang="ru-RU" i="1" u="sng" dirty="0" smtClean="0"/>
              <a:t> … а также …</a:t>
            </a:r>
            <a:endParaRPr lang="ru-RU" i="1" u="sng" dirty="0"/>
          </a:p>
        </p:txBody>
      </p:sp>
    </p:spTree>
    <p:extLst>
      <p:ext uri="{BB962C8B-B14F-4D97-AF65-F5344CB8AC3E}">
        <p14:creationId xmlns:p14="http://schemas.microsoft.com/office/powerpoint/2010/main" val="6697776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45243" y="543622"/>
            <a:ext cx="12192000" cy="6515099"/>
          </a:xfrm>
        </p:spPr>
        <p:txBody>
          <a:bodyPr>
            <a:noAutofit/>
          </a:bodyPr>
          <a:lstStyle/>
          <a:p>
            <a:pPr algn="just">
              <a:lnSpc>
                <a:spcPct val="120000"/>
              </a:lnSpc>
              <a:spcBef>
                <a:spcPts val="0"/>
              </a:spcBef>
            </a:pPr>
            <a:r>
              <a:rPr lang="ru-RU" b="1" i="1" dirty="0" smtClean="0"/>
              <a:t>Сложившаяся </a:t>
            </a:r>
            <a:r>
              <a:rPr lang="ru-RU" b="1" i="1" dirty="0"/>
              <a:t>практика допуска в профессию </a:t>
            </a:r>
            <a:r>
              <a:rPr lang="ru-RU" b="1" i="1" dirty="0" smtClean="0"/>
              <a:t>… и </a:t>
            </a:r>
            <a:r>
              <a:rPr lang="ru-RU" b="1" i="1" dirty="0"/>
              <a:t>порядок продления срока действия его аттестата. </a:t>
            </a:r>
            <a:r>
              <a:rPr lang="ru-RU" b="1" i="1" dirty="0" smtClean="0"/>
              <a:t>….</a:t>
            </a:r>
            <a:endParaRPr lang="ru-RU" b="1" i="1" dirty="0"/>
          </a:p>
          <a:p>
            <a:r>
              <a:rPr lang="ru-RU" i="1" u="sng" dirty="0" smtClean="0"/>
              <a:t>Продление </a:t>
            </a:r>
            <a:r>
              <a:rPr lang="ru-RU" i="1" u="sng" dirty="0"/>
              <a:t>заканчивающегося срока действия свидетельства об аттестации </a:t>
            </a:r>
            <a:r>
              <a:rPr lang="ru-RU" i="1" u="sng" dirty="0" smtClean="0"/>
              <a:t>оценщика</a:t>
            </a:r>
            <a:r>
              <a:rPr lang="ru-RU" i="1" u="sng" dirty="0"/>
              <a:t>:</a:t>
            </a:r>
          </a:p>
          <a:p>
            <a:pPr algn="just"/>
            <a:r>
              <a:rPr lang="ru-RU" dirty="0" smtClean="0"/>
              <a:t>При наличии уважительных причин (командировка, временная нетрудоспособность и иные обстоятельства, не зависящие от оценщика), помешавших оценщику подать заявление о продлении срока действия свидетельства в указанный срок, заявление может быть подано не позднее чем за 1 месяц до истечения срока его действия. В этом случае к заявлению прилагаются документы, подтверждающие уважительность причины. В случае представления заявления о продлении срока действия свидетельства с нарушением сроков, либо в случае, когда представлены не все документы, оценщику отказывается в продлении срока действия свидетельства.</a:t>
            </a:r>
          </a:p>
          <a:p>
            <a:pPr>
              <a:spcBef>
                <a:spcPts val="600"/>
              </a:spcBef>
            </a:pPr>
            <a:endParaRPr lang="ru-RU" i="1" u="sng" dirty="0"/>
          </a:p>
        </p:txBody>
      </p:sp>
    </p:spTree>
    <p:extLst>
      <p:ext uri="{BB962C8B-B14F-4D97-AF65-F5344CB8AC3E}">
        <p14:creationId xmlns:p14="http://schemas.microsoft.com/office/powerpoint/2010/main" val="169371247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r>
              <a:rPr lang="ru-RU" dirty="0" smtClean="0"/>
              <a:t>При нарушении оценщиком без уважительных причин установленного срока уведомления аттестующего органа об изменении места работы или поступлении на работу по совместительству действие свидетельства оценщика прекращается со дня истечения срока уведомления аттестующего органа.</a:t>
            </a:r>
          </a:p>
          <a:p>
            <a:pPr algn="just"/>
            <a:r>
              <a:rPr lang="ru-RU" dirty="0" smtClean="0"/>
              <a:t>Действие </a:t>
            </a:r>
            <a:r>
              <a:rPr lang="ru-RU" dirty="0"/>
              <a:t>свидетельства прекращается, если лицо, в отношении которого было принято решение о выдаче или о продлении срока действия свидетельства, не обратилось за получением свидетельства в течение двух месяцев со дня принятия решения о его выдаче или продлении срока его действия — со дня истечения срока обращения за получением свидетельства</a:t>
            </a:r>
            <a:r>
              <a:rPr lang="ru-RU" dirty="0" smtClean="0"/>
              <a:t>.</a:t>
            </a:r>
            <a:endParaRPr lang="ru-RU" dirty="0"/>
          </a:p>
          <a:p>
            <a:pPr>
              <a:spcBef>
                <a:spcPts val="600"/>
              </a:spcBef>
            </a:pPr>
            <a:r>
              <a:rPr lang="ru-RU" i="1" u="sng" dirty="0"/>
              <a:t>  … а </a:t>
            </a:r>
            <a:r>
              <a:rPr lang="ru-RU" i="1" u="sng" dirty="0" smtClean="0"/>
              <a:t>также ГОСУДАРСТВЕННЫЙ </a:t>
            </a:r>
            <a:r>
              <a:rPr lang="ru-RU" i="1" u="sng" dirty="0"/>
              <a:t>РЕЕСТР ОЦЕНЩИКОВ</a:t>
            </a:r>
            <a:r>
              <a:rPr lang="en-US" i="1" u="sng" dirty="0" smtClean="0"/>
              <a:t>.</a:t>
            </a:r>
            <a:endParaRPr lang="ru-RU" i="1" u="sng" dirty="0" smtClean="0"/>
          </a:p>
          <a:p>
            <a:pPr>
              <a:spcBef>
                <a:spcPts val="600"/>
              </a:spcBef>
            </a:pPr>
            <a:endParaRPr lang="ru-RU" sz="1600" i="1" u="sng" dirty="0"/>
          </a:p>
        </p:txBody>
      </p:sp>
      <p:pic>
        <p:nvPicPr>
          <p:cNvPr id="7" name="Рисунок 6"/>
          <p:cNvPicPr/>
          <p:nvPr/>
        </p:nvPicPr>
        <p:blipFill rotWithShape="1">
          <a:blip r:embed="rId2"/>
          <a:srcRect t="3607" b="57109"/>
          <a:stretch/>
        </p:blipFill>
        <p:spPr bwMode="auto">
          <a:xfrm>
            <a:off x="2846387" y="4197350"/>
            <a:ext cx="6589713" cy="23939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5062289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1600" b="1" i="1" dirty="0" smtClean="0"/>
              <a:t>Понятие </a:t>
            </a:r>
            <a:r>
              <a:rPr lang="ru-RU" sz="1600" b="1" i="1" dirty="0"/>
              <a:t>об имущественных (гражданских) правах и объектах гражданских прав, как объектах оценки стоимости (Указ 615, СТБ 52, ТКП 52). </a:t>
            </a:r>
          </a:p>
          <a:p>
            <a:r>
              <a:rPr lang="ru-RU" sz="1600" i="1" u="sng" dirty="0" smtClean="0"/>
              <a:t>Основное определение:</a:t>
            </a:r>
            <a:endParaRPr lang="ru-RU" sz="1600" i="1" u="sng" dirty="0"/>
          </a:p>
          <a:p>
            <a:pPr algn="just">
              <a:spcBef>
                <a:spcPts val="600"/>
              </a:spcBef>
            </a:pPr>
            <a:r>
              <a:rPr lang="ru-RU" sz="2200" dirty="0"/>
              <a:t>Объекты гражданских прав: Вещи, включая деньги и ценные бумаги, иное имущество, в том числе имущественные права, работы и услуги, охраняемая информация, исключительные права на результаты интеллектуальной деятельности (интеллектуальная собственность), нематериальные блага [п. 3.162 , 7]</a:t>
            </a:r>
          </a:p>
          <a:p>
            <a:pPr algn="just"/>
            <a:r>
              <a:rPr lang="ru-RU" sz="2200" dirty="0"/>
              <a:t>Имущественные права – вытекающие из договорных и недоговорных отношений права, в том числе возникающие по поводу определения судьбы имущества, связанные с его владением, пользованием и распоряжением, имущественные права на объекты интеллектуальной собственности </a:t>
            </a:r>
            <a:r>
              <a:rPr lang="ru-RU" sz="2200" dirty="0">
                <a:hlinkClick r:id="rId2"/>
              </a:rPr>
              <a:t>[Ст. 13 Налогового кодекса Республики Беларусь (Общая часть), в редакции Закона Республики Беларусь от 30 декабря 2018 г. № 159-З, </a:t>
            </a:r>
            <a:r>
              <a:rPr lang="ru-RU" sz="2200" dirty="0"/>
              <a:t>(Национальный реестр правовых актов Республики Беларусь, 2003 г., № 4, 2/920 (опубликован - 13 января 2003 г.)]</a:t>
            </a:r>
          </a:p>
          <a:p>
            <a:pPr algn="just"/>
            <a:r>
              <a:rPr lang="ru-RU" sz="2200" dirty="0" smtClean="0"/>
              <a:t>Имущественные </a:t>
            </a:r>
            <a:r>
              <a:rPr lang="ru-RU" sz="2200" dirty="0"/>
              <a:t>права: Права участников гражданских правоотношений, связанные с осуществлением ими правомочий владения, пользования и распоряжения имуществом, а также с теми имущественными требованиями, которые возникают между участниками гражданского оборота по поводу определения судьбы имущества и связанных с ним прав. </a:t>
            </a:r>
            <a:r>
              <a:rPr lang="ru-RU" sz="2200" dirty="0" smtClean="0">
                <a:hlinkClick r:id="rId3"/>
              </a:rPr>
              <a:t>[ТКП </a:t>
            </a:r>
            <a:r>
              <a:rPr lang="ru-RU" sz="2200" dirty="0">
                <a:hlinkClick r:id="rId3"/>
              </a:rPr>
              <a:t>52.0.01-2020 (33520) "Оценка стоимости объектов гражданских прав. Общие положения", утвержденный постановлением Государственного комитета по имуществу Республики Беларусь от 30 декабря 2020 г. № 29 </a:t>
            </a:r>
            <a:r>
              <a:rPr lang="ru-RU" sz="2200" dirty="0"/>
              <a:t>(Национальный правовой Интернет-портал Республики Беларусь, 30.04.2021, 8/36596)]</a:t>
            </a:r>
          </a:p>
          <a:p>
            <a:pPr>
              <a:spcBef>
                <a:spcPts val="600"/>
              </a:spcBef>
            </a:pPr>
            <a:endParaRPr lang="ru-RU" sz="2200" dirty="0" smtClean="0"/>
          </a:p>
          <a:p>
            <a:pPr>
              <a:spcBef>
                <a:spcPts val="600"/>
              </a:spcBef>
            </a:pPr>
            <a:r>
              <a:rPr lang="ru-RU" sz="1600" i="1" u="sng" dirty="0"/>
              <a:t>  … а </a:t>
            </a:r>
            <a:r>
              <a:rPr lang="ru-RU" sz="1600" i="1" u="sng" dirty="0" smtClean="0"/>
              <a:t>также ГОСУДАРСТВЕННЫЙ </a:t>
            </a:r>
            <a:r>
              <a:rPr lang="ru-RU" sz="1600" i="1" u="sng" dirty="0"/>
              <a:t>РЕЕСТР ОЦЕНЩИКОВ</a:t>
            </a:r>
            <a:r>
              <a:rPr lang="en-US" sz="1600" i="1" u="sng" dirty="0" smtClean="0"/>
              <a:t>.</a:t>
            </a:r>
            <a:endParaRPr lang="ru-RU" sz="1600" i="1" u="sng" dirty="0" smtClean="0"/>
          </a:p>
          <a:p>
            <a:pPr>
              <a:spcBef>
                <a:spcPts val="600"/>
              </a:spcBef>
            </a:pPr>
            <a:endParaRPr lang="ru-RU" sz="1600" i="1" u="sng" dirty="0"/>
          </a:p>
        </p:txBody>
      </p:sp>
    </p:spTree>
    <p:extLst>
      <p:ext uri="{BB962C8B-B14F-4D97-AF65-F5344CB8AC3E}">
        <p14:creationId xmlns:p14="http://schemas.microsoft.com/office/powerpoint/2010/main" val="19087387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2800" b="1" i="1" dirty="0" smtClean="0"/>
              <a:t>Типовые</a:t>
            </a:r>
            <a:r>
              <a:rPr lang="ru-RU" sz="2800" b="1" i="1" dirty="0"/>
              <a:t>, наиболее распространённые в оценочной практике и не типовые объекты гражданских </a:t>
            </a:r>
            <a:r>
              <a:rPr lang="ru-RU" sz="2800" b="1" i="1" dirty="0" smtClean="0"/>
              <a:t>прав, как Объекты независимой оценки стоимости. </a:t>
            </a:r>
            <a:r>
              <a:rPr lang="ru-RU" sz="2800" b="1" i="1" dirty="0"/>
              <a:t>Имущество недвижимое и движимое.</a:t>
            </a:r>
          </a:p>
          <a:p>
            <a:r>
              <a:rPr lang="ru-RU" sz="2800" i="1" u="sng" dirty="0" smtClean="0"/>
              <a:t>Основные понятия и определения:</a:t>
            </a:r>
            <a:endParaRPr lang="ru-RU" sz="2800" i="1" u="sng" dirty="0"/>
          </a:p>
          <a:p>
            <a:pPr algn="just">
              <a:spcBef>
                <a:spcPts val="600"/>
              </a:spcBef>
            </a:pPr>
            <a:r>
              <a:rPr lang="ru-RU" sz="2800" dirty="0"/>
              <a:t>Предприятие (бизнес)</a:t>
            </a:r>
          </a:p>
          <a:p>
            <a:pPr algn="just">
              <a:spcBef>
                <a:spcPts val="600"/>
              </a:spcBef>
            </a:pPr>
            <a:r>
              <a:rPr lang="ru-RU" sz="2800" dirty="0"/>
              <a:t>Земельные участки</a:t>
            </a:r>
          </a:p>
          <a:p>
            <a:pPr algn="just">
              <a:spcBef>
                <a:spcPts val="600"/>
              </a:spcBef>
            </a:pPr>
            <a:r>
              <a:rPr lang="ru-RU" sz="2800" dirty="0"/>
              <a:t>Капитальные строения (зданий, сооружений), не завершенных строительством объектов, изолированных помещений, </a:t>
            </a:r>
            <a:r>
              <a:rPr lang="ru-RU" sz="2800" dirty="0" err="1"/>
              <a:t>машино</a:t>
            </a:r>
            <a:r>
              <a:rPr lang="ru-RU" sz="2800" dirty="0"/>
              <a:t>-мест как объектов недвижимого имущества</a:t>
            </a:r>
          </a:p>
          <a:p>
            <a:pPr algn="just">
              <a:spcBef>
                <a:spcPts val="600"/>
              </a:spcBef>
            </a:pPr>
            <a:r>
              <a:rPr lang="ru-RU" sz="2800" dirty="0"/>
              <a:t>Машины, оборудование, инвентарь, материалы</a:t>
            </a:r>
          </a:p>
          <a:p>
            <a:pPr algn="just">
              <a:spcBef>
                <a:spcPts val="600"/>
              </a:spcBef>
            </a:pPr>
            <a:r>
              <a:rPr lang="ru-RU" sz="2800" dirty="0"/>
              <a:t>Интеллектуальная собственность</a:t>
            </a:r>
          </a:p>
          <a:p>
            <a:pPr algn="just">
              <a:spcBef>
                <a:spcPts val="600"/>
              </a:spcBef>
            </a:pPr>
            <a:r>
              <a:rPr lang="ru-RU" sz="2800" dirty="0"/>
              <a:t>Транспортные средства</a:t>
            </a:r>
          </a:p>
          <a:p>
            <a:pPr algn="just">
              <a:spcBef>
                <a:spcPts val="600"/>
              </a:spcBef>
            </a:pPr>
            <a:r>
              <a:rPr lang="ru-RU" sz="2800" dirty="0"/>
              <a:t> </a:t>
            </a:r>
            <a:endParaRPr lang="ru-RU" sz="2800" i="1" u="sng" dirty="0"/>
          </a:p>
        </p:txBody>
      </p:sp>
    </p:spTree>
    <p:extLst>
      <p:ext uri="{BB962C8B-B14F-4D97-AF65-F5344CB8AC3E}">
        <p14:creationId xmlns:p14="http://schemas.microsoft.com/office/powerpoint/2010/main" val="28843041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spcBef>
                <a:spcPts val="600"/>
              </a:spcBef>
            </a:pPr>
            <a:r>
              <a:rPr lang="ru-RU" dirty="0" smtClean="0"/>
              <a:t>Недвижимое </a:t>
            </a:r>
            <a:r>
              <a:rPr lang="ru-RU" dirty="0"/>
              <a:t>имущество; недвижимость; недвижимые вещи: Земельные участки, участки недр, обособленные водные объекты и все, что прочно связано с землей, т. е. объекты, перемещение которых без несоразмерного ущерба их назначению невозможно, в том числе леса, многолетние насаждения, здания, сооружения.</a:t>
            </a:r>
          </a:p>
          <a:p>
            <a:pPr algn="just">
              <a:spcBef>
                <a:spcPts val="600"/>
              </a:spcBef>
            </a:pPr>
            <a:r>
              <a:rPr lang="ru-RU" dirty="0"/>
              <a:t>Примечание – К недвижимому имуществу (недвижимости, недвижимым вещам) также приравниваются предприятия в целом как имущественные комплексы, подлежащие государственной регистрации воздушные и морские суда, суда внутреннего плавания, суда плавания «река – море», космические объекты. Законодательными актами к недвижимому имуществу (недвижимости, недвижимым вещам) может быть отнесено и иное имущество [п. 3.135, 7]</a:t>
            </a:r>
          </a:p>
          <a:p>
            <a:pPr algn="just">
              <a:spcBef>
                <a:spcPts val="600"/>
              </a:spcBef>
            </a:pPr>
            <a:r>
              <a:rPr lang="ru-RU" dirty="0"/>
              <a:t>Недвижимые улучшения: Все объекты, являющиеся результатом деятельности человека и прочно связанные с землей, т.е. объекты, перемещение которых без несоразмерного ущерба их назначению невозможно [п. 3.136, 7].</a:t>
            </a:r>
          </a:p>
          <a:p>
            <a:pPr algn="just">
              <a:spcBef>
                <a:spcPts val="600"/>
              </a:spcBef>
            </a:pPr>
            <a:r>
              <a:rPr lang="ru-RU" dirty="0"/>
              <a:t>Примечание - К недвижимым улучшениям относятся многолетние насаждения, капитальные строения, элементы капитальных </a:t>
            </a:r>
            <a:r>
              <a:rPr lang="ru-RU" dirty="0" smtClean="0"/>
              <a:t>строений.</a:t>
            </a:r>
            <a:endParaRPr lang="ru-RU" dirty="0"/>
          </a:p>
          <a:p>
            <a:pPr>
              <a:spcBef>
                <a:spcPts val="600"/>
              </a:spcBef>
            </a:pPr>
            <a:r>
              <a:rPr lang="ru-RU" i="1" u="sng" dirty="0"/>
              <a:t>  … а </a:t>
            </a:r>
            <a:r>
              <a:rPr lang="ru-RU" i="1" u="sng" dirty="0" smtClean="0"/>
              <a:t>также ГОСУДАРСТВЕННЫЙ </a:t>
            </a:r>
            <a:r>
              <a:rPr lang="ru-RU" i="1" u="sng" dirty="0"/>
              <a:t>РЕЕСТР ОЦЕНЩИКОВ</a:t>
            </a:r>
            <a:r>
              <a:rPr lang="en-US" i="1" u="sng" dirty="0" smtClean="0"/>
              <a:t>.</a:t>
            </a:r>
            <a:endParaRPr lang="ru-RU" i="1" u="sng" dirty="0" smtClean="0"/>
          </a:p>
          <a:p>
            <a:pPr>
              <a:spcBef>
                <a:spcPts val="600"/>
              </a:spcBef>
            </a:pPr>
            <a:endParaRPr lang="ru-RU" sz="2800" i="1" u="sng" dirty="0"/>
          </a:p>
        </p:txBody>
      </p:sp>
    </p:spTree>
    <p:extLst>
      <p:ext uri="{BB962C8B-B14F-4D97-AF65-F5344CB8AC3E}">
        <p14:creationId xmlns:p14="http://schemas.microsoft.com/office/powerpoint/2010/main" val="41653343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1600" b="1" i="1" dirty="0" smtClean="0"/>
              <a:t>Типовые</a:t>
            </a:r>
            <a:r>
              <a:rPr lang="ru-RU" sz="1600" b="1" i="1" dirty="0"/>
              <a:t>, </a:t>
            </a:r>
            <a:r>
              <a:rPr lang="en-US" sz="1600" b="1" i="1" dirty="0" smtClean="0"/>
              <a:t>… </a:t>
            </a:r>
            <a:r>
              <a:rPr lang="ru-RU" sz="1600" b="1" i="1" dirty="0" smtClean="0"/>
              <a:t>и </a:t>
            </a:r>
            <a:r>
              <a:rPr lang="ru-RU" sz="1600" b="1" i="1" dirty="0"/>
              <a:t>не типовые объекты гражданских </a:t>
            </a:r>
            <a:r>
              <a:rPr lang="ru-RU" sz="1600" b="1" i="1" dirty="0" smtClean="0"/>
              <a:t>прав, как Объекты независимой оценки стоимости. </a:t>
            </a:r>
            <a:r>
              <a:rPr lang="en-US" sz="1600" b="1" i="1" dirty="0" smtClean="0"/>
              <a:t>…</a:t>
            </a:r>
            <a:endParaRPr lang="ru-RU" sz="1600" b="1" i="1" dirty="0"/>
          </a:p>
          <a:p>
            <a:r>
              <a:rPr lang="ru-RU" sz="1600" i="1" u="sng" dirty="0" smtClean="0"/>
              <a:t>Основные понятия и определения:</a:t>
            </a:r>
            <a:endParaRPr lang="ru-RU" sz="1600" i="1" u="sng" dirty="0"/>
          </a:p>
          <a:p>
            <a:pPr algn="just"/>
            <a:r>
              <a:rPr lang="ru-RU" sz="1800" dirty="0"/>
              <a:t>Действие Указа №615 не распространяется </a:t>
            </a:r>
            <a:r>
              <a:rPr lang="ru-RU" sz="1800" dirty="0" smtClean="0"/>
              <a:t>на</a:t>
            </a:r>
            <a:r>
              <a:rPr lang="en-US" sz="1800" dirty="0" smtClean="0"/>
              <a:t> (</a:t>
            </a:r>
            <a:r>
              <a:rPr lang="ru-RU" sz="1800" b="1" dirty="0" smtClean="0"/>
              <a:t>«не типовые объекты и цели оценки»</a:t>
            </a:r>
            <a:r>
              <a:rPr lang="en-US" sz="1800" dirty="0" smtClean="0"/>
              <a:t>)</a:t>
            </a:r>
            <a:r>
              <a:rPr lang="ru-RU" sz="1800" dirty="0" smtClean="0"/>
              <a:t>:</a:t>
            </a:r>
            <a:endParaRPr lang="ru-RU" sz="1800" dirty="0"/>
          </a:p>
          <a:p>
            <a:pPr algn="just"/>
            <a:r>
              <a:rPr lang="en-US" sz="1800" dirty="0" smtClean="0"/>
              <a:t>  </a:t>
            </a:r>
            <a:r>
              <a:rPr lang="ru-RU" sz="1800" dirty="0" smtClean="0"/>
              <a:t>оценку </a:t>
            </a:r>
            <a:r>
              <a:rPr lang="ru-RU" sz="1800" dirty="0"/>
              <a:t>стоимости движимого и недвижимого имущества в связи со страхованием, за исключением проведения независимой оценки стоимости такого имущества с использованием рыночных методов оценки, когда проведение такой оценки стоимости предусмотрено соглашением сторон договора добровольного страхования; </a:t>
            </a:r>
          </a:p>
          <a:p>
            <a:pPr algn="just"/>
            <a:r>
              <a:rPr lang="en-US" sz="1800" dirty="0" smtClean="0"/>
              <a:t>   </a:t>
            </a:r>
            <a:r>
              <a:rPr lang="ru-RU" sz="1800" dirty="0" smtClean="0"/>
              <a:t>оценку </a:t>
            </a:r>
            <a:r>
              <a:rPr lang="ru-RU" sz="1800" dirty="0"/>
              <a:t>стоимости имущества, изъятого, арестованного, а также конфискованного по приговору (постановлению) суда либо обращенного в доход государства иным способом, имущества, на которое обращается взыскание в счет неисполненного налогового обязательства, неуплаченных пеней, и имущества, освобожденного от ареста органом, ведущим уголовный процесс, за исключением определения рыночной стоимости этого имущества экспертом-оценщиком* в соответствии с законодательством, регулирующим отношения, связанные с учетом, хранением, оценкой, реализацией, иным использованием такого имущества; </a:t>
            </a:r>
          </a:p>
          <a:p>
            <a:pPr algn="just"/>
            <a:r>
              <a:rPr lang="ru-RU" sz="1800" dirty="0"/>
              <a:t>* Для целей настоящего Указа термин «эксперт-оценщик» используется в значении, определенном в пункте 2 Положения </a:t>
            </a:r>
            <a:r>
              <a:rPr lang="en-US" sz="1800" dirty="0" smtClean="0"/>
              <a:t>  </a:t>
            </a:r>
            <a:r>
              <a:rPr lang="ru-RU" sz="1800" dirty="0" smtClean="0"/>
              <a:t>о </a:t>
            </a:r>
            <a:r>
              <a:rPr lang="ru-RU" sz="1800" dirty="0"/>
              <a:t>порядке учета, хранения, оценки и реализации имущества, изъятого, арестованного или обращенного в доход государства, утвержденного Указом Президента Республики Беларусь от 19 февраля 2016 г. № 63 «О совершенствовании работы с имуществом, изъятым, арестованным или обращенным в доход государства» (Национальный правовой Интернет-портал Республики Беларусь, 26.02.2016, 1/16298). </a:t>
            </a:r>
          </a:p>
          <a:p>
            <a:pPr algn="just"/>
            <a:r>
              <a:rPr lang="en-US" sz="1800" dirty="0" smtClean="0"/>
              <a:t>   </a:t>
            </a:r>
            <a:r>
              <a:rPr lang="ru-RU" sz="1800" dirty="0" smtClean="0"/>
              <a:t>оценку </a:t>
            </a:r>
            <a:r>
              <a:rPr lang="ru-RU" sz="1800" dirty="0"/>
              <a:t>стоимости государственного имущества в процессе приватизации, за исключением независимой оценки его рыночной стоимости; </a:t>
            </a:r>
          </a:p>
          <a:p>
            <a:pPr algn="just"/>
            <a:r>
              <a:rPr lang="en-US" sz="1800" dirty="0" smtClean="0"/>
              <a:t>   </a:t>
            </a:r>
            <a:r>
              <a:rPr lang="ru-RU" sz="1800" dirty="0" smtClean="0"/>
              <a:t>оценку </a:t>
            </a:r>
            <a:r>
              <a:rPr lang="ru-RU" sz="1800" dirty="0"/>
              <a:t>стоимости имущества военного назначения, всех видов оружия и боеприпасов, а также высвобождаемых материальных ресурсов Вооруженных Сил, других войск, воинских формирований и военизированных организаций Республики Беларусь; </a:t>
            </a:r>
            <a:r>
              <a:rPr lang="en-US" sz="1800" dirty="0" smtClean="0"/>
              <a:t>                                                                 </a:t>
            </a:r>
            <a:r>
              <a:rPr lang="ru-RU" sz="1600" i="1" u="sng" dirty="0"/>
              <a:t>  … а </a:t>
            </a:r>
            <a:r>
              <a:rPr lang="ru-RU" sz="1600" i="1" u="sng" dirty="0" smtClean="0"/>
              <a:t>также</a:t>
            </a:r>
            <a:r>
              <a:rPr lang="en-US" sz="1600" i="1" u="sng" dirty="0" smtClean="0"/>
              <a:t>.</a:t>
            </a:r>
            <a:endParaRPr lang="ru-RU" sz="1600" i="1" u="sng" dirty="0" smtClean="0"/>
          </a:p>
          <a:p>
            <a:pPr>
              <a:spcBef>
                <a:spcPts val="600"/>
              </a:spcBef>
            </a:pPr>
            <a:endParaRPr lang="ru-RU" sz="1600" i="1" u="sng" dirty="0"/>
          </a:p>
        </p:txBody>
      </p:sp>
    </p:spTree>
    <p:extLst>
      <p:ext uri="{BB962C8B-B14F-4D97-AF65-F5344CB8AC3E}">
        <p14:creationId xmlns:p14="http://schemas.microsoft.com/office/powerpoint/2010/main" val="34377668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1600" b="1" i="1" dirty="0" smtClean="0"/>
              <a:t>Типовые</a:t>
            </a:r>
            <a:r>
              <a:rPr lang="ru-RU" sz="1600" b="1" i="1" dirty="0"/>
              <a:t>, наиболее распространённые в оценочной практике и не типовые объекты гражданских </a:t>
            </a:r>
            <a:r>
              <a:rPr lang="ru-RU" sz="1600" b="1" i="1" dirty="0" smtClean="0"/>
              <a:t>прав, как Объекты независимой оценки стоимости. </a:t>
            </a:r>
            <a:r>
              <a:rPr lang="ru-RU" sz="1600" b="1" i="1" dirty="0"/>
              <a:t>Имущество недвижимое и движимое.</a:t>
            </a:r>
          </a:p>
          <a:p>
            <a:pPr algn="just">
              <a:spcBef>
                <a:spcPts val="400"/>
              </a:spcBef>
            </a:pPr>
            <a:r>
              <a:rPr lang="ru-RU" sz="1600" dirty="0" smtClean="0"/>
              <a:t>Действие </a:t>
            </a:r>
            <a:r>
              <a:rPr lang="ru-RU" sz="1600" dirty="0"/>
              <a:t>Указа №615 не распространяется </a:t>
            </a:r>
            <a:r>
              <a:rPr lang="ru-RU" sz="1600" dirty="0" smtClean="0"/>
              <a:t>на</a:t>
            </a:r>
            <a:r>
              <a:rPr lang="en-US" sz="1600" dirty="0" smtClean="0"/>
              <a:t> (</a:t>
            </a:r>
            <a:r>
              <a:rPr lang="ru-RU" sz="1600" dirty="0" smtClean="0"/>
              <a:t>«не типовые объекты и цели оценки»</a:t>
            </a:r>
            <a:r>
              <a:rPr lang="en-US" sz="1600" dirty="0" smtClean="0"/>
              <a:t>)</a:t>
            </a:r>
            <a:r>
              <a:rPr lang="ru-RU" sz="1600" dirty="0" smtClean="0"/>
              <a:t>:</a:t>
            </a:r>
            <a:endParaRPr lang="ru-RU" sz="1600" dirty="0"/>
          </a:p>
          <a:p>
            <a:pPr algn="just">
              <a:lnSpc>
                <a:spcPct val="100000"/>
              </a:lnSpc>
              <a:spcBef>
                <a:spcPts val="400"/>
              </a:spcBef>
            </a:pPr>
            <a:r>
              <a:rPr lang="en-US" sz="1600" dirty="0" smtClean="0"/>
              <a:t>   </a:t>
            </a:r>
            <a:r>
              <a:rPr lang="ru-RU" sz="1600" dirty="0" smtClean="0"/>
              <a:t>оценку </a:t>
            </a:r>
            <a:r>
              <a:rPr lang="ru-RU" sz="1600" dirty="0"/>
              <a:t>стоимости имущества, являющегося носителем государственных секретов; </a:t>
            </a:r>
          </a:p>
          <a:p>
            <a:pPr algn="just">
              <a:lnSpc>
                <a:spcPct val="100000"/>
              </a:lnSpc>
              <a:spcBef>
                <a:spcPts val="400"/>
              </a:spcBef>
            </a:pPr>
            <a:r>
              <a:rPr lang="en-US" sz="1600" dirty="0" smtClean="0"/>
              <a:t>   </a:t>
            </a:r>
            <a:r>
              <a:rPr lang="ru-RU" sz="1600" dirty="0" smtClean="0"/>
              <a:t>оценку </a:t>
            </a:r>
            <a:r>
              <a:rPr lang="ru-RU" sz="1600" dirty="0"/>
              <a:t>стоимости материальных историко-культурных ценностей либо культурных ценностей, которые составляют библиотечный фонд Республики Беларусь, Национальный архивный фонд Республики Беларусь или включенных в Музейный фонд Республики Беларусь, а также представленных в установленном порядке для придания им статуса историко-культурных ценностей, за исключением независимой оценки оценочной стоимости недвижимых материальных историко-культурных ценностей, принадлежащих физическим лицам, для целей исчисления налога на недвижимость; оценку стоимости драгоценных металлов и драгоценных камней и изделий из них; </a:t>
            </a:r>
          </a:p>
          <a:p>
            <a:pPr algn="just">
              <a:lnSpc>
                <a:spcPct val="100000"/>
              </a:lnSpc>
              <a:spcBef>
                <a:spcPts val="400"/>
              </a:spcBef>
            </a:pPr>
            <a:r>
              <a:rPr lang="en-US" sz="1600" dirty="0" smtClean="0"/>
              <a:t>   </a:t>
            </a:r>
            <a:r>
              <a:rPr lang="ru-RU" sz="1600" dirty="0" smtClean="0"/>
              <a:t>предварительную </a:t>
            </a:r>
            <a:r>
              <a:rPr lang="ru-RU" sz="1600" dirty="0"/>
              <a:t>оценку стоимости таможенными органами товаров, изъятых, арестованных, задержанных, а также выпущенных в соответствии с таможенной процедурой отказа в пользу государства; </a:t>
            </a:r>
          </a:p>
          <a:p>
            <a:pPr algn="just">
              <a:lnSpc>
                <a:spcPct val="100000"/>
              </a:lnSpc>
              <a:spcBef>
                <a:spcPts val="400"/>
              </a:spcBef>
            </a:pPr>
            <a:r>
              <a:rPr lang="en-US" sz="1600" dirty="0" smtClean="0"/>
              <a:t>   </a:t>
            </a:r>
            <a:r>
              <a:rPr lang="ru-RU" sz="1600" dirty="0" smtClean="0"/>
              <a:t>оценку </a:t>
            </a:r>
            <a:r>
              <a:rPr lang="ru-RU" sz="1600" dirty="0"/>
              <a:t>стоимости арестованного имущества, переоценку имущества, осуществляемые судебным исполнителем в порядке, установленном законодательством об исполнительном производстве; </a:t>
            </a:r>
          </a:p>
          <a:p>
            <a:pPr algn="just">
              <a:lnSpc>
                <a:spcPct val="100000"/>
              </a:lnSpc>
              <a:spcBef>
                <a:spcPts val="400"/>
              </a:spcBef>
            </a:pPr>
            <a:r>
              <a:rPr lang="en-US" sz="1600" dirty="0" smtClean="0"/>
              <a:t>   </a:t>
            </a:r>
            <a:r>
              <a:rPr lang="ru-RU" sz="1600" dirty="0" smtClean="0"/>
              <a:t>оценку </a:t>
            </a:r>
            <a:r>
              <a:rPr lang="ru-RU" sz="1600" dirty="0"/>
              <a:t>стоимости активов и обязательств при принятии их на бухгалтерский учет (за исключением независимой оценки стоимости излишков активов, выявленных в результате инвентаризации, и активов, полученных безвозмездно); </a:t>
            </a:r>
          </a:p>
          <a:p>
            <a:pPr algn="just">
              <a:lnSpc>
                <a:spcPct val="100000"/>
              </a:lnSpc>
              <a:spcBef>
                <a:spcPts val="400"/>
              </a:spcBef>
            </a:pPr>
            <a:r>
              <a:rPr lang="en-US" sz="1600" dirty="0" smtClean="0"/>
              <a:t>   </a:t>
            </a:r>
            <a:r>
              <a:rPr lang="ru-RU" sz="1600" dirty="0" smtClean="0"/>
              <a:t>переоценку </a:t>
            </a:r>
            <a:r>
              <a:rPr lang="ru-RU" sz="1600" dirty="0"/>
              <a:t>основных средств, доходных вложений в материальные активы, оборудования к установке, за исключением переоценки основных средств, доходных вложений в материальные активы, оборудования к установке методом прямой оценки стоимости с привлечением юридических лиц и индивидуальных предпринимателей, осуществляющих оценочную деятельность; оценку стоимости декларируемого имущества в соответствии с законодательными актами о декларировании физическими лицами доходов и имущества; </a:t>
            </a:r>
          </a:p>
          <a:p>
            <a:pPr algn="just">
              <a:lnSpc>
                <a:spcPct val="100000"/>
              </a:lnSpc>
              <a:spcBef>
                <a:spcPts val="400"/>
              </a:spcBef>
            </a:pPr>
            <a:r>
              <a:rPr lang="ru-RU" sz="1600" dirty="0"/>
              <a:t>оценку стоимости объектов гражданских прав при осуществлении судебно-экспертной деятельности, а также при проведении экспертиз (исследований), экспертиз Государственным комитетом судебных экспертиз (далее – проведение экспертиз), за исключением требований, установленных в подпунктах 1.81 и 1.9 настоящего пункта; оценку стоимости имущества в иных случаях, определенных законодательными актами [п. 1.8. 1]</a:t>
            </a:r>
          </a:p>
          <a:p>
            <a:pPr algn="just">
              <a:lnSpc>
                <a:spcPct val="100000"/>
              </a:lnSpc>
              <a:spcBef>
                <a:spcPts val="600"/>
              </a:spcBef>
            </a:pPr>
            <a:endParaRPr lang="ru-RU" sz="2200" dirty="0" smtClean="0"/>
          </a:p>
          <a:p>
            <a:pPr>
              <a:lnSpc>
                <a:spcPct val="100000"/>
              </a:lnSpc>
              <a:spcBef>
                <a:spcPts val="600"/>
              </a:spcBef>
            </a:pPr>
            <a:r>
              <a:rPr lang="ru-RU" sz="1600" i="1" u="sng" dirty="0"/>
              <a:t>  … а </a:t>
            </a:r>
            <a:r>
              <a:rPr lang="ru-RU" sz="1600" i="1" u="sng" dirty="0" smtClean="0"/>
              <a:t>также ГОСУДАРСТВЕННЫЙ </a:t>
            </a:r>
            <a:r>
              <a:rPr lang="ru-RU" sz="1600" i="1" u="sng" dirty="0"/>
              <a:t>РЕЕСТР ОЦЕНЩИКОВ</a:t>
            </a:r>
            <a:r>
              <a:rPr lang="en-US" sz="1600" i="1" u="sng" dirty="0" smtClean="0"/>
              <a:t>.</a:t>
            </a:r>
            <a:endParaRPr lang="ru-RU" sz="1600" i="1" u="sng" dirty="0" smtClean="0"/>
          </a:p>
          <a:p>
            <a:pPr>
              <a:spcBef>
                <a:spcPts val="600"/>
              </a:spcBef>
            </a:pPr>
            <a:endParaRPr lang="ru-RU" sz="1600" i="1" u="sng" dirty="0"/>
          </a:p>
        </p:txBody>
      </p:sp>
    </p:spTree>
    <p:extLst>
      <p:ext uri="{BB962C8B-B14F-4D97-AF65-F5344CB8AC3E}">
        <p14:creationId xmlns:p14="http://schemas.microsoft.com/office/powerpoint/2010/main" val="37178952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fontScale="90000"/>
          </a:bodyPr>
          <a:lstStyle/>
          <a:p>
            <a:pPr algn="just"/>
            <a:r>
              <a:rPr lang="ru-RU" sz="2200" b="1" dirty="0">
                <a:latin typeface="+mn-lt"/>
                <a:ea typeface="+mn-ea"/>
                <a:cs typeface="+mn-cs"/>
              </a:rPr>
              <a:t>Тема </a:t>
            </a:r>
            <a:r>
              <a:rPr lang="ru-RU" sz="2200" b="1" dirty="0" smtClean="0">
                <a:latin typeface="+mn-lt"/>
                <a:ea typeface="+mn-ea"/>
                <a:cs typeface="+mn-cs"/>
              </a:rPr>
              <a:t>лекции: 1.1 </a:t>
            </a:r>
            <a:r>
              <a:rPr lang="ru-RU" sz="2200" b="1" dirty="0">
                <a:latin typeface="+mn-lt"/>
                <a:ea typeface="+mn-ea"/>
                <a:cs typeface="+mn-cs"/>
              </a:rPr>
              <a:t>Организационно- правовые, экономические и этические аспекты </a:t>
            </a:r>
            <a:r>
              <a:rPr lang="ru-RU" sz="2200" b="1" dirty="0" smtClean="0">
                <a:latin typeface="+mn-lt"/>
                <a:ea typeface="+mn-ea"/>
                <a:cs typeface="+mn-cs"/>
              </a:rPr>
              <a:t>деятельности по </a:t>
            </a:r>
            <a:r>
              <a:rPr lang="ru-RU" sz="2200" b="1" dirty="0">
                <a:latin typeface="+mn-lt"/>
                <a:ea typeface="+mn-ea"/>
                <a:cs typeface="+mn-cs"/>
              </a:rPr>
              <a:t>оценке стоимости </a:t>
            </a:r>
            <a:r>
              <a:rPr lang="ru-RU" sz="1800" b="1" dirty="0" smtClean="0">
                <a:latin typeface="+mn-lt"/>
                <a:ea typeface="+mn-ea"/>
                <a:cs typeface="+mn-cs"/>
              </a:rPr>
              <a:t>объектов</a:t>
            </a:r>
            <a:r>
              <a:rPr lang="ru-RU" sz="2200" b="1" dirty="0" smtClean="0">
                <a:latin typeface="+mn-lt"/>
                <a:ea typeface="+mn-ea"/>
                <a:cs typeface="+mn-cs"/>
              </a:rPr>
              <a:t> </a:t>
            </a:r>
            <a:r>
              <a:rPr lang="ru-RU" sz="2200" b="1" dirty="0">
                <a:latin typeface="+mn-lt"/>
                <a:ea typeface="+mn-ea"/>
                <a:cs typeface="+mn-cs"/>
              </a:rPr>
              <a:t>гражданских прав </a:t>
            </a:r>
            <a:r>
              <a:rPr lang="ru-RU" sz="2200" b="1" dirty="0" smtClean="0">
                <a:latin typeface="+mn-lt"/>
                <a:ea typeface="+mn-ea"/>
                <a:cs typeface="+mn-cs"/>
              </a:rPr>
              <a:t>в </a:t>
            </a:r>
            <a:r>
              <a:rPr lang="ru-RU" sz="2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609600"/>
            <a:ext cx="12192000" cy="6248399"/>
          </a:xfrm>
        </p:spPr>
        <p:txBody>
          <a:bodyPr>
            <a:noAutofit/>
          </a:bodyPr>
          <a:lstStyle/>
          <a:p>
            <a:pPr algn="just">
              <a:lnSpc>
                <a:spcPct val="120000"/>
              </a:lnSpc>
              <a:spcBef>
                <a:spcPts val="0"/>
              </a:spcBef>
            </a:pPr>
            <a:r>
              <a:rPr lang="ru-RU" sz="3200" b="1" dirty="0"/>
              <a:t>Абстракт (продолжение):  </a:t>
            </a:r>
            <a:endParaRPr lang="ru-RU" sz="3200" dirty="0" smtClean="0"/>
          </a:p>
          <a:p>
            <a:pPr marL="457200" indent="-457200" algn="just">
              <a:lnSpc>
                <a:spcPct val="120000"/>
              </a:lnSpc>
              <a:spcBef>
                <a:spcPts val="0"/>
              </a:spcBef>
              <a:buFont typeface="Wingdings" panose="05000000000000000000" pitchFamily="2" charset="2"/>
              <a:buChar char="v"/>
            </a:pPr>
            <a:r>
              <a:rPr lang="ru-RU" sz="3200" dirty="0" smtClean="0"/>
              <a:t>Понятие </a:t>
            </a:r>
            <a:r>
              <a:rPr lang="ru-RU" sz="3200" dirty="0"/>
              <a:t>об имущественных (гражданских) правах и объектах гражданских прав, как объектах оценки стоимости (Указ 615, СТБ 52, ТКП 52). </a:t>
            </a:r>
          </a:p>
          <a:p>
            <a:pPr marL="457200" indent="-457200" algn="just">
              <a:lnSpc>
                <a:spcPct val="120000"/>
              </a:lnSpc>
              <a:spcBef>
                <a:spcPts val="0"/>
              </a:spcBef>
              <a:buFont typeface="Wingdings" panose="05000000000000000000" pitchFamily="2" charset="2"/>
              <a:buChar char="v"/>
            </a:pPr>
            <a:r>
              <a:rPr lang="ru-RU" sz="3200" dirty="0"/>
              <a:t>Типовые, наиболее распространённые в оценочной практике и не типовые объекты гражданских прав, как Объекты независимой оценки стоимости. Имущество недвижимое и </a:t>
            </a:r>
            <a:r>
              <a:rPr lang="ru-RU" sz="3200" dirty="0" smtClean="0"/>
              <a:t>движимое.</a:t>
            </a:r>
          </a:p>
          <a:p>
            <a:pPr marL="457200" indent="-457200" algn="just">
              <a:lnSpc>
                <a:spcPct val="120000"/>
              </a:lnSpc>
              <a:spcBef>
                <a:spcPts val="0"/>
              </a:spcBef>
              <a:buFont typeface="Wingdings" panose="05000000000000000000" pitchFamily="2" charset="2"/>
              <a:buChar char="v"/>
            </a:pPr>
            <a:r>
              <a:rPr lang="ru-RU" sz="3200" dirty="0"/>
              <a:t>Экспертиза достоверности оценки в Республике Беларусь: место и назначение в сложившейся практике</a:t>
            </a:r>
            <a:r>
              <a:rPr lang="ru-RU" sz="3200" dirty="0" smtClean="0"/>
              <a:t>.</a:t>
            </a:r>
            <a:endParaRPr lang="ru-RU" sz="3200" dirty="0"/>
          </a:p>
        </p:txBody>
      </p:sp>
    </p:spTree>
    <p:extLst>
      <p:ext uri="{BB962C8B-B14F-4D97-AF65-F5344CB8AC3E}">
        <p14:creationId xmlns:p14="http://schemas.microsoft.com/office/powerpoint/2010/main" val="412963961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342899"/>
          </a:xfrm>
        </p:spPr>
        <p:txBody>
          <a:bodyPr>
            <a:normAutofit/>
          </a:bodyPr>
          <a:lstStyle/>
          <a:p>
            <a:pPr algn="just"/>
            <a:r>
              <a:rPr lang="ru-RU" sz="1200" b="1" dirty="0">
                <a:latin typeface="+mn-lt"/>
                <a:ea typeface="+mn-ea"/>
                <a:cs typeface="+mn-cs"/>
              </a:rPr>
              <a:t>Тема </a:t>
            </a:r>
            <a:r>
              <a:rPr lang="ru-RU" sz="1200" b="1" dirty="0" smtClean="0">
                <a:latin typeface="+mn-lt"/>
                <a:ea typeface="+mn-ea"/>
                <a:cs typeface="+mn-cs"/>
              </a:rPr>
              <a:t>лекции: 1.1 </a:t>
            </a:r>
            <a:r>
              <a:rPr lang="ru-RU" sz="1200" b="1" dirty="0">
                <a:latin typeface="+mn-lt"/>
                <a:ea typeface="+mn-ea"/>
                <a:cs typeface="+mn-cs"/>
              </a:rPr>
              <a:t>Организационно- правовые, экономические и этические аспекты </a:t>
            </a:r>
            <a:r>
              <a:rPr lang="ru-RU" sz="1200" b="1" dirty="0" smtClean="0">
                <a:latin typeface="+mn-lt"/>
                <a:ea typeface="+mn-ea"/>
                <a:cs typeface="+mn-cs"/>
              </a:rPr>
              <a:t>деятельности по </a:t>
            </a:r>
            <a:r>
              <a:rPr lang="ru-RU" sz="1200" b="1" dirty="0">
                <a:latin typeface="+mn-lt"/>
                <a:ea typeface="+mn-ea"/>
                <a:cs typeface="+mn-cs"/>
              </a:rPr>
              <a:t>оценке стоимости </a:t>
            </a:r>
            <a:r>
              <a:rPr lang="ru-RU" sz="1200" b="1" dirty="0" smtClean="0">
                <a:latin typeface="+mn-lt"/>
                <a:ea typeface="+mn-ea"/>
                <a:cs typeface="+mn-cs"/>
              </a:rPr>
              <a:t>объектов </a:t>
            </a:r>
            <a:r>
              <a:rPr lang="ru-RU" sz="1200" b="1" dirty="0">
                <a:latin typeface="+mn-lt"/>
                <a:ea typeface="+mn-ea"/>
                <a:cs typeface="+mn-cs"/>
              </a:rPr>
              <a:t>гражданских прав </a:t>
            </a:r>
            <a:r>
              <a:rPr lang="ru-RU" sz="1200" b="1" dirty="0" smtClean="0">
                <a:latin typeface="+mn-lt"/>
                <a:ea typeface="+mn-ea"/>
                <a:cs typeface="+mn-cs"/>
              </a:rPr>
              <a:t>в </a:t>
            </a:r>
            <a:r>
              <a:rPr lang="ru-RU" sz="1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342900"/>
            <a:ext cx="12192000" cy="6515099"/>
          </a:xfrm>
        </p:spPr>
        <p:txBody>
          <a:bodyPr>
            <a:noAutofit/>
          </a:bodyPr>
          <a:lstStyle/>
          <a:p>
            <a:pPr algn="just">
              <a:lnSpc>
                <a:spcPct val="120000"/>
              </a:lnSpc>
              <a:spcBef>
                <a:spcPts val="0"/>
              </a:spcBef>
            </a:pPr>
            <a:r>
              <a:rPr lang="ru-RU" sz="1600" b="1" i="1" dirty="0" smtClean="0"/>
              <a:t>Экспертиза </a:t>
            </a:r>
            <a:r>
              <a:rPr lang="ru-RU" sz="1600" b="1" i="1" dirty="0"/>
              <a:t>достоверности оценки в Республике Беларусь: место и назначение в сложившейся практике.</a:t>
            </a:r>
          </a:p>
          <a:p>
            <a:r>
              <a:rPr lang="ru-RU" sz="1600" i="1" u="sng" dirty="0" smtClean="0"/>
              <a:t>Экспертиза </a:t>
            </a:r>
            <a:r>
              <a:rPr lang="ru-RU" sz="1600" i="1" u="sng" dirty="0"/>
              <a:t>достоверности </a:t>
            </a:r>
            <a:r>
              <a:rPr lang="ru-RU" sz="1600" i="1" u="sng" dirty="0" smtClean="0"/>
              <a:t>оценки</a:t>
            </a:r>
            <a:endParaRPr lang="en-US" sz="1600" i="1" u="sng" dirty="0" smtClean="0"/>
          </a:p>
          <a:p>
            <a:endParaRPr lang="ru-RU" sz="1600" i="1" u="sng" dirty="0"/>
          </a:p>
          <a:p>
            <a:pPr algn="just"/>
            <a:r>
              <a:rPr lang="ru-RU" sz="1800" dirty="0"/>
              <a:t>Указом Президента Республики Беларусь от 13 октября 2006 г. № 615 </a:t>
            </a:r>
            <a:r>
              <a:rPr lang="ru-RU" sz="1800" dirty="0">
                <a:hlinkClick r:id="rId2"/>
              </a:rPr>
              <a:t>”Об оценочной деятельности в Республике Беларусь“</a:t>
            </a:r>
            <a:r>
              <a:rPr lang="ru-RU" sz="1800" dirty="0"/>
              <a:t> предусмотрено проведение экспертизы достоверности оценки (внутренней и (или) независимой).</a:t>
            </a:r>
          </a:p>
          <a:p>
            <a:pPr algn="just"/>
            <a:r>
              <a:rPr lang="ru-RU" sz="1800" dirty="0" smtClean="0"/>
              <a:t>В </a:t>
            </a:r>
            <a:r>
              <a:rPr lang="ru-RU" sz="1800" dirty="0"/>
              <a:t>соответствии с Положением о порядке проведения экспертизы достоверности оценки, утвержденным постановлением Совета Министров Республики Беларусь 10 февраля 2011 г. № 173</a:t>
            </a:r>
            <a:r>
              <a:rPr lang="ru-RU" sz="1800" dirty="0">
                <a:hlinkClick r:id="rId3"/>
              </a:rPr>
              <a:t> ”О некоторых мерах по реализации Указа Президента Республики Беларусь от 6 августа 2010 г. № 410“</a:t>
            </a:r>
            <a:r>
              <a:rPr lang="ru-RU" sz="1800" dirty="0"/>
              <a:t> (далее – Положение об экспертизе), исполнителем экспертизы достоверности оценки является юридическое лицо, осуществляющее оценочную деятельность не менее шести лет, в штате которого состоят не менее пяти оценщиков (в том числе не менее двух экспертов по проведению экспертизы достоверности оценки) с занятостью не менее чем на полную ставку (оклад), для которых данная организация является основным местом работы, уведомившее Государственный комитет по имуществу о намерении осуществлять экспертизу достоверности оценки в соответствии с пунктом 3 названного Положения, а также соответствующие местные исполнительные и распорядительные органы, в том числе комитеты государственного имущества областных и Минского городского исполнительных комитетов, государственное учреждение ”Национальный центр интеллектуальной собственности“.</a:t>
            </a:r>
          </a:p>
          <a:p>
            <a:pPr algn="just"/>
            <a:r>
              <a:rPr lang="ru-RU" sz="1800" dirty="0" smtClean="0"/>
              <a:t>При </a:t>
            </a:r>
            <a:r>
              <a:rPr lang="ru-RU" sz="1800" dirty="0"/>
              <a:t>намерении у юридического лица, осуществляющего оценочную деятельность, осуществлять экспертизу достоверности оценки оно обязано представить в Государственный комитет по имуществу уведомление по форме согласно приложению 3 к Положению об экспертизе. Информация об исполнителе экспертизы размещается на официальном сайте Государственного комитета по имуществу.</a:t>
            </a:r>
          </a:p>
          <a:p>
            <a:pPr algn="just"/>
            <a:r>
              <a:rPr lang="ru-RU" sz="1800" dirty="0" smtClean="0"/>
              <a:t>Ответственность </a:t>
            </a:r>
            <a:r>
              <a:rPr lang="ru-RU" sz="1800" dirty="0"/>
              <a:t>за достоверность содержащихся в уведомлении сведений несет представившее его юридическое лицо.</a:t>
            </a:r>
          </a:p>
          <a:p>
            <a:pPr algn="just"/>
            <a:r>
              <a:rPr lang="ru-RU" sz="1800" dirty="0"/>
              <a:t>  </a:t>
            </a:r>
            <a:r>
              <a:rPr lang="ru-RU" sz="1800" dirty="0">
                <a:hlinkClick r:id="rId4"/>
              </a:rPr>
              <a:t>Перечень исполнителей  экспертизы достоверности оценки (см. [3])  </a:t>
            </a:r>
            <a:endParaRPr lang="en-US" sz="1800" dirty="0" smtClean="0"/>
          </a:p>
          <a:p>
            <a:pPr algn="just"/>
            <a:endParaRPr lang="ru-RU" sz="2200" dirty="0" smtClean="0"/>
          </a:p>
          <a:p>
            <a:pPr>
              <a:lnSpc>
                <a:spcPct val="100000"/>
              </a:lnSpc>
              <a:spcBef>
                <a:spcPts val="600"/>
              </a:spcBef>
            </a:pPr>
            <a:r>
              <a:rPr lang="ru-RU" sz="1600" i="1" u="sng" dirty="0"/>
              <a:t>  … а </a:t>
            </a:r>
            <a:r>
              <a:rPr lang="ru-RU" sz="1600" i="1" u="sng" dirty="0" smtClean="0"/>
              <a:t>также ГОСУДАРСТВЕННЫЙ </a:t>
            </a:r>
            <a:r>
              <a:rPr lang="ru-RU" sz="1600" i="1" u="sng" dirty="0"/>
              <a:t>РЕЕСТР ОЦЕНЩИКОВ</a:t>
            </a:r>
            <a:r>
              <a:rPr lang="en-US" sz="1600" i="1" u="sng" dirty="0" smtClean="0"/>
              <a:t>.</a:t>
            </a:r>
            <a:endParaRPr lang="ru-RU" sz="1600" i="1" u="sng" dirty="0" smtClean="0"/>
          </a:p>
          <a:p>
            <a:pPr>
              <a:spcBef>
                <a:spcPts val="600"/>
              </a:spcBef>
            </a:pPr>
            <a:endParaRPr lang="ru-RU" sz="1600" i="1" u="sng" dirty="0"/>
          </a:p>
        </p:txBody>
      </p:sp>
    </p:spTree>
    <p:extLst>
      <p:ext uri="{BB962C8B-B14F-4D97-AF65-F5344CB8AC3E}">
        <p14:creationId xmlns:p14="http://schemas.microsoft.com/office/powerpoint/2010/main" val="27979253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одзаголовок 4"/>
          <p:cNvSpPr>
            <a:spLocks noGrp="1"/>
          </p:cNvSpPr>
          <p:nvPr>
            <p:ph type="subTitle" idx="1"/>
          </p:nvPr>
        </p:nvSpPr>
        <p:spPr>
          <a:xfrm>
            <a:off x="0" y="342900"/>
            <a:ext cx="12192000" cy="6515099"/>
          </a:xfrm>
        </p:spPr>
        <p:txBody>
          <a:bodyPr>
            <a:noAutofit/>
          </a:bodyPr>
          <a:lstStyle/>
          <a:p>
            <a:pPr algn="just">
              <a:lnSpc>
                <a:spcPct val="100000"/>
              </a:lnSpc>
              <a:spcBef>
                <a:spcPts val="0"/>
              </a:spcBef>
            </a:pPr>
            <a:r>
              <a:rPr lang="ru-RU" sz="1800" b="1" i="1" dirty="0" smtClean="0"/>
              <a:t>Документы </a:t>
            </a:r>
            <a:r>
              <a:rPr lang="ru-RU" sz="1800" b="1" i="1" dirty="0"/>
              <a:t>оценки: Задание на оценку стоимости и Договор на оказание услуг по проведению независимой оценки стоимости (структура и содержание); иные Документы оценки (Акт осмотра, Дефектный акт, Фото-таблицы и </a:t>
            </a:r>
            <a:r>
              <a:rPr lang="ru-RU" sz="1800" b="1" i="1" dirty="0" err="1"/>
              <a:t>д.р</a:t>
            </a:r>
            <a:r>
              <a:rPr lang="ru-RU" sz="1800" b="1" i="1" dirty="0"/>
              <a:t>.). Сроки и иные условия хранения Документов оценки.</a:t>
            </a:r>
          </a:p>
          <a:p>
            <a:pPr>
              <a:lnSpc>
                <a:spcPct val="100000"/>
              </a:lnSpc>
            </a:pPr>
            <a:r>
              <a:rPr lang="ru-RU" sz="1800" i="1" u="sng" dirty="0"/>
              <a:t> Документы оценки</a:t>
            </a:r>
          </a:p>
          <a:p>
            <a:pPr algn="just">
              <a:lnSpc>
                <a:spcPct val="100000"/>
              </a:lnSpc>
              <a:spcBef>
                <a:spcPts val="300"/>
              </a:spcBef>
            </a:pPr>
            <a:r>
              <a:rPr lang="ru-RU" sz="1800" dirty="0"/>
              <a:t>10. По результатам проведения независимой оценки составляются заключение и отчет об оценке в двух экземплярах*. Один из них на бумажном носителе выдается заказчику оценки, второй – хранится у исполнителя оценки. … Заключение и отчет об оценке выдаются заказчику оценки одновременно после внесения исполнителем оценки информации об указанном заключении, данных из него, электронной копии этого заключения в государственный реестр оценщиков. Порядок внесения в государственный реестр оценщиков, хранения, использования информации о заключениях об оценке, данных из них, электронных копий этих заключений и порядок предоставления доступа к сведениям из этого реестра устанавливаются Советом Министров Республики Беларусь. …</a:t>
            </a:r>
          </a:p>
          <a:p>
            <a:pPr algn="just">
              <a:lnSpc>
                <a:spcPct val="100000"/>
              </a:lnSpc>
              <a:spcBef>
                <a:spcPts val="300"/>
              </a:spcBef>
            </a:pPr>
            <a:r>
              <a:rPr lang="ru-RU" sz="1800" dirty="0"/>
              <a:t>11. Заключение об оценке должно содержать: номер и дату заключения об оценке; полное наименование исполнителя оценки; фамилию, собственное имя и отчество (если таковое имеется) оценщика, проводившего независимую оценку, номер и срок действия свидетельства об аттестации оценщика по соответствующему виду объекта оценки; номер и дату заключения договора; наименование объекта оценки, его индивидуальные признаки; цель оценки стоимости; наименование валюты, в которой указывается результат независимой оценки; дату оценки; используемые методы оценки и расчета стоимости; результат независимой оценки; иную информацию, предусмотренную обязательными для соблюдения техническими кодексами установившейся практики, определенными Советом Министров Республики Беларусь. Заключение об оценке может содержать иную информацию по соглашению сторон, а также по усмотрению исполнителя оценки. </a:t>
            </a:r>
          </a:p>
        </p:txBody>
      </p:sp>
      <p:sp>
        <p:nvSpPr>
          <p:cNvPr id="6" name="Заголовок 3"/>
          <p:cNvSpPr txBox="1">
            <a:spLocks/>
          </p:cNvSpPr>
          <p:nvPr/>
        </p:nvSpPr>
        <p:spPr>
          <a:xfrm>
            <a:off x="0" y="1"/>
            <a:ext cx="12192000" cy="3428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ru-RU" sz="1200" b="1" smtClean="0">
                <a:latin typeface="+mn-lt"/>
                <a:ea typeface="+mn-ea"/>
                <a:cs typeface="+mn-cs"/>
              </a:rPr>
              <a:t>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a:t>
            </a:r>
            <a:endParaRPr lang="ru-RU" sz="1200" b="1" dirty="0">
              <a:latin typeface="+mn-lt"/>
              <a:ea typeface="+mn-ea"/>
              <a:cs typeface="+mn-cs"/>
            </a:endParaRPr>
          </a:p>
        </p:txBody>
      </p:sp>
    </p:spTree>
    <p:extLst>
      <p:ext uri="{BB962C8B-B14F-4D97-AF65-F5344CB8AC3E}">
        <p14:creationId xmlns:p14="http://schemas.microsoft.com/office/powerpoint/2010/main" val="116406376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одзаголовок 4"/>
          <p:cNvSpPr>
            <a:spLocks noGrp="1"/>
          </p:cNvSpPr>
          <p:nvPr>
            <p:ph type="subTitle" idx="1"/>
          </p:nvPr>
        </p:nvSpPr>
        <p:spPr>
          <a:xfrm>
            <a:off x="0" y="342900"/>
            <a:ext cx="12192000" cy="6515099"/>
          </a:xfrm>
        </p:spPr>
        <p:txBody>
          <a:bodyPr>
            <a:noAutofit/>
          </a:bodyPr>
          <a:lstStyle/>
          <a:p>
            <a:pPr algn="just">
              <a:lnSpc>
                <a:spcPct val="100000"/>
              </a:lnSpc>
              <a:spcBef>
                <a:spcPts val="0"/>
              </a:spcBef>
            </a:pPr>
            <a:r>
              <a:rPr lang="ru-RU" sz="1550" b="1" i="1" dirty="0" smtClean="0"/>
              <a:t>Документы </a:t>
            </a:r>
            <a:r>
              <a:rPr lang="ru-RU" sz="1550" b="1" i="1" dirty="0"/>
              <a:t>оценки: Задание на оценку стоимости и Договор на оказание услуг по проведению независимой оценки стоимости (структура и содержание); иные Документы оценки (Акт осмотра, Дефектный акт, Фото-таблицы и </a:t>
            </a:r>
            <a:r>
              <a:rPr lang="ru-RU" sz="1550" b="1" i="1" dirty="0" err="1"/>
              <a:t>д.р</a:t>
            </a:r>
            <a:r>
              <a:rPr lang="ru-RU" sz="1550" b="1" i="1" dirty="0"/>
              <a:t>.). Сроки и иные условия хранения Документов оценки.</a:t>
            </a:r>
          </a:p>
          <a:p>
            <a:pPr>
              <a:lnSpc>
                <a:spcPct val="100000"/>
              </a:lnSpc>
            </a:pPr>
            <a:r>
              <a:rPr lang="ru-RU" sz="1550" i="1" u="sng" dirty="0"/>
              <a:t> Документы оценки</a:t>
            </a:r>
          </a:p>
          <a:p>
            <a:pPr algn="just">
              <a:lnSpc>
                <a:spcPct val="100000"/>
              </a:lnSpc>
              <a:spcBef>
                <a:spcPts val="300"/>
              </a:spcBef>
            </a:pPr>
            <a:r>
              <a:rPr lang="ru-RU" sz="1550" dirty="0" smtClean="0"/>
              <a:t>12. Отчет об оценке должен включать: номер и дату отчета об оценке; наименование объекта оценки; описание объекта оценки (техническое и иное, включая перечень ограничений (обременений) прав на объект оценки при их наличии); данные, использованные для оценки стоимости, с приложением соответствующих документов (их копий), материалов и другой информации; анализ данных, использованных для оценки стоимости; основные предпосылки и ограничения, с учетом которых определяется результат независимой оценки; анализ рынка объектов-аналогов (в случае использования рыночных методов оценки); обоснование применения использованных методов оценки и расчета стоимости; расчеты и их обоснование, описание процедуры определения стоимости выбранными методами оценки и расчета стоимости; краткие факты и выводы по результатам оценки стоимости; результат независимой оценки; наименование валюты, в которой указывается результат независимой оценки; иную информацию, предусмотренную обязательными для соблюдения техническими кодексами установившейся практики, определенными Советом Министров Республики Беларусь. </a:t>
            </a:r>
          </a:p>
          <a:p>
            <a:pPr algn="just">
              <a:lnSpc>
                <a:spcPct val="100000"/>
              </a:lnSpc>
              <a:spcBef>
                <a:spcPts val="300"/>
              </a:spcBef>
            </a:pPr>
            <a:r>
              <a:rPr lang="ru-RU" sz="1550" dirty="0" smtClean="0"/>
              <a:t>Отчет </a:t>
            </a:r>
            <a:r>
              <a:rPr lang="ru-RU" sz="1550" dirty="0"/>
              <a:t>об оценке может содержать иную информацию по соглашению сторон, а также по усмотрению исполнителя оценки. </a:t>
            </a:r>
            <a:endParaRPr lang="ru-RU" sz="1550" dirty="0" smtClean="0"/>
          </a:p>
          <a:p>
            <a:pPr algn="just">
              <a:lnSpc>
                <a:spcPct val="100000"/>
              </a:lnSpc>
              <a:spcBef>
                <a:spcPts val="300"/>
              </a:spcBef>
            </a:pPr>
            <a:r>
              <a:rPr lang="ru-RU" sz="1550" dirty="0" smtClean="0"/>
              <a:t>13</a:t>
            </a:r>
            <a:r>
              <a:rPr lang="ru-RU" sz="1550" dirty="0"/>
              <a:t>. Заключение и отчет об оценке, составленные на бумажном носителе, должны быть подписаны оценщиком, проводившим независимую оценку, скреплены его личной печатью, подписаны руководителем исполнителя оценки (его заместителем) либо руководителем обособленного подразделения исполнителя оценки (его заместителем). При проведении независимой оценки индивидуальным предпринимателем, выступающим одновременно оценщиком и исполнителем оценки, заключение и отчет об оценке должны быть подписаны им и скреплены личной печатью оценщика. Если независимая оценка проводится оценщиком – работником индивидуального предпринимателя, то заключение и отчет об оценке должны быть подписаны оценщиком, проводившим независимую оценку, индивидуальным предпринимателем и скреплены личной печатью оценщика. Заключения и отчеты об оценке, составленные в виде электронных документов, должны быть подписаны электронными цифровыми подписями в соответствии с требованиями настоящего пункта. 14. Порядок внесения изменений, замены и отзыва заключения и отчета об оценке, выдачи дубликатов заключения и отчета об оценке, срок действия результата независимой оценки устанавливаются обязательными для соблюдения техническими кодексами установившейся практики, определенными Советом Министров Республики Беларусь. </a:t>
            </a:r>
          </a:p>
          <a:p>
            <a:pPr algn="just">
              <a:lnSpc>
                <a:spcPct val="100000"/>
              </a:lnSpc>
            </a:pPr>
            <a:r>
              <a:rPr lang="ru-RU" sz="1550" dirty="0"/>
              <a:t> </a:t>
            </a:r>
          </a:p>
          <a:p>
            <a:pPr algn="just">
              <a:lnSpc>
                <a:spcPct val="100000"/>
              </a:lnSpc>
            </a:pPr>
            <a:r>
              <a:rPr lang="ru-RU" sz="1550" dirty="0"/>
              <a:t> </a:t>
            </a:r>
          </a:p>
          <a:p>
            <a:pPr algn="just">
              <a:lnSpc>
                <a:spcPct val="100000"/>
              </a:lnSpc>
            </a:pPr>
            <a:r>
              <a:rPr lang="ru-RU" sz="1550" dirty="0"/>
              <a:t> </a:t>
            </a:r>
          </a:p>
          <a:p>
            <a:pPr algn="just">
              <a:lnSpc>
                <a:spcPct val="100000"/>
              </a:lnSpc>
              <a:spcBef>
                <a:spcPts val="0"/>
              </a:spcBef>
            </a:pPr>
            <a:endParaRPr lang="en-US" sz="1550" dirty="0"/>
          </a:p>
          <a:p>
            <a:pPr algn="just">
              <a:lnSpc>
                <a:spcPct val="100000"/>
              </a:lnSpc>
              <a:spcBef>
                <a:spcPts val="0"/>
              </a:spcBef>
            </a:pPr>
            <a:endParaRPr lang="en-US" sz="1550" dirty="0"/>
          </a:p>
          <a:p>
            <a:pPr algn="just">
              <a:lnSpc>
                <a:spcPct val="100000"/>
              </a:lnSpc>
              <a:spcBef>
                <a:spcPts val="0"/>
              </a:spcBef>
            </a:pPr>
            <a:endParaRPr lang="ru-RU" sz="1550" dirty="0"/>
          </a:p>
        </p:txBody>
      </p:sp>
      <p:sp>
        <p:nvSpPr>
          <p:cNvPr id="6" name="Заголовок 3"/>
          <p:cNvSpPr txBox="1">
            <a:spLocks/>
          </p:cNvSpPr>
          <p:nvPr/>
        </p:nvSpPr>
        <p:spPr>
          <a:xfrm>
            <a:off x="0" y="1"/>
            <a:ext cx="12192000" cy="3428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ru-RU" sz="1200" b="1" smtClean="0">
                <a:latin typeface="+mn-lt"/>
                <a:ea typeface="+mn-ea"/>
                <a:cs typeface="+mn-cs"/>
              </a:rPr>
              <a:t>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a:t>
            </a:r>
            <a:endParaRPr lang="ru-RU" sz="1200" b="1" dirty="0">
              <a:latin typeface="+mn-lt"/>
              <a:ea typeface="+mn-ea"/>
              <a:cs typeface="+mn-cs"/>
            </a:endParaRPr>
          </a:p>
        </p:txBody>
      </p:sp>
    </p:spTree>
    <p:extLst>
      <p:ext uri="{BB962C8B-B14F-4D97-AF65-F5344CB8AC3E}">
        <p14:creationId xmlns:p14="http://schemas.microsoft.com/office/powerpoint/2010/main" val="89719694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одзаголовок 4"/>
          <p:cNvSpPr>
            <a:spLocks noGrp="1"/>
          </p:cNvSpPr>
          <p:nvPr>
            <p:ph type="subTitle" idx="1"/>
          </p:nvPr>
        </p:nvSpPr>
        <p:spPr>
          <a:xfrm>
            <a:off x="0" y="342900"/>
            <a:ext cx="12192000" cy="6515099"/>
          </a:xfrm>
        </p:spPr>
        <p:txBody>
          <a:bodyPr>
            <a:noAutofit/>
          </a:bodyPr>
          <a:lstStyle/>
          <a:p>
            <a:pPr algn="just">
              <a:lnSpc>
                <a:spcPct val="100000"/>
              </a:lnSpc>
              <a:spcBef>
                <a:spcPts val="0"/>
              </a:spcBef>
            </a:pPr>
            <a:r>
              <a:rPr lang="ru-RU" sz="1550" b="1" i="1" dirty="0" smtClean="0"/>
              <a:t>Субъекты </a:t>
            </a:r>
            <a:r>
              <a:rPr lang="ru-RU" sz="1550" b="1" i="1" dirty="0"/>
              <a:t>оценочной деятельности. Взаимодействие и отношения заказчика, пользователя и исполнителя оценки..</a:t>
            </a:r>
          </a:p>
          <a:p>
            <a:pPr>
              <a:lnSpc>
                <a:spcPct val="100000"/>
              </a:lnSpc>
            </a:pPr>
            <a:r>
              <a:rPr lang="ru-RU" sz="1550" i="1" u="sng" dirty="0"/>
              <a:t> Документы оценки</a:t>
            </a:r>
          </a:p>
          <a:p>
            <a:pPr algn="just">
              <a:lnSpc>
                <a:spcPct val="100000"/>
              </a:lnSpc>
              <a:spcBef>
                <a:spcPts val="300"/>
              </a:spcBef>
            </a:pPr>
            <a:r>
              <a:rPr lang="ru-RU" b="1" dirty="0" smtClean="0"/>
              <a:t>Заказчик </a:t>
            </a:r>
            <a:r>
              <a:rPr lang="ru-RU" b="1" dirty="0"/>
              <a:t>оценки:</a:t>
            </a:r>
            <a:r>
              <a:rPr lang="ru-RU" dirty="0"/>
              <a:t> юридическое или физическое лицо, в том числе индивидуальный предприниматель, заключившее гражданско-правовой договор с исполнителем оценки на оказание услуг по проведению независимой оценки, либо суд, орган уголовного преследования или орган, ведущий административный процесс, вынесший постановление (определение) о необходимости проведения оценки стоимости [п. 3.59, 7].</a:t>
            </a:r>
          </a:p>
          <a:p>
            <a:pPr algn="just">
              <a:lnSpc>
                <a:spcPct val="100000"/>
              </a:lnSpc>
              <a:spcBef>
                <a:spcPts val="300"/>
              </a:spcBef>
            </a:pPr>
            <a:endParaRPr lang="ru-RU" dirty="0"/>
          </a:p>
          <a:p>
            <a:pPr algn="just">
              <a:lnSpc>
                <a:spcPct val="100000"/>
              </a:lnSpc>
              <a:spcBef>
                <a:spcPts val="300"/>
              </a:spcBef>
            </a:pPr>
            <a:r>
              <a:rPr lang="ru-RU" b="1" dirty="0"/>
              <a:t>Пользователь оценки:</a:t>
            </a:r>
            <a:r>
              <a:rPr lang="ru-RU" dirty="0"/>
              <a:t> юридическое или физическое лицо, для которых составляется заключение об оценке, отчет об оценке или акт о внутренней оценке [п.3.192, 7]</a:t>
            </a:r>
          </a:p>
          <a:p>
            <a:pPr algn="just">
              <a:lnSpc>
                <a:spcPct val="100000"/>
              </a:lnSpc>
              <a:spcBef>
                <a:spcPts val="300"/>
              </a:spcBef>
            </a:pPr>
            <a:endParaRPr lang="ru-RU" dirty="0"/>
          </a:p>
          <a:p>
            <a:pPr algn="just"/>
            <a:r>
              <a:rPr lang="ru-RU" b="1" dirty="0"/>
              <a:t>Исполнитель оценки:</a:t>
            </a:r>
            <a:r>
              <a:rPr lang="ru-RU" dirty="0"/>
              <a:t> Юридическое лицо или индивидуальный предприниматель, осуществляющие оценочную деятельность.</a:t>
            </a:r>
          </a:p>
          <a:p>
            <a:pPr algn="just"/>
            <a:r>
              <a:rPr lang="ru-RU" dirty="0"/>
              <a:t>Примечание − Юридическим лицом, осуществляющим оценочную деятельность, признается организация, в штате которой состоит не менее двух оценщиков, для которых данная организация является основным местом работы [п.3.85, 7]</a:t>
            </a:r>
          </a:p>
          <a:p>
            <a:pPr algn="just"/>
            <a:r>
              <a:rPr lang="ru-RU" dirty="0"/>
              <a:t> </a:t>
            </a:r>
          </a:p>
          <a:p>
            <a:pPr algn="just">
              <a:lnSpc>
                <a:spcPct val="100000"/>
              </a:lnSpc>
              <a:spcBef>
                <a:spcPts val="300"/>
              </a:spcBef>
            </a:pPr>
            <a:endParaRPr lang="ru-RU" sz="1550" dirty="0"/>
          </a:p>
          <a:p>
            <a:pPr algn="just">
              <a:lnSpc>
                <a:spcPct val="100000"/>
              </a:lnSpc>
            </a:pPr>
            <a:r>
              <a:rPr lang="ru-RU" sz="1550" dirty="0"/>
              <a:t> </a:t>
            </a:r>
          </a:p>
          <a:p>
            <a:pPr algn="just">
              <a:lnSpc>
                <a:spcPct val="100000"/>
              </a:lnSpc>
            </a:pPr>
            <a:r>
              <a:rPr lang="ru-RU" sz="1550" dirty="0"/>
              <a:t> </a:t>
            </a:r>
          </a:p>
          <a:p>
            <a:pPr algn="just">
              <a:lnSpc>
                <a:spcPct val="100000"/>
              </a:lnSpc>
            </a:pPr>
            <a:r>
              <a:rPr lang="ru-RU" sz="1550" dirty="0"/>
              <a:t> </a:t>
            </a:r>
          </a:p>
          <a:p>
            <a:pPr algn="just">
              <a:lnSpc>
                <a:spcPct val="100000"/>
              </a:lnSpc>
              <a:spcBef>
                <a:spcPts val="0"/>
              </a:spcBef>
            </a:pPr>
            <a:endParaRPr lang="en-US" sz="1550" dirty="0"/>
          </a:p>
          <a:p>
            <a:pPr algn="just">
              <a:lnSpc>
                <a:spcPct val="100000"/>
              </a:lnSpc>
              <a:spcBef>
                <a:spcPts val="0"/>
              </a:spcBef>
            </a:pPr>
            <a:endParaRPr lang="en-US" sz="1550" dirty="0"/>
          </a:p>
          <a:p>
            <a:pPr algn="just">
              <a:lnSpc>
                <a:spcPct val="100000"/>
              </a:lnSpc>
              <a:spcBef>
                <a:spcPts val="0"/>
              </a:spcBef>
            </a:pPr>
            <a:endParaRPr lang="ru-RU" sz="1550" dirty="0"/>
          </a:p>
        </p:txBody>
      </p:sp>
      <p:sp>
        <p:nvSpPr>
          <p:cNvPr id="6" name="Заголовок 3"/>
          <p:cNvSpPr txBox="1">
            <a:spLocks/>
          </p:cNvSpPr>
          <p:nvPr/>
        </p:nvSpPr>
        <p:spPr>
          <a:xfrm>
            <a:off x="0" y="1"/>
            <a:ext cx="12192000" cy="3428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ru-RU" sz="1200" b="1" smtClean="0">
                <a:latin typeface="+mn-lt"/>
                <a:ea typeface="+mn-ea"/>
                <a:cs typeface="+mn-cs"/>
              </a:rPr>
              <a:t>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a:t>
            </a:r>
            <a:endParaRPr lang="ru-RU" sz="1200" b="1" dirty="0">
              <a:latin typeface="+mn-lt"/>
              <a:ea typeface="+mn-ea"/>
              <a:cs typeface="+mn-cs"/>
            </a:endParaRPr>
          </a:p>
        </p:txBody>
      </p:sp>
    </p:spTree>
    <p:extLst>
      <p:ext uri="{BB962C8B-B14F-4D97-AF65-F5344CB8AC3E}">
        <p14:creationId xmlns:p14="http://schemas.microsoft.com/office/powerpoint/2010/main" val="233743902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одзаголовок 4"/>
          <p:cNvSpPr>
            <a:spLocks noGrp="1"/>
          </p:cNvSpPr>
          <p:nvPr>
            <p:ph type="subTitle" idx="1"/>
          </p:nvPr>
        </p:nvSpPr>
        <p:spPr>
          <a:xfrm>
            <a:off x="0" y="342900"/>
            <a:ext cx="12192000" cy="6515099"/>
          </a:xfrm>
        </p:spPr>
        <p:txBody>
          <a:bodyPr>
            <a:noAutofit/>
          </a:bodyPr>
          <a:lstStyle/>
          <a:p>
            <a:pPr algn="just">
              <a:lnSpc>
                <a:spcPct val="100000"/>
              </a:lnSpc>
              <a:spcBef>
                <a:spcPts val="0"/>
              </a:spcBef>
            </a:pPr>
            <a:r>
              <a:rPr lang="ru-RU" sz="1550" b="1" i="1" dirty="0" smtClean="0"/>
              <a:t>Цели </a:t>
            </a:r>
            <a:r>
              <a:rPr lang="ru-RU" sz="1550" b="1" i="1" dirty="0"/>
              <a:t>оценки стоимости, как предпосылки для юридически значимых действий.</a:t>
            </a:r>
          </a:p>
          <a:p>
            <a:pPr>
              <a:lnSpc>
                <a:spcPct val="100000"/>
              </a:lnSpc>
              <a:spcBef>
                <a:spcPts val="0"/>
              </a:spcBef>
            </a:pPr>
            <a:r>
              <a:rPr lang="ru-RU" sz="1550" i="1" u="sng" dirty="0" smtClean="0"/>
              <a:t>Основные понятия</a:t>
            </a:r>
            <a:endParaRPr lang="ru-RU" sz="1550" i="1" u="sng" dirty="0"/>
          </a:p>
          <a:p>
            <a:pPr algn="just">
              <a:lnSpc>
                <a:spcPct val="100000"/>
              </a:lnSpc>
              <a:spcBef>
                <a:spcPts val="0"/>
              </a:spcBef>
            </a:pPr>
            <a:r>
              <a:rPr lang="ru-RU" sz="1800" dirty="0" smtClean="0"/>
              <a:t>Цели </a:t>
            </a:r>
            <a:r>
              <a:rPr lang="ru-RU" sz="1800" dirty="0"/>
              <a:t>оценки: вид сделки или иное юридически значимое действие в соответствии с законодательством, для которого производится оценка стоимости (п. 3.11 9, 7- СТБ 52.0.02).</a:t>
            </a:r>
          </a:p>
          <a:p>
            <a:pPr algn="just">
              <a:lnSpc>
                <a:spcPct val="100000"/>
              </a:lnSpc>
              <a:spcBef>
                <a:spcPts val="0"/>
              </a:spcBef>
            </a:pPr>
            <a:r>
              <a:rPr lang="ru-RU" sz="1800" dirty="0"/>
              <a:t>Определение стоимости, подготовка отчетов об оценке и заключений об оценке объектов оценки проводят в целях:</a:t>
            </a:r>
          </a:p>
          <a:p>
            <a:pPr algn="just">
              <a:lnSpc>
                <a:spcPct val="100000"/>
              </a:lnSpc>
              <a:spcBef>
                <a:spcPts val="0"/>
              </a:spcBef>
            </a:pPr>
            <a:r>
              <a:rPr lang="ru-RU" sz="1800" dirty="0"/>
              <a:t>а) продажи конкретному покупателю, включая продажу имущества в процедуре экономической несостоятельности (банкротства);</a:t>
            </a:r>
          </a:p>
          <a:p>
            <a:pPr algn="just">
              <a:lnSpc>
                <a:spcPct val="100000"/>
              </a:lnSpc>
              <a:spcBef>
                <a:spcPts val="0"/>
              </a:spcBef>
            </a:pPr>
            <a:r>
              <a:rPr lang="ru-RU" sz="1800" dirty="0"/>
              <a:t>б) внесения в виде </a:t>
            </a:r>
            <a:r>
              <a:rPr lang="ru-RU" sz="1800" dirty="0" err="1"/>
              <a:t>неденежного</a:t>
            </a:r>
            <a:r>
              <a:rPr lang="ru-RU" sz="1800" dirty="0"/>
              <a:t> вклада в уставный фонд юридического лица; </a:t>
            </a:r>
          </a:p>
          <a:p>
            <a:pPr algn="just">
              <a:lnSpc>
                <a:spcPct val="100000"/>
              </a:lnSpc>
              <a:spcBef>
                <a:spcPts val="0"/>
              </a:spcBef>
            </a:pPr>
            <a:r>
              <a:rPr lang="ru-RU" sz="1800" dirty="0"/>
              <a:t>в) продажи на торгах (аукционе и по конкурсу), в том числе в процедуре банкротства;</a:t>
            </a:r>
          </a:p>
          <a:p>
            <a:pPr algn="just">
              <a:lnSpc>
                <a:spcPct val="100000"/>
              </a:lnSpc>
              <a:spcBef>
                <a:spcPts val="0"/>
              </a:spcBef>
            </a:pPr>
            <a:r>
              <a:rPr lang="ru-RU" sz="1800" dirty="0"/>
              <a:t>г) передачи в залог (ипотеку);</a:t>
            </a:r>
          </a:p>
          <a:p>
            <a:pPr algn="just">
              <a:lnSpc>
                <a:spcPct val="100000"/>
              </a:lnSpc>
              <a:spcBef>
                <a:spcPts val="0"/>
              </a:spcBef>
            </a:pPr>
            <a:r>
              <a:rPr lang="ru-RU" sz="1800" dirty="0"/>
              <a:t>д) безвозмездного отчуждения;</a:t>
            </a:r>
          </a:p>
          <a:p>
            <a:pPr algn="just">
              <a:lnSpc>
                <a:spcPct val="100000"/>
              </a:lnSpc>
              <a:spcBef>
                <a:spcPts val="0"/>
              </a:spcBef>
            </a:pPr>
            <a:r>
              <a:rPr lang="ru-RU" sz="1800" dirty="0"/>
              <a:t>е) безвозмездной передачи;</a:t>
            </a:r>
          </a:p>
          <a:p>
            <a:pPr algn="just">
              <a:lnSpc>
                <a:spcPct val="100000"/>
              </a:lnSpc>
              <a:spcBef>
                <a:spcPts val="0"/>
              </a:spcBef>
            </a:pPr>
            <a:r>
              <a:rPr lang="ru-RU" sz="1800" dirty="0"/>
              <a:t>ж) передачи в безвозмездное пользование;</a:t>
            </a:r>
          </a:p>
          <a:p>
            <a:pPr algn="just">
              <a:lnSpc>
                <a:spcPct val="100000"/>
              </a:lnSpc>
              <a:spcBef>
                <a:spcPts val="0"/>
              </a:spcBef>
            </a:pPr>
            <a:r>
              <a:rPr lang="ru-RU" sz="1800" dirty="0"/>
              <a:t>и) передачи в доверительное управление;</a:t>
            </a:r>
          </a:p>
          <a:p>
            <a:pPr algn="just">
              <a:lnSpc>
                <a:spcPct val="100000"/>
              </a:lnSpc>
              <a:spcBef>
                <a:spcPts val="0"/>
              </a:spcBef>
            </a:pPr>
            <a:r>
              <a:rPr lang="ru-RU" sz="1800" dirty="0"/>
              <a:t>к) мены;</a:t>
            </a:r>
          </a:p>
          <a:p>
            <a:pPr algn="just">
              <a:lnSpc>
                <a:spcPct val="100000"/>
              </a:lnSpc>
              <a:spcBef>
                <a:spcPts val="0"/>
              </a:spcBef>
            </a:pPr>
            <a:r>
              <a:rPr lang="ru-RU" sz="1800" dirty="0"/>
              <a:t>л) наследования имущества;</a:t>
            </a:r>
          </a:p>
          <a:p>
            <a:pPr algn="just">
              <a:lnSpc>
                <a:spcPct val="100000"/>
              </a:lnSpc>
              <a:spcBef>
                <a:spcPts val="0"/>
              </a:spcBef>
            </a:pPr>
            <a:r>
              <a:rPr lang="ru-RU" sz="1800" dirty="0"/>
              <a:t>м) разрешений имущественных споров;</a:t>
            </a:r>
          </a:p>
          <a:p>
            <a:pPr algn="just">
              <a:lnSpc>
                <a:spcPct val="100000"/>
              </a:lnSpc>
              <a:spcBef>
                <a:spcPts val="0"/>
              </a:spcBef>
            </a:pPr>
            <a:r>
              <a:rPr lang="ru-RU" sz="1800" dirty="0"/>
              <a:t>н) возмещения убытков (ущерба);</a:t>
            </a:r>
          </a:p>
          <a:p>
            <a:pPr algn="just">
              <a:lnSpc>
                <a:spcPct val="100000"/>
              </a:lnSpc>
              <a:spcBef>
                <a:spcPts val="0"/>
              </a:spcBef>
            </a:pPr>
            <a:r>
              <a:rPr lang="ru-RU" sz="1800" dirty="0"/>
              <a:t>п) реализации управленческих решений, за исключением перечисленного выше;</a:t>
            </a:r>
          </a:p>
          <a:p>
            <a:pPr algn="just">
              <a:lnSpc>
                <a:spcPct val="100000"/>
              </a:lnSpc>
              <a:spcBef>
                <a:spcPts val="0"/>
              </a:spcBef>
            </a:pPr>
            <a:r>
              <a:rPr lang="ru-RU" sz="1800" dirty="0"/>
              <a:t>р) постановка на баланс излишков активов, выявленных в результате инвентаризации, и активов, полученных </a:t>
            </a:r>
            <a:r>
              <a:rPr lang="ru-RU" sz="1800" dirty="0" err="1"/>
              <a:t>безвоздмездно</a:t>
            </a:r>
            <a:r>
              <a:rPr lang="ru-RU" sz="1800" dirty="0"/>
              <a:t>;</a:t>
            </a:r>
          </a:p>
          <a:p>
            <a:pPr algn="just">
              <a:lnSpc>
                <a:spcPct val="100000"/>
              </a:lnSpc>
              <a:spcBef>
                <a:spcPts val="0"/>
              </a:spcBef>
            </a:pPr>
            <a:r>
              <a:rPr lang="ru-RU" sz="1800" dirty="0"/>
              <a:t>c) кредитования, в том числе для получения льготного кредита физическими лицами;</a:t>
            </a:r>
          </a:p>
          <a:p>
            <a:pPr algn="just">
              <a:lnSpc>
                <a:spcPct val="100000"/>
              </a:lnSpc>
              <a:spcBef>
                <a:spcPts val="0"/>
              </a:spcBef>
            </a:pPr>
            <a:r>
              <a:rPr lang="ru-RU" sz="1800" dirty="0"/>
              <a:t>т) разделения (выделения) первоначальной стоимости инвентарного объекта; </a:t>
            </a:r>
          </a:p>
          <a:p>
            <a:pPr algn="just">
              <a:lnSpc>
                <a:spcPct val="100000"/>
              </a:lnSpc>
              <a:spcBef>
                <a:spcPts val="0"/>
              </a:spcBef>
            </a:pPr>
            <a:r>
              <a:rPr lang="ru-RU" sz="1800" dirty="0"/>
              <a:t>у) иных, не противоречащих законодательству [п. 4.1 10</a:t>
            </a:r>
            <a:r>
              <a:rPr lang="ru-RU" sz="1800" dirty="0" smtClean="0"/>
              <a:t>].</a:t>
            </a:r>
            <a:r>
              <a:rPr lang="ru-RU" sz="1800" dirty="0"/>
              <a:t> </a:t>
            </a:r>
          </a:p>
          <a:p>
            <a:pPr algn="just">
              <a:lnSpc>
                <a:spcPct val="100000"/>
              </a:lnSpc>
              <a:spcBef>
                <a:spcPts val="0"/>
              </a:spcBef>
            </a:pPr>
            <a:endParaRPr lang="en-US" dirty="0"/>
          </a:p>
          <a:p>
            <a:pPr algn="just">
              <a:lnSpc>
                <a:spcPct val="100000"/>
              </a:lnSpc>
              <a:spcBef>
                <a:spcPts val="0"/>
              </a:spcBef>
            </a:pPr>
            <a:endParaRPr lang="en-US" dirty="0"/>
          </a:p>
          <a:p>
            <a:pPr algn="just">
              <a:lnSpc>
                <a:spcPct val="100000"/>
              </a:lnSpc>
              <a:spcBef>
                <a:spcPts val="0"/>
              </a:spcBef>
            </a:pPr>
            <a:endParaRPr lang="ru-RU" dirty="0"/>
          </a:p>
        </p:txBody>
      </p:sp>
      <p:sp>
        <p:nvSpPr>
          <p:cNvPr id="6" name="Заголовок 3"/>
          <p:cNvSpPr txBox="1">
            <a:spLocks/>
          </p:cNvSpPr>
          <p:nvPr/>
        </p:nvSpPr>
        <p:spPr>
          <a:xfrm>
            <a:off x="0" y="1"/>
            <a:ext cx="12192000" cy="3428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ru-RU" sz="1200" b="1" smtClean="0">
                <a:latin typeface="+mn-lt"/>
                <a:ea typeface="+mn-ea"/>
                <a:cs typeface="+mn-cs"/>
              </a:rPr>
              <a:t>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a:t>
            </a:r>
            <a:endParaRPr lang="ru-RU" sz="1200" b="1" dirty="0">
              <a:latin typeface="+mn-lt"/>
              <a:ea typeface="+mn-ea"/>
              <a:cs typeface="+mn-cs"/>
            </a:endParaRPr>
          </a:p>
        </p:txBody>
      </p:sp>
    </p:spTree>
    <p:extLst>
      <p:ext uri="{BB962C8B-B14F-4D97-AF65-F5344CB8AC3E}">
        <p14:creationId xmlns:p14="http://schemas.microsoft.com/office/powerpoint/2010/main" val="10488653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одзаголовок 4"/>
          <p:cNvSpPr>
            <a:spLocks noGrp="1"/>
          </p:cNvSpPr>
          <p:nvPr>
            <p:ph type="subTitle" idx="1"/>
          </p:nvPr>
        </p:nvSpPr>
        <p:spPr>
          <a:xfrm>
            <a:off x="0" y="342900"/>
            <a:ext cx="12192000" cy="6515099"/>
          </a:xfrm>
        </p:spPr>
        <p:txBody>
          <a:bodyPr>
            <a:noAutofit/>
          </a:bodyPr>
          <a:lstStyle/>
          <a:p>
            <a:pPr algn="just">
              <a:lnSpc>
                <a:spcPct val="100000"/>
              </a:lnSpc>
              <a:spcBef>
                <a:spcPts val="0"/>
              </a:spcBef>
            </a:pPr>
            <a:r>
              <a:rPr lang="ru-RU" sz="1550" b="1" i="1" dirty="0" smtClean="0"/>
              <a:t>Организация </a:t>
            </a:r>
            <a:r>
              <a:rPr lang="ru-RU" sz="1550" b="1" i="1" dirty="0"/>
              <a:t>и реализация Процедуры оценки стоимости. Критерии качества результат независимой оценки стоимости.</a:t>
            </a:r>
          </a:p>
          <a:p>
            <a:pPr algn="just">
              <a:lnSpc>
                <a:spcPct val="100000"/>
              </a:lnSpc>
              <a:spcBef>
                <a:spcPts val="0"/>
              </a:spcBef>
            </a:pPr>
            <a:endParaRPr lang="ru-RU" sz="1550" b="1" i="1" dirty="0" smtClean="0"/>
          </a:p>
          <a:p>
            <a:pPr>
              <a:lnSpc>
                <a:spcPct val="100000"/>
              </a:lnSpc>
              <a:spcBef>
                <a:spcPts val="0"/>
              </a:spcBef>
            </a:pPr>
            <a:r>
              <a:rPr lang="ru-RU" sz="1550" i="1" u="sng" dirty="0" smtClean="0"/>
              <a:t>Основные понятия</a:t>
            </a:r>
            <a:endParaRPr lang="ru-RU" sz="1550" i="1" u="sng" dirty="0"/>
          </a:p>
          <a:p>
            <a:pPr algn="just">
              <a:lnSpc>
                <a:spcPct val="100000"/>
              </a:lnSpc>
              <a:spcBef>
                <a:spcPts val="500"/>
              </a:spcBef>
            </a:pPr>
            <a:r>
              <a:rPr lang="ru-RU" sz="1800" dirty="0"/>
              <a:t>Процедура оценки: последовательность действий по определению стоимости объекта оценки [п. 3.225 ]</a:t>
            </a:r>
          </a:p>
          <a:p>
            <a:pPr algn="just">
              <a:lnSpc>
                <a:spcPct val="100000"/>
              </a:lnSpc>
              <a:spcBef>
                <a:spcPts val="500"/>
              </a:spcBef>
            </a:pPr>
            <a:r>
              <a:rPr lang="ru-RU" sz="1800" dirty="0"/>
              <a:t>Порядок проведения независимой оценки</a:t>
            </a:r>
          </a:p>
          <a:p>
            <a:pPr algn="just">
              <a:lnSpc>
                <a:spcPct val="100000"/>
              </a:lnSpc>
              <a:spcBef>
                <a:spcPts val="500"/>
              </a:spcBef>
            </a:pPr>
            <a:r>
              <a:rPr lang="ru-RU" sz="1800" dirty="0"/>
              <a:t>8.2.1 Порядок проведения независимой оценки устанавливает последовательность процедур по расчету и обоснованию результата независимой оценки объекта оценки.</a:t>
            </a:r>
          </a:p>
          <a:p>
            <a:pPr algn="just">
              <a:lnSpc>
                <a:spcPct val="100000"/>
              </a:lnSpc>
              <a:spcBef>
                <a:spcPts val="500"/>
              </a:spcBef>
            </a:pPr>
            <a:r>
              <a:rPr lang="ru-RU" sz="1800" dirty="0"/>
              <a:t>8.2.2 Порядок проведения независимой оценки может включать следующие этапы:</a:t>
            </a:r>
          </a:p>
          <a:p>
            <a:pPr algn="just">
              <a:lnSpc>
                <a:spcPct val="100000"/>
              </a:lnSpc>
              <a:spcBef>
                <a:spcPts val="500"/>
              </a:spcBef>
            </a:pPr>
            <a:r>
              <a:rPr lang="ru-RU" sz="1800" dirty="0"/>
              <a:t>− определение задания на оценку, составление и заключение договора;</a:t>
            </a:r>
          </a:p>
          <a:p>
            <a:pPr algn="just">
              <a:lnSpc>
                <a:spcPct val="100000"/>
              </a:lnSpc>
              <a:spcBef>
                <a:spcPts val="500"/>
              </a:spcBef>
            </a:pPr>
            <a:r>
              <a:rPr lang="ru-RU" sz="1800" dirty="0"/>
              <a:t>− сбор и анализ информации;</a:t>
            </a:r>
          </a:p>
          <a:p>
            <a:pPr algn="just">
              <a:lnSpc>
                <a:spcPct val="100000"/>
              </a:lnSpc>
              <a:spcBef>
                <a:spcPts val="500"/>
              </a:spcBef>
            </a:pPr>
            <a:r>
              <a:rPr lang="ru-RU" sz="1800" dirty="0"/>
              <a:t>− осмотр объекта оценки;</a:t>
            </a:r>
          </a:p>
          <a:p>
            <a:pPr algn="just">
              <a:lnSpc>
                <a:spcPct val="100000"/>
              </a:lnSpc>
              <a:spcBef>
                <a:spcPts val="500"/>
              </a:spcBef>
            </a:pPr>
            <a:r>
              <a:rPr lang="ru-RU" sz="1800" dirty="0"/>
              <a:t>− определение предпосылок и ограничений, с учетом которых проводится оценка;</a:t>
            </a:r>
          </a:p>
          <a:p>
            <a:pPr algn="just">
              <a:lnSpc>
                <a:spcPct val="100000"/>
              </a:lnSpc>
              <a:spcBef>
                <a:spcPts val="500"/>
              </a:spcBef>
            </a:pPr>
            <a:r>
              <a:rPr lang="ru-RU" sz="1800" dirty="0"/>
              <a:t>− анализ рынка объектов-аналогов (в случае использования рыночных методов оценки);</a:t>
            </a:r>
          </a:p>
          <a:p>
            <a:pPr algn="just">
              <a:lnSpc>
                <a:spcPct val="100000"/>
              </a:lnSpc>
              <a:spcBef>
                <a:spcPts val="500"/>
              </a:spcBef>
            </a:pPr>
            <a:r>
              <a:rPr lang="ru-RU" sz="1800" dirty="0"/>
              <a:t>− анализ местоположения объекта оценки;</a:t>
            </a:r>
          </a:p>
          <a:p>
            <a:pPr algn="just">
              <a:lnSpc>
                <a:spcPct val="100000"/>
              </a:lnSpc>
              <a:spcBef>
                <a:spcPts val="500"/>
              </a:spcBef>
            </a:pPr>
            <a:r>
              <a:rPr lang="ru-RU" sz="1800" dirty="0"/>
              <a:t>− описание объекта оценки; </a:t>
            </a:r>
          </a:p>
          <a:p>
            <a:pPr algn="just">
              <a:lnSpc>
                <a:spcPct val="100000"/>
              </a:lnSpc>
              <a:spcBef>
                <a:spcPts val="500"/>
              </a:spcBef>
            </a:pPr>
            <a:r>
              <a:rPr lang="ru-RU" sz="1800" dirty="0"/>
              <a:t>− выбор методов оценки и методов расчета стоимости;</a:t>
            </a:r>
          </a:p>
          <a:p>
            <a:pPr algn="just">
              <a:lnSpc>
                <a:spcPct val="100000"/>
              </a:lnSpc>
              <a:spcBef>
                <a:spcPts val="500"/>
              </a:spcBef>
            </a:pPr>
            <a:r>
              <a:rPr lang="ru-RU" sz="1800" dirty="0"/>
              <a:t>− определение стоимости выбранными методами расчета стоимости;</a:t>
            </a:r>
          </a:p>
          <a:p>
            <a:pPr algn="just">
              <a:lnSpc>
                <a:spcPct val="100000"/>
              </a:lnSpc>
              <a:spcBef>
                <a:spcPts val="500"/>
              </a:spcBef>
            </a:pPr>
            <a:r>
              <a:rPr lang="ru-RU" sz="1800" dirty="0"/>
              <a:t>− обоснование результата независимой оценки;</a:t>
            </a:r>
          </a:p>
          <a:p>
            <a:pPr algn="just">
              <a:lnSpc>
                <a:spcPct val="100000"/>
              </a:lnSpc>
              <a:spcBef>
                <a:spcPts val="500"/>
              </a:spcBef>
            </a:pPr>
            <a:r>
              <a:rPr lang="ru-RU" sz="1800" dirty="0"/>
              <a:t>− составление и оформление отчета об оценке;</a:t>
            </a:r>
          </a:p>
          <a:p>
            <a:pPr algn="just">
              <a:lnSpc>
                <a:spcPct val="100000"/>
              </a:lnSpc>
              <a:spcBef>
                <a:spcPts val="500"/>
              </a:spcBef>
            </a:pPr>
            <a:r>
              <a:rPr lang="ru-RU" sz="1800" dirty="0"/>
              <a:t>− составление и оформление заключения об оценке [п. 8.2 9].</a:t>
            </a:r>
          </a:p>
          <a:p>
            <a:r>
              <a:rPr lang="ru-RU" dirty="0"/>
              <a:t> </a:t>
            </a:r>
          </a:p>
          <a:p>
            <a:pPr algn="just">
              <a:lnSpc>
                <a:spcPct val="100000"/>
              </a:lnSpc>
              <a:spcBef>
                <a:spcPts val="0"/>
              </a:spcBef>
            </a:pPr>
            <a:endParaRPr lang="en-US" dirty="0"/>
          </a:p>
          <a:p>
            <a:pPr algn="just">
              <a:lnSpc>
                <a:spcPct val="100000"/>
              </a:lnSpc>
              <a:spcBef>
                <a:spcPts val="0"/>
              </a:spcBef>
            </a:pPr>
            <a:endParaRPr lang="en-US" dirty="0"/>
          </a:p>
          <a:p>
            <a:pPr algn="just">
              <a:lnSpc>
                <a:spcPct val="100000"/>
              </a:lnSpc>
              <a:spcBef>
                <a:spcPts val="0"/>
              </a:spcBef>
            </a:pPr>
            <a:endParaRPr lang="ru-RU" dirty="0"/>
          </a:p>
        </p:txBody>
      </p:sp>
      <p:sp>
        <p:nvSpPr>
          <p:cNvPr id="6" name="Заголовок 3"/>
          <p:cNvSpPr txBox="1">
            <a:spLocks/>
          </p:cNvSpPr>
          <p:nvPr/>
        </p:nvSpPr>
        <p:spPr>
          <a:xfrm>
            <a:off x="0" y="1"/>
            <a:ext cx="12192000" cy="3428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ru-RU" sz="1200" b="1" smtClean="0">
                <a:latin typeface="+mn-lt"/>
                <a:ea typeface="+mn-ea"/>
                <a:cs typeface="+mn-cs"/>
              </a:rPr>
              <a:t>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a:t>
            </a:r>
            <a:endParaRPr lang="ru-RU" sz="1200" b="1" dirty="0">
              <a:latin typeface="+mn-lt"/>
              <a:ea typeface="+mn-ea"/>
              <a:cs typeface="+mn-cs"/>
            </a:endParaRPr>
          </a:p>
        </p:txBody>
      </p:sp>
    </p:spTree>
    <p:extLst>
      <p:ext uri="{BB962C8B-B14F-4D97-AF65-F5344CB8AC3E}">
        <p14:creationId xmlns:p14="http://schemas.microsoft.com/office/powerpoint/2010/main" val="229367804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одзаголовок 4"/>
          <p:cNvSpPr>
            <a:spLocks noGrp="1"/>
          </p:cNvSpPr>
          <p:nvPr>
            <p:ph type="subTitle" idx="1"/>
          </p:nvPr>
        </p:nvSpPr>
        <p:spPr>
          <a:xfrm>
            <a:off x="0" y="342900"/>
            <a:ext cx="12192000" cy="6515099"/>
          </a:xfrm>
        </p:spPr>
        <p:txBody>
          <a:bodyPr>
            <a:noAutofit/>
          </a:bodyPr>
          <a:lstStyle/>
          <a:p>
            <a:pPr algn="just">
              <a:lnSpc>
                <a:spcPct val="100000"/>
              </a:lnSpc>
              <a:spcBef>
                <a:spcPts val="0"/>
              </a:spcBef>
            </a:pPr>
            <a:r>
              <a:rPr lang="ru-RU" sz="1550" b="1" i="1" dirty="0" smtClean="0"/>
              <a:t>Условия </a:t>
            </a:r>
            <a:r>
              <a:rPr lang="ru-RU" sz="1550" b="1" i="1" dirty="0"/>
              <a:t>и предпосылки независимости оценки стоимости</a:t>
            </a:r>
            <a:r>
              <a:rPr lang="ru-RU" sz="1550" b="1" i="1" dirty="0" smtClean="0"/>
              <a:t>.</a:t>
            </a:r>
            <a:endParaRPr lang="ru-RU" sz="1550" b="1" i="1" dirty="0"/>
          </a:p>
          <a:p>
            <a:pPr algn="just">
              <a:lnSpc>
                <a:spcPct val="100000"/>
              </a:lnSpc>
              <a:spcBef>
                <a:spcPts val="0"/>
              </a:spcBef>
            </a:pPr>
            <a:endParaRPr lang="ru-RU" sz="1550" b="1" i="1" dirty="0" smtClean="0"/>
          </a:p>
          <a:p>
            <a:pPr>
              <a:lnSpc>
                <a:spcPct val="100000"/>
              </a:lnSpc>
              <a:spcBef>
                <a:spcPts val="0"/>
              </a:spcBef>
            </a:pPr>
            <a:r>
              <a:rPr lang="ru-RU" sz="1550" i="1" u="sng" dirty="0" smtClean="0"/>
              <a:t>Основные понятия</a:t>
            </a:r>
            <a:endParaRPr lang="ru-RU" sz="1550" i="1" u="sng" dirty="0"/>
          </a:p>
          <a:p>
            <a:pPr algn="just"/>
            <a:r>
              <a:rPr lang="ru-RU" sz="1600" b="1" dirty="0"/>
              <a:t>Ограничения:</a:t>
            </a:r>
            <a:r>
              <a:rPr lang="ru-RU" sz="1600" dirty="0"/>
              <a:t> Ограничительные условия, которые описывают препятствия либо обстоятельства, влияющие на оценку стоимости объектов гражданских прав, указываются в отчете об оценке и налагаются на оценку стоимости заказчиком оценки, оценщиком либо законодательством (СТБ 52.0.02).</a:t>
            </a:r>
          </a:p>
          <a:p>
            <a:pPr algn="just"/>
            <a:r>
              <a:rPr lang="ru-RU" sz="1600" b="1" dirty="0"/>
              <a:t>Предпосылки:</a:t>
            </a:r>
            <a:r>
              <a:rPr lang="ru-RU" sz="1600" dirty="0"/>
              <a:t> Условия и (или) факты, предварительные выводы, ситуации, положения, которые, будучи объявленными, принимаются или не могут быть приняты во внимание при определении стоимости объекта оценки и которые могут повлиять на определяемую стоимость (СТБ 52.0.02).</a:t>
            </a:r>
          </a:p>
          <a:p>
            <a:pPr algn="just"/>
            <a:r>
              <a:rPr lang="ru-RU" sz="1600" b="1" dirty="0"/>
              <a:t> 8.2.2.4 Определение предпосылок и ограничений, с учетом которых проводится </a:t>
            </a:r>
            <a:r>
              <a:rPr lang="ru-RU" sz="1600" b="1" dirty="0" smtClean="0"/>
              <a:t>оценка </a:t>
            </a:r>
            <a:r>
              <a:rPr lang="en-US" sz="1600" b="1" dirty="0" smtClean="0"/>
              <a:t>[7]</a:t>
            </a:r>
            <a:endParaRPr lang="ru-RU" sz="1600" b="1" dirty="0"/>
          </a:p>
          <a:p>
            <a:pPr algn="just"/>
            <a:r>
              <a:rPr lang="ru-RU" sz="1600" dirty="0"/>
              <a:t>8.2.2.4.1 В ходе работы над отчетом об оценке оценщик определяет предпосылки  и ограничения, которые не противоречат настоящему стандарту, договору, заданию на оценку, законодательству по оценочной деятельности, логическим рассуждениям, исследованиям и выводам, которые приняты в основу обоснования результата независимой оценки.</a:t>
            </a:r>
          </a:p>
          <a:p>
            <a:pPr algn="just"/>
            <a:r>
              <a:rPr lang="ru-RU" sz="1600" dirty="0"/>
              <a:t>8.2.2.4.2 Предпосылки  и ограничения принимаются в отношении объекта оценки, его характеристик, используемой информации об объекте оценки, методов оценки и методов расчета стоимости, экономической ситуации, результата независимой оценки и др. </a:t>
            </a:r>
          </a:p>
          <a:p>
            <a:pPr algn="just"/>
            <a:r>
              <a:rPr lang="ru-RU" sz="1600" dirty="0"/>
              <a:t>8.2.2.4.3 При установлении предпосылок  и ограничений оценщик должен соблюдать следующие условия:</a:t>
            </a:r>
          </a:p>
          <a:p>
            <a:pPr algn="just"/>
            <a:r>
              <a:rPr lang="ru-RU" sz="1600" dirty="0"/>
              <a:t>− отступления от стандартов должны быть обоснованы, отражаться в предпосылках и ограничениях, расчеты, проводимые  на их основе, должны выполняться в соответствии с требованиями настоящего стандарта и других стандартов, приведенных в разделе 2;</a:t>
            </a:r>
          </a:p>
          <a:p>
            <a:pPr algn="just"/>
            <a:r>
              <a:rPr lang="ru-RU" sz="1600" dirty="0" smtClean="0"/>
              <a:t>− предпосылки и ограничения должны отражать особенности оценки объекта оценки, в том числе сведения об отсутствии, недостаточности или противоречиях в представленной заказчиком оценки информации или информации, полученной оценщиком из других источников;</a:t>
            </a:r>
          </a:p>
        </p:txBody>
      </p:sp>
      <p:sp>
        <p:nvSpPr>
          <p:cNvPr id="6" name="Заголовок 3"/>
          <p:cNvSpPr txBox="1">
            <a:spLocks/>
          </p:cNvSpPr>
          <p:nvPr/>
        </p:nvSpPr>
        <p:spPr>
          <a:xfrm>
            <a:off x="0" y="1"/>
            <a:ext cx="12192000" cy="3428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ru-RU" sz="1200" b="1" smtClean="0">
                <a:latin typeface="+mn-lt"/>
                <a:ea typeface="+mn-ea"/>
                <a:cs typeface="+mn-cs"/>
              </a:rPr>
              <a:t>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a:t>
            </a:r>
            <a:endParaRPr lang="ru-RU" sz="1200" b="1" dirty="0">
              <a:latin typeface="+mn-lt"/>
              <a:ea typeface="+mn-ea"/>
              <a:cs typeface="+mn-cs"/>
            </a:endParaRPr>
          </a:p>
        </p:txBody>
      </p:sp>
    </p:spTree>
    <p:extLst>
      <p:ext uri="{BB962C8B-B14F-4D97-AF65-F5344CB8AC3E}">
        <p14:creationId xmlns:p14="http://schemas.microsoft.com/office/powerpoint/2010/main" val="3126609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одзаголовок 4"/>
          <p:cNvSpPr>
            <a:spLocks noGrp="1"/>
          </p:cNvSpPr>
          <p:nvPr>
            <p:ph type="subTitle" idx="1"/>
          </p:nvPr>
        </p:nvSpPr>
        <p:spPr>
          <a:xfrm>
            <a:off x="0" y="342900"/>
            <a:ext cx="12192000" cy="6515099"/>
          </a:xfrm>
        </p:spPr>
        <p:txBody>
          <a:bodyPr>
            <a:noAutofit/>
          </a:bodyPr>
          <a:lstStyle/>
          <a:p>
            <a:pPr algn="just">
              <a:lnSpc>
                <a:spcPct val="100000"/>
              </a:lnSpc>
              <a:spcBef>
                <a:spcPts val="0"/>
              </a:spcBef>
            </a:pPr>
            <a:r>
              <a:rPr lang="ru-RU" sz="1550" b="1" i="1" dirty="0" smtClean="0"/>
              <a:t>Условия </a:t>
            </a:r>
            <a:r>
              <a:rPr lang="ru-RU" sz="1550" b="1" i="1" dirty="0"/>
              <a:t>и предпосылки независимости оценки стоимости</a:t>
            </a:r>
            <a:r>
              <a:rPr lang="ru-RU" sz="1550" b="1" i="1" dirty="0" smtClean="0"/>
              <a:t>.</a:t>
            </a:r>
            <a:endParaRPr lang="ru-RU" sz="1550" b="1" i="1" dirty="0"/>
          </a:p>
          <a:p>
            <a:pPr algn="just">
              <a:lnSpc>
                <a:spcPct val="100000"/>
              </a:lnSpc>
              <a:spcBef>
                <a:spcPts val="0"/>
              </a:spcBef>
            </a:pPr>
            <a:endParaRPr lang="ru-RU" sz="1550" b="1" i="1" dirty="0" smtClean="0"/>
          </a:p>
          <a:p>
            <a:pPr>
              <a:lnSpc>
                <a:spcPct val="100000"/>
              </a:lnSpc>
              <a:spcBef>
                <a:spcPts val="0"/>
              </a:spcBef>
            </a:pPr>
            <a:r>
              <a:rPr lang="ru-RU" sz="1550" i="1" u="sng" dirty="0" smtClean="0"/>
              <a:t>Основные понятия</a:t>
            </a:r>
            <a:endParaRPr lang="ru-RU" sz="1550" i="1" u="sng" dirty="0"/>
          </a:p>
          <a:p>
            <a:pPr algn="just"/>
            <a:r>
              <a:rPr lang="ru-RU" sz="1400" dirty="0" smtClean="0"/>
              <a:t>8.2.2.4.4 К предпосылкам и ограничениям могут быть отнесены следующие основные положения:</a:t>
            </a:r>
          </a:p>
          <a:p>
            <a:pPr algn="just"/>
            <a:r>
              <a:rPr lang="ru-RU" sz="1400" dirty="0" smtClean="0"/>
              <a:t>− документы оценки содержат профессиональное мнение оценщика относительно результата независимой оценки объекта оценки и не являются гарантией того, что объект оценки будет продан на рынке по стоимости, равной результату независимой оценки;</a:t>
            </a:r>
          </a:p>
          <a:p>
            <a:pPr algn="just"/>
            <a:r>
              <a:rPr lang="ru-RU" sz="1400" dirty="0" smtClean="0"/>
              <a:t>− отчет об оценке достоверен только в полном объеме и лишь в указанных в нем целях;</a:t>
            </a:r>
          </a:p>
          <a:p>
            <a:pPr algn="just"/>
            <a:r>
              <a:rPr lang="ru-RU" sz="1400" dirty="0" smtClean="0"/>
              <a:t>− оценщик не несет ответственности за информацию, предоставленную заказчиком оценки, в том числе за юридическое описание имущественных прав на объект оценки или за вопросы, связанные с рассмотрением имущественных прав. Указанные в отчете об оценке имущественные права на объект оценки считаются достоверными;</a:t>
            </a:r>
          </a:p>
          <a:p>
            <a:pPr algn="just"/>
            <a:r>
              <a:rPr lang="ru-RU" sz="1400" dirty="0" smtClean="0"/>
              <a:t>− объект оценки считается свободным от каких-либо претензий или ограничений, кроме указанных в отчете об оценке;</a:t>
            </a:r>
          </a:p>
          <a:p>
            <a:pPr algn="just"/>
            <a:r>
              <a:rPr lang="ru-RU" sz="1400" dirty="0" smtClean="0"/>
              <a:t>− оценщик не обязан приводить обзорные материалы (фотографии, планы и чертежи и т.п.) по объекту оценки;</a:t>
            </a:r>
          </a:p>
          <a:p>
            <a:pPr algn="just"/>
            <a:r>
              <a:rPr lang="ru-RU" sz="1400" dirty="0" smtClean="0"/>
              <a:t>− оценщик предполагает отсутствие каких-либо скрытых фактов, влияющих на состояние объекта оценки, результат независимой оценки, и не несет ответственности за их наличие, а также за необходимость выявления таковых;</a:t>
            </a:r>
          </a:p>
          <a:p>
            <a:pPr algn="just"/>
            <a:r>
              <a:rPr lang="ru-RU" sz="1400" dirty="0" smtClean="0"/>
              <a:t>− сведения, полученные оценщиком и содержащиеся в документах оценки, считаются достоверными. Оценщик не может гарантировать абсолютную точность информации, поэтому в отчете об оценке указывается источник информации или предпосылки и ограничения, если источник информации не может быть указан, но его использование может повлиять на результат независимой оценки;</a:t>
            </a:r>
          </a:p>
          <a:p>
            <a:pPr algn="just"/>
            <a:r>
              <a:rPr lang="ru-RU" sz="1400" dirty="0" smtClean="0"/>
              <a:t>− заказчик оценки, исполнитель оценки и оценщик не могут использовать документы оценки иначе, чем в соответствии с целью оценки, указанной в договоре;</a:t>
            </a:r>
          </a:p>
          <a:p>
            <a:pPr algn="just"/>
            <a:r>
              <a:rPr lang="ru-RU" sz="1400" dirty="0" smtClean="0"/>
              <a:t>− от оценщика не требуется появляться в суде или свидетельствовать иным способом по поводу независимой оценки, кроме как по официальному вызову суда, органа уголовного преследования или органа, ведущего административный процесс;</a:t>
            </a:r>
          </a:p>
          <a:p>
            <a:pPr algn="just"/>
            <a:r>
              <a:rPr lang="ru-RU" sz="1400" dirty="0" smtClean="0"/>
              <a:t>− мнение оценщика относительно результата независимой оценки действительно только на дату оценки. Оценщик не принимает на себя ответственности за изменение экономических, юридических и иных факторов, которые могут возникнуть после этой даты оценки и повлиять на результат независимой оценки.</a:t>
            </a:r>
          </a:p>
          <a:p>
            <a:pPr algn="just"/>
            <a:r>
              <a:rPr lang="ru-RU" sz="1400" dirty="0" smtClean="0"/>
              <a:t>8.2.2.4.5 Перечень указанных предпосылок и ограничений не является исчерпывающим и может дополняться оценщиком. </a:t>
            </a:r>
          </a:p>
          <a:p>
            <a:pPr algn="just"/>
            <a:r>
              <a:rPr lang="ru-RU" sz="1600" dirty="0" smtClean="0"/>
              <a:t> </a:t>
            </a:r>
          </a:p>
          <a:p>
            <a:pPr algn="just"/>
            <a:endParaRPr lang="ru-RU" sz="1600" dirty="0"/>
          </a:p>
          <a:p>
            <a:pPr algn="just">
              <a:lnSpc>
                <a:spcPct val="100000"/>
              </a:lnSpc>
              <a:spcBef>
                <a:spcPts val="0"/>
              </a:spcBef>
            </a:pPr>
            <a:endParaRPr lang="en-US" sz="1600" dirty="0"/>
          </a:p>
          <a:p>
            <a:pPr algn="just">
              <a:lnSpc>
                <a:spcPct val="100000"/>
              </a:lnSpc>
              <a:spcBef>
                <a:spcPts val="0"/>
              </a:spcBef>
            </a:pPr>
            <a:endParaRPr lang="en-US" sz="1600" dirty="0"/>
          </a:p>
          <a:p>
            <a:pPr algn="just">
              <a:lnSpc>
                <a:spcPct val="100000"/>
              </a:lnSpc>
              <a:spcBef>
                <a:spcPts val="0"/>
              </a:spcBef>
            </a:pPr>
            <a:endParaRPr lang="ru-RU" sz="1600" dirty="0"/>
          </a:p>
        </p:txBody>
      </p:sp>
      <p:sp>
        <p:nvSpPr>
          <p:cNvPr id="6" name="Заголовок 3"/>
          <p:cNvSpPr txBox="1">
            <a:spLocks/>
          </p:cNvSpPr>
          <p:nvPr/>
        </p:nvSpPr>
        <p:spPr>
          <a:xfrm>
            <a:off x="0" y="1"/>
            <a:ext cx="12192000" cy="3428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ru-RU" sz="1200" b="1" smtClean="0">
                <a:latin typeface="+mn-lt"/>
                <a:ea typeface="+mn-ea"/>
                <a:cs typeface="+mn-cs"/>
              </a:rPr>
              <a:t>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a:t>
            </a:r>
            <a:endParaRPr lang="ru-RU" sz="1200" b="1" dirty="0">
              <a:latin typeface="+mn-lt"/>
              <a:ea typeface="+mn-ea"/>
              <a:cs typeface="+mn-cs"/>
            </a:endParaRPr>
          </a:p>
        </p:txBody>
      </p:sp>
    </p:spTree>
    <p:extLst>
      <p:ext uri="{BB962C8B-B14F-4D97-AF65-F5344CB8AC3E}">
        <p14:creationId xmlns:p14="http://schemas.microsoft.com/office/powerpoint/2010/main" val="80979607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fontScale="90000"/>
          </a:bodyPr>
          <a:lstStyle/>
          <a:p>
            <a:pPr algn="just"/>
            <a:r>
              <a:rPr lang="ru-RU" sz="2200" b="1" dirty="0" smtClean="0">
                <a:latin typeface="+mn-lt"/>
                <a:ea typeface="+mn-ea"/>
                <a:cs typeface="+mn-cs"/>
              </a:rPr>
              <a:t>Источники и литература: </a:t>
            </a:r>
            <a:r>
              <a:rPr lang="ru-RU" sz="2200" b="1" dirty="0">
                <a:latin typeface="+mn-lt"/>
                <a:ea typeface="+mn-ea"/>
                <a:cs typeface="+mn-cs"/>
              </a:rPr>
              <a:t>Организационно- правовые, экономические и этические аспекты </a:t>
            </a:r>
            <a:r>
              <a:rPr lang="ru-RU" sz="2200" b="1" dirty="0" smtClean="0">
                <a:latin typeface="+mn-lt"/>
                <a:ea typeface="+mn-ea"/>
                <a:cs typeface="+mn-cs"/>
              </a:rPr>
              <a:t>деятельности по </a:t>
            </a:r>
            <a:r>
              <a:rPr lang="ru-RU" sz="2200" b="1" dirty="0">
                <a:latin typeface="+mn-lt"/>
                <a:ea typeface="+mn-ea"/>
                <a:cs typeface="+mn-cs"/>
              </a:rPr>
              <a:t>оценке стоимости </a:t>
            </a:r>
            <a:r>
              <a:rPr lang="ru-RU" sz="1800" b="1" dirty="0" smtClean="0">
                <a:latin typeface="+mn-lt"/>
                <a:ea typeface="+mn-ea"/>
                <a:cs typeface="+mn-cs"/>
              </a:rPr>
              <a:t>объектов</a:t>
            </a:r>
            <a:r>
              <a:rPr lang="ru-RU" sz="2200" b="1" dirty="0" smtClean="0">
                <a:latin typeface="+mn-lt"/>
                <a:ea typeface="+mn-ea"/>
                <a:cs typeface="+mn-cs"/>
              </a:rPr>
              <a:t> </a:t>
            </a:r>
            <a:r>
              <a:rPr lang="ru-RU" sz="2200" b="1" dirty="0">
                <a:latin typeface="+mn-lt"/>
                <a:ea typeface="+mn-ea"/>
                <a:cs typeface="+mn-cs"/>
              </a:rPr>
              <a:t>гражданских прав </a:t>
            </a:r>
            <a:r>
              <a:rPr lang="ru-RU" sz="2200" b="1" dirty="0" smtClean="0">
                <a:latin typeface="+mn-lt"/>
                <a:ea typeface="+mn-ea"/>
                <a:cs typeface="+mn-cs"/>
              </a:rPr>
              <a:t>в </a:t>
            </a:r>
            <a:r>
              <a:rPr lang="ru-RU" sz="2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609600"/>
            <a:ext cx="12192000" cy="6146800"/>
          </a:xfrm>
        </p:spPr>
        <p:txBody>
          <a:bodyPr>
            <a:noAutofit/>
          </a:bodyPr>
          <a:lstStyle/>
          <a:p>
            <a:pPr algn="just">
              <a:lnSpc>
                <a:spcPct val="120000"/>
              </a:lnSpc>
              <a:spcBef>
                <a:spcPts val="0"/>
              </a:spcBef>
            </a:pPr>
            <a:r>
              <a:rPr lang="ru-RU" sz="1600" dirty="0"/>
              <a:t>1. УКАЗ ПРЕЗИДЕНТА РЕСПУБЛИКИ БЕЛАРУСЬ 13 октября 2006 г. № 615 Об оценочной деятельности в Республике Беларусь, Доступно 2022.06.29:  </a:t>
            </a:r>
            <a:r>
              <a:rPr lang="ru-RU" sz="1600" dirty="0">
                <a:hlinkClick r:id="rId2"/>
              </a:rPr>
              <a:t>https://pravo.by/document/?guid=3871&amp;p0=P30600615</a:t>
            </a:r>
            <a:r>
              <a:rPr lang="ru-RU" sz="1600" dirty="0"/>
              <a:t> - Национальный правовой Интернет-портал Республики Беларусь</a:t>
            </a:r>
          </a:p>
          <a:p>
            <a:pPr algn="just">
              <a:lnSpc>
                <a:spcPct val="120000"/>
              </a:lnSpc>
              <a:spcBef>
                <a:spcPts val="0"/>
              </a:spcBef>
            </a:pPr>
            <a:r>
              <a:rPr lang="ru-RU" sz="1600" dirty="0"/>
              <a:t>2. стр. 137 Статут Вял</a:t>
            </a:r>
            <a:r>
              <a:rPr lang="en-US" sz="1600" dirty="0" err="1"/>
              <a:t>i</a:t>
            </a:r>
            <a:r>
              <a:rPr lang="ru-RU" sz="1600" dirty="0" err="1"/>
              <a:t>кага</a:t>
            </a:r>
            <a:r>
              <a:rPr lang="ru-RU" sz="1600" dirty="0"/>
              <a:t> </a:t>
            </a:r>
            <a:r>
              <a:rPr lang="ru-RU" sz="1600" dirty="0" err="1"/>
              <a:t>княства</a:t>
            </a:r>
            <a:r>
              <a:rPr lang="ru-RU" sz="1600" dirty="0"/>
              <a:t> Л</a:t>
            </a:r>
            <a:r>
              <a:rPr lang="en-US" sz="1600" dirty="0" err="1"/>
              <a:t>i</a:t>
            </a:r>
            <a:r>
              <a:rPr lang="ru-RU" sz="1600" dirty="0" err="1"/>
              <a:t>тоўскага</a:t>
            </a:r>
            <a:r>
              <a:rPr lang="ru-RU" sz="1600" dirty="0"/>
              <a:t> 1588: </a:t>
            </a:r>
            <a:r>
              <a:rPr lang="ru-RU" sz="1600" dirty="0" err="1"/>
              <a:t>Тэксты</a:t>
            </a:r>
            <a:r>
              <a:rPr lang="ru-RU" sz="1600" dirty="0"/>
              <a:t>. </a:t>
            </a:r>
            <a:r>
              <a:rPr lang="ru-RU" sz="1600" dirty="0" err="1"/>
              <a:t>Давед</a:t>
            </a:r>
            <a:r>
              <a:rPr lang="ru-RU" sz="1600" dirty="0"/>
              <a:t>. </a:t>
            </a:r>
            <a:r>
              <a:rPr lang="ru-RU" sz="1600" dirty="0" err="1"/>
              <a:t>Камент</a:t>
            </a:r>
            <a:r>
              <a:rPr lang="ru-RU" sz="1600" dirty="0"/>
              <a:t>./ </a:t>
            </a:r>
            <a:r>
              <a:rPr lang="ru-RU" sz="1600" dirty="0" err="1"/>
              <a:t>Белаурс</a:t>
            </a:r>
            <a:r>
              <a:rPr lang="ru-RU" sz="1600" dirty="0"/>
              <a:t>. Сав. </a:t>
            </a:r>
            <a:r>
              <a:rPr lang="ru-RU" sz="1600" dirty="0" err="1"/>
              <a:t>Энцыкл</a:t>
            </a:r>
            <a:r>
              <a:rPr lang="ru-RU" sz="1600" dirty="0"/>
              <a:t>., </a:t>
            </a:r>
            <a:r>
              <a:rPr lang="ru-RU" sz="1600" dirty="0" err="1"/>
              <a:t>Рэдкал</a:t>
            </a:r>
            <a:r>
              <a:rPr lang="ru-RU" sz="1600" dirty="0"/>
              <a:t>.: </a:t>
            </a:r>
            <a:r>
              <a:rPr lang="en-US" sz="1600" dirty="0"/>
              <a:t>I.</a:t>
            </a:r>
            <a:r>
              <a:rPr lang="ru-RU" sz="1600" dirty="0" err="1"/>
              <a:t>П.Шамяк</a:t>
            </a:r>
            <a:r>
              <a:rPr lang="en-US" sz="1600" dirty="0" err="1"/>
              <a:t>i</a:t>
            </a:r>
            <a:r>
              <a:rPr lang="ru-RU" sz="1600" dirty="0"/>
              <a:t>н (</a:t>
            </a:r>
            <a:r>
              <a:rPr lang="ru-RU" sz="1600" dirty="0" err="1"/>
              <a:t>гал</a:t>
            </a:r>
            <a:r>
              <a:rPr lang="ru-RU" sz="1600" dirty="0"/>
              <a:t>. Рэд.) </a:t>
            </a:r>
            <a:r>
              <a:rPr lang="en-US" sz="1600" dirty="0" err="1"/>
              <a:t>i</a:t>
            </a:r>
            <a:r>
              <a:rPr lang="ru-RU" sz="1600" dirty="0" err="1"/>
              <a:t>нш</a:t>
            </a:r>
            <a:r>
              <a:rPr lang="ru-RU" sz="1600" dirty="0"/>
              <a:t>. – Мн.: </a:t>
            </a:r>
            <a:r>
              <a:rPr lang="ru-RU" sz="1600" dirty="0" err="1"/>
              <a:t>БелСЭ</a:t>
            </a:r>
            <a:r>
              <a:rPr lang="ru-RU" sz="1600" dirty="0"/>
              <a:t>, 1989. – 573 с.: </a:t>
            </a:r>
            <a:r>
              <a:rPr lang="en-US" sz="1600" dirty="0" err="1"/>
              <a:t>i</a:t>
            </a:r>
            <a:r>
              <a:rPr lang="ru-RU" sz="1600" dirty="0"/>
              <a:t>л.</a:t>
            </a:r>
            <a:endParaRPr lang="en-US" sz="1600" dirty="0"/>
          </a:p>
          <a:p>
            <a:pPr algn="just">
              <a:lnSpc>
                <a:spcPct val="120000"/>
              </a:lnSpc>
              <a:spcBef>
                <a:spcPts val="0"/>
              </a:spcBef>
            </a:pPr>
            <a:r>
              <a:rPr lang="en-US" sz="1600" dirty="0"/>
              <a:t>3. </a:t>
            </a:r>
            <a:r>
              <a:rPr lang="ru-RU" sz="1600" dirty="0"/>
              <a:t>Нормативная правовая база</a:t>
            </a:r>
            <a:r>
              <a:rPr lang="en-US" sz="1600" dirty="0"/>
              <a:t> </a:t>
            </a:r>
            <a:r>
              <a:rPr lang="ru-RU" sz="1600" dirty="0"/>
              <a:t>/  Оценка стоимости объектов гражданских прав /  Деятельность /  Главная  / </a:t>
            </a:r>
            <a:br>
              <a:rPr lang="ru-RU" sz="1600" dirty="0"/>
            </a:br>
            <a:r>
              <a:rPr lang="ru-RU" sz="1600" dirty="0"/>
              <a:t>Официальный сайт Госкомимущества Республики Беларусь. Доступно 2022.06.29: </a:t>
            </a:r>
            <a:r>
              <a:rPr lang="en-US" sz="1600" dirty="0"/>
              <a:t>http://gki.gov.by/ru/activity_branches-val-vnorm/</a:t>
            </a:r>
            <a:endParaRPr lang="ru-RU" sz="1600" dirty="0"/>
          </a:p>
          <a:p>
            <a:pPr algn="just">
              <a:lnSpc>
                <a:spcPct val="120000"/>
              </a:lnSpc>
              <a:spcBef>
                <a:spcPts val="0"/>
              </a:spcBef>
            </a:pPr>
            <a:r>
              <a:rPr lang="ru-RU" sz="1600" dirty="0"/>
              <a:t>4. В БЕЛАРУСИ ОБЪЕМ РЫНКА НЕЗАВИСИМОЙ ОЦЕНКИ СОКРАТИЛСЯ ДО 26 МЛН РУБЛЕЙ / </a:t>
            </a:r>
            <a:r>
              <a:rPr lang="en-US" sz="1600" dirty="0"/>
              <a:t>OFFICE LIFE. </a:t>
            </a:r>
            <a:r>
              <a:rPr lang="ru-RU" sz="1600" dirty="0"/>
              <a:t>Дата публикации: 31 мая 2021. Доступно 2022.06.29: </a:t>
            </a:r>
            <a:r>
              <a:rPr lang="en-US" sz="1600" dirty="0"/>
              <a:t>https://officelife.media/news/11779-appraisers-reduce-the-cost-of-services-for-all-objects/</a:t>
            </a:r>
            <a:endParaRPr lang="ru-RU" sz="1600" dirty="0"/>
          </a:p>
          <a:p>
            <a:pPr algn="just">
              <a:lnSpc>
                <a:spcPct val="120000"/>
              </a:lnSpc>
              <a:spcBef>
                <a:spcPts val="0"/>
              </a:spcBef>
            </a:pPr>
            <a:r>
              <a:rPr lang="ru-RU" sz="1600" dirty="0"/>
              <a:t>5. Оксана КУЗНЕЦОВА   Портрет белорусской оценки:— молодая, женственная и небогатая / Официальный сайт редакции «Экономическая газета». Дата публикации: </a:t>
            </a:r>
            <a:r>
              <a:rPr lang="ru-RU" sz="1600" dirty="0" smtClean="0"/>
              <a:t>11.11.2016. </a:t>
            </a:r>
            <a:r>
              <a:rPr lang="ru-RU" sz="1600" dirty="0"/>
              <a:t>Доступно 2022.06.29: </a:t>
            </a:r>
            <a:r>
              <a:rPr lang="en-US" sz="1600" dirty="0"/>
              <a:t>https://neg.by/novosti/otkrytj/portret-belorusskoj-ocenki---molodaya-zhenstvennaya-i-nebogataya/</a:t>
            </a:r>
            <a:endParaRPr lang="ru-RU" sz="1600" dirty="0"/>
          </a:p>
          <a:p>
            <a:pPr algn="just">
              <a:lnSpc>
                <a:spcPct val="120000"/>
              </a:lnSpc>
              <a:spcBef>
                <a:spcPts val="0"/>
              </a:spcBef>
            </a:pPr>
            <a:r>
              <a:rPr lang="en-US" sz="1600" dirty="0"/>
              <a:t>6</a:t>
            </a:r>
            <a:r>
              <a:rPr lang="ru-RU" sz="1600" dirty="0"/>
              <a:t>. Официальный сайт Ассоциации оценочных организаций (Республики Беларусь). Доступно 2022.06.29: </a:t>
            </a:r>
            <a:r>
              <a:rPr lang="en-US" sz="1600" dirty="0"/>
              <a:t>https://assn.by/</a:t>
            </a:r>
          </a:p>
          <a:p>
            <a:pPr algn="just">
              <a:lnSpc>
                <a:spcPct val="120000"/>
              </a:lnSpc>
              <a:spcBef>
                <a:spcPts val="0"/>
              </a:spcBef>
            </a:pPr>
            <a:r>
              <a:rPr lang="ru-RU" sz="1600" dirty="0"/>
              <a:t>7. СТБ 52.0.02-2017 Оценка стоимости объектов гражданских прав. Термины и определения.</a:t>
            </a:r>
          </a:p>
          <a:p>
            <a:pPr algn="just">
              <a:lnSpc>
                <a:spcPct val="120000"/>
              </a:lnSpc>
              <a:spcBef>
                <a:spcPts val="0"/>
              </a:spcBef>
            </a:pPr>
            <a:r>
              <a:rPr lang="ru-RU" sz="1600" dirty="0"/>
              <a:t>8. Положение о порядке проведения аттестации претендентов на получение свидетельства об аттестации оценщика, выдачи свидетельства об аттестации оценщика, внесения в него изменений и (или) дополнений, продления срока действия, аннулирования и прекращения его действия, выдачи его дубликата, учета выданных свидетельств), утвержденного постановлением Совета Министров Республики Беларусь от 5 февраля 2007 г.  № 148 ”О мерах по реализации Указа Президента Республики Беларусь от 13 октября 2006 г. № 615“.</a:t>
            </a:r>
            <a:endParaRPr lang="en-US" sz="1600" dirty="0"/>
          </a:p>
          <a:p>
            <a:pPr algn="just"/>
            <a:r>
              <a:rPr lang="en-US" sz="1600" dirty="0" smtClean="0"/>
              <a:t>9. </a:t>
            </a:r>
            <a:r>
              <a:rPr lang="ru-RU" sz="1600" dirty="0"/>
              <a:t>СТБ 52.0.01-201</a:t>
            </a:r>
            <a:r>
              <a:rPr lang="en-US" sz="1600" dirty="0"/>
              <a:t>7 </a:t>
            </a:r>
            <a:r>
              <a:rPr lang="ru-RU" sz="1600" dirty="0"/>
              <a:t>Оценка стоимости объектов гражданских прав</a:t>
            </a:r>
            <a:r>
              <a:rPr lang="en-US" sz="1600" dirty="0"/>
              <a:t>. </a:t>
            </a:r>
            <a:r>
              <a:rPr lang="ru-RU" sz="1600" dirty="0"/>
              <a:t>Общие положения</a:t>
            </a:r>
            <a:r>
              <a:rPr lang="en-US" sz="1600" dirty="0"/>
              <a:t>.</a:t>
            </a:r>
            <a:endParaRPr lang="ru-RU" sz="1600" dirty="0"/>
          </a:p>
          <a:p>
            <a:pPr algn="just"/>
            <a:r>
              <a:rPr lang="ru-RU" sz="1600" dirty="0"/>
              <a:t>10. СТБ 52.3.01-2017 Оценка стоимости объектов гражданских прав</a:t>
            </a:r>
            <a:r>
              <a:rPr lang="en-US" sz="1600" dirty="0"/>
              <a:t>. </a:t>
            </a:r>
            <a:r>
              <a:rPr lang="ru-RU" sz="1600" dirty="0" smtClean="0"/>
              <a:t>Оценка стоимости капитальных строений (зданий, сооружений), не завершенных строительством объектов, изолированных помещений как объектов недвижимого имущества.</a:t>
            </a:r>
            <a:endParaRPr lang="ru-RU" sz="1600" dirty="0"/>
          </a:p>
          <a:p>
            <a:pPr algn="just">
              <a:lnSpc>
                <a:spcPct val="120000"/>
              </a:lnSpc>
              <a:spcBef>
                <a:spcPts val="0"/>
              </a:spcBef>
            </a:pPr>
            <a:endParaRPr lang="ru-RU" sz="1600" dirty="0"/>
          </a:p>
          <a:p>
            <a:pPr algn="just">
              <a:lnSpc>
                <a:spcPct val="120000"/>
              </a:lnSpc>
              <a:spcBef>
                <a:spcPts val="0"/>
              </a:spcBef>
            </a:pPr>
            <a:endParaRPr lang="ru-RU" sz="1600" dirty="0"/>
          </a:p>
          <a:p>
            <a:pPr algn="just">
              <a:lnSpc>
                <a:spcPct val="120000"/>
              </a:lnSpc>
              <a:spcBef>
                <a:spcPts val="0"/>
              </a:spcBef>
            </a:pPr>
            <a:r>
              <a:rPr lang="ru-RU" sz="1600" dirty="0" smtClean="0"/>
              <a:t> </a:t>
            </a:r>
            <a:endParaRPr lang="ru-RU" sz="1600" dirty="0"/>
          </a:p>
          <a:p>
            <a:pPr algn="just">
              <a:lnSpc>
                <a:spcPct val="120000"/>
              </a:lnSpc>
              <a:spcBef>
                <a:spcPts val="0"/>
              </a:spcBef>
            </a:pPr>
            <a:endParaRPr lang="ru-RU" sz="1600" dirty="0"/>
          </a:p>
        </p:txBody>
      </p:sp>
    </p:spTree>
    <p:extLst>
      <p:ext uri="{BB962C8B-B14F-4D97-AF65-F5344CB8AC3E}">
        <p14:creationId xmlns:p14="http://schemas.microsoft.com/office/powerpoint/2010/main" val="191333696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fontScale="90000"/>
          </a:bodyPr>
          <a:lstStyle/>
          <a:p>
            <a:pPr algn="just"/>
            <a:r>
              <a:rPr lang="ru-RU" sz="2200" b="1" dirty="0" smtClean="0">
                <a:latin typeface="+mn-lt"/>
                <a:ea typeface="+mn-ea"/>
                <a:cs typeface="+mn-cs"/>
              </a:rPr>
              <a:t>Источники </a:t>
            </a:r>
            <a:r>
              <a:rPr lang="ru-RU" sz="2200" b="1" smtClean="0">
                <a:latin typeface="+mn-lt"/>
                <a:ea typeface="+mn-ea"/>
                <a:cs typeface="+mn-cs"/>
              </a:rPr>
              <a:t>и литература: </a:t>
            </a:r>
            <a:r>
              <a:rPr lang="ru-RU" sz="2200" b="1" dirty="0">
                <a:latin typeface="+mn-lt"/>
                <a:ea typeface="+mn-ea"/>
                <a:cs typeface="+mn-cs"/>
              </a:rPr>
              <a:t>Организационно- правовые, экономические и этические аспекты </a:t>
            </a:r>
            <a:r>
              <a:rPr lang="ru-RU" sz="2200" b="1" dirty="0" smtClean="0">
                <a:latin typeface="+mn-lt"/>
                <a:ea typeface="+mn-ea"/>
                <a:cs typeface="+mn-cs"/>
              </a:rPr>
              <a:t>деятельности по </a:t>
            </a:r>
            <a:r>
              <a:rPr lang="ru-RU" sz="2200" b="1" dirty="0">
                <a:latin typeface="+mn-lt"/>
                <a:ea typeface="+mn-ea"/>
                <a:cs typeface="+mn-cs"/>
              </a:rPr>
              <a:t>оценке стоимости </a:t>
            </a:r>
            <a:r>
              <a:rPr lang="ru-RU" sz="1800" b="1" dirty="0" smtClean="0">
                <a:latin typeface="+mn-lt"/>
                <a:ea typeface="+mn-ea"/>
                <a:cs typeface="+mn-cs"/>
              </a:rPr>
              <a:t>объектов</a:t>
            </a:r>
            <a:r>
              <a:rPr lang="ru-RU" sz="2200" b="1" dirty="0" smtClean="0">
                <a:latin typeface="+mn-lt"/>
                <a:ea typeface="+mn-ea"/>
                <a:cs typeface="+mn-cs"/>
              </a:rPr>
              <a:t> </a:t>
            </a:r>
            <a:r>
              <a:rPr lang="ru-RU" sz="2200" b="1" dirty="0">
                <a:latin typeface="+mn-lt"/>
                <a:ea typeface="+mn-ea"/>
                <a:cs typeface="+mn-cs"/>
              </a:rPr>
              <a:t>гражданских прав </a:t>
            </a:r>
            <a:r>
              <a:rPr lang="ru-RU" sz="2200" b="1" dirty="0" smtClean="0">
                <a:latin typeface="+mn-lt"/>
                <a:ea typeface="+mn-ea"/>
                <a:cs typeface="+mn-cs"/>
              </a:rPr>
              <a:t>в </a:t>
            </a:r>
            <a:r>
              <a:rPr lang="ru-RU" sz="2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609601"/>
            <a:ext cx="12192000" cy="6146800"/>
          </a:xfrm>
        </p:spPr>
        <p:txBody>
          <a:bodyPr>
            <a:noAutofit/>
          </a:bodyPr>
          <a:lstStyle/>
          <a:p>
            <a:pPr algn="just">
              <a:lnSpc>
                <a:spcPct val="120000"/>
              </a:lnSpc>
              <a:spcBef>
                <a:spcPts val="0"/>
              </a:spcBef>
            </a:pPr>
            <a:r>
              <a:rPr lang="ru-RU" sz="1600" dirty="0"/>
              <a:t>1. УКАЗ ПРЕЗИДЕНТА РЕСПУБЛИКИ БЕЛАРУСЬ 13 октября 2006 г. № 615 Об оценочной деятельности в Республике Беларусь, Доступно 2022.06.29:  </a:t>
            </a:r>
            <a:r>
              <a:rPr lang="ru-RU" sz="1600" dirty="0">
                <a:hlinkClick r:id="rId2"/>
              </a:rPr>
              <a:t>https://pravo.by/document/?guid=3871&amp;p0=P30600615</a:t>
            </a:r>
            <a:r>
              <a:rPr lang="ru-RU" sz="1600" dirty="0"/>
              <a:t> - Национальный правовой Интернет-портал Республики Беларусь</a:t>
            </a:r>
          </a:p>
          <a:p>
            <a:pPr algn="just">
              <a:lnSpc>
                <a:spcPct val="120000"/>
              </a:lnSpc>
              <a:spcBef>
                <a:spcPts val="0"/>
              </a:spcBef>
            </a:pPr>
            <a:r>
              <a:rPr lang="ru-RU" sz="1600" dirty="0"/>
              <a:t>2. стр. 137 Статут Вял</a:t>
            </a:r>
            <a:r>
              <a:rPr lang="en-US" sz="1600" dirty="0" err="1"/>
              <a:t>i</a:t>
            </a:r>
            <a:r>
              <a:rPr lang="ru-RU" sz="1600" dirty="0" err="1"/>
              <a:t>кага</a:t>
            </a:r>
            <a:r>
              <a:rPr lang="ru-RU" sz="1600" dirty="0"/>
              <a:t> </a:t>
            </a:r>
            <a:r>
              <a:rPr lang="ru-RU" sz="1600" dirty="0" err="1"/>
              <a:t>княства</a:t>
            </a:r>
            <a:r>
              <a:rPr lang="ru-RU" sz="1600" dirty="0"/>
              <a:t> Л</a:t>
            </a:r>
            <a:r>
              <a:rPr lang="en-US" sz="1600" dirty="0" err="1"/>
              <a:t>i</a:t>
            </a:r>
            <a:r>
              <a:rPr lang="ru-RU" sz="1600" dirty="0" err="1"/>
              <a:t>тоўскага</a:t>
            </a:r>
            <a:r>
              <a:rPr lang="ru-RU" sz="1600" dirty="0"/>
              <a:t> 1588: </a:t>
            </a:r>
            <a:r>
              <a:rPr lang="ru-RU" sz="1600" dirty="0" err="1"/>
              <a:t>Тэксты</a:t>
            </a:r>
            <a:r>
              <a:rPr lang="ru-RU" sz="1600" dirty="0"/>
              <a:t>. </a:t>
            </a:r>
            <a:r>
              <a:rPr lang="ru-RU" sz="1600" dirty="0" err="1"/>
              <a:t>Давед</a:t>
            </a:r>
            <a:r>
              <a:rPr lang="ru-RU" sz="1600" dirty="0"/>
              <a:t>. </a:t>
            </a:r>
            <a:r>
              <a:rPr lang="ru-RU" sz="1600" dirty="0" err="1"/>
              <a:t>Камент</a:t>
            </a:r>
            <a:r>
              <a:rPr lang="ru-RU" sz="1600" dirty="0"/>
              <a:t>./ </a:t>
            </a:r>
            <a:r>
              <a:rPr lang="ru-RU" sz="1600" dirty="0" err="1"/>
              <a:t>Белаурс</a:t>
            </a:r>
            <a:r>
              <a:rPr lang="ru-RU" sz="1600" dirty="0"/>
              <a:t>. Сав. </a:t>
            </a:r>
            <a:r>
              <a:rPr lang="ru-RU" sz="1600" dirty="0" err="1"/>
              <a:t>Энцыкл</a:t>
            </a:r>
            <a:r>
              <a:rPr lang="ru-RU" sz="1600" dirty="0"/>
              <a:t>., </a:t>
            </a:r>
            <a:r>
              <a:rPr lang="ru-RU" sz="1600" dirty="0" err="1"/>
              <a:t>Рэдкал</a:t>
            </a:r>
            <a:r>
              <a:rPr lang="ru-RU" sz="1600" dirty="0"/>
              <a:t>.: </a:t>
            </a:r>
            <a:r>
              <a:rPr lang="en-US" sz="1600" dirty="0"/>
              <a:t>I.</a:t>
            </a:r>
            <a:r>
              <a:rPr lang="ru-RU" sz="1600" dirty="0" err="1"/>
              <a:t>П.Шамяк</a:t>
            </a:r>
            <a:r>
              <a:rPr lang="en-US" sz="1600" dirty="0" err="1"/>
              <a:t>i</a:t>
            </a:r>
            <a:r>
              <a:rPr lang="ru-RU" sz="1600" dirty="0"/>
              <a:t>н (</a:t>
            </a:r>
            <a:r>
              <a:rPr lang="ru-RU" sz="1600" dirty="0" err="1"/>
              <a:t>гал</a:t>
            </a:r>
            <a:r>
              <a:rPr lang="ru-RU" sz="1600" dirty="0"/>
              <a:t>. Рэд.) </a:t>
            </a:r>
            <a:r>
              <a:rPr lang="en-US" sz="1600" dirty="0" err="1"/>
              <a:t>i</a:t>
            </a:r>
            <a:r>
              <a:rPr lang="ru-RU" sz="1600" dirty="0" err="1"/>
              <a:t>нш</a:t>
            </a:r>
            <a:r>
              <a:rPr lang="ru-RU" sz="1600" dirty="0"/>
              <a:t>. – Мн.: </a:t>
            </a:r>
            <a:r>
              <a:rPr lang="ru-RU" sz="1600" dirty="0" err="1"/>
              <a:t>БелСЭ</a:t>
            </a:r>
            <a:r>
              <a:rPr lang="ru-RU" sz="1600" dirty="0"/>
              <a:t>, 1989. – 573 с.: </a:t>
            </a:r>
            <a:r>
              <a:rPr lang="en-US" sz="1600" dirty="0" err="1"/>
              <a:t>i</a:t>
            </a:r>
            <a:r>
              <a:rPr lang="ru-RU" sz="1600" dirty="0"/>
              <a:t>л.</a:t>
            </a:r>
            <a:endParaRPr lang="en-US" sz="1600" dirty="0"/>
          </a:p>
          <a:p>
            <a:pPr algn="just">
              <a:lnSpc>
                <a:spcPct val="120000"/>
              </a:lnSpc>
              <a:spcBef>
                <a:spcPts val="0"/>
              </a:spcBef>
            </a:pPr>
            <a:r>
              <a:rPr lang="en-US" sz="1600" dirty="0"/>
              <a:t>3. </a:t>
            </a:r>
            <a:r>
              <a:rPr lang="ru-RU" sz="1600" dirty="0"/>
              <a:t>Нормативная правовая база</a:t>
            </a:r>
            <a:r>
              <a:rPr lang="en-US" sz="1600" dirty="0"/>
              <a:t> </a:t>
            </a:r>
            <a:r>
              <a:rPr lang="ru-RU" sz="1600" dirty="0"/>
              <a:t>/  Оценка стоимости объектов гражданских прав /  Деятельность /  Главная  / </a:t>
            </a:r>
            <a:br>
              <a:rPr lang="ru-RU" sz="1600" dirty="0"/>
            </a:br>
            <a:r>
              <a:rPr lang="ru-RU" sz="1600" dirty="0"/>
              <a:t>Официальный сайт Госкомимущества Республики Беларусь. Доступно 2022.06.29: </a:t>
            </a:r>
            <a:r>
              <a:rPr lang="en-US" sz="1600" dirty="0"/>
              <a:t>http://gki.gov.by/ru/activity_branches-val-vnorm/</a:t>
            </a:r>
            <a:endParaRPr lang="ru-RU" sz="1600" dirty="0"/>
          </a:p>
          <a:p>
            <a:pPr algn="just">
              <a:lnSpc>
                <a:spcPct val="120000"/>
              </a:lnSpc>
              <a:spcBef>
                <a:spcPts val="0"/>
              </a:spcBef>
            </a:pPr>
            <a:r>
              <a:rPr lang="ru-RU" sz="1600" dirty="0"/>
              <a:t>4. В БЕЛАРУСИ ОБЪЕМ РЫНКА НЕЗАВИСИМОЙ ОЦЕНКИ СОКРАТИЛСЯ ДО 26 МЛН РУБЛЕЙ / </a:t>
            </a:r>
            <a:r>
              <a:rPr lang="en-US" sz="1600" dirty="0"/>
              <a:t>OFFICE LIFE. </a:t>
            </a:r>
            <a:r>
              <a:rPr lang="ru-RU" sz="1600" dirty="0"/>
              <a:t>Дата публикации: 31 мая 2021. Доступно 2022.06.29: </a:t>
            </a:r>
            <a:r>
              <a:rPr lang="en-US" sz="1600" dirty="0"/>
              <a:t>https://officelife.media/news/11779-appraisers-reduce-the-cost-of-services-for-all-objects/</a:t>
            </a:r>
            <a:endParaRPr lang="ru-RU" sz="1600" dirty="0"/>
          </a:p>
          <a:p>
            <a:pPr algn="just">
              <a:lnSpc>
                <a:spcPct val="120000"/>
              </a:lnSpc>
              <a:spcBef>
                <a:spcPts val="0"/>
              </a:spcBef>
            </a:pPr>
            <a:r>
              <a:rPr lang="ru-RU" sz="1600" dirty="0"/>
              <a:t>5. Оксана КУЗНЕЦОВА   Портрет белорусской оценки:— молодая, женственная и небогатая / Официальный сайт редакции «Экономическая газета». Дата публикации: </a:t>
            </a:r>
            <a:r>
              <a:rPr lang="ru-RU" sz="1600" dirty="0" smtClean="0"/>
              <a:t>11.11.2016. </a:t>
            </a:r>
            <a:r>
              <a:rPr lang="ru-RU" sz="1600" dirty="0"/>
              <a:t>Доступно 2022.06.29: </a:t>
            </a:r>
            <a:r>
              <a:rPr lang="en-US" sz="1600" dirty="0"/>
              <a:t>https://neg.by/novosti/otkrytj/portret-belorusskoj-ocenki---molodaya-zhenstvennaya-i-nebogataya/</a:t>
            </a:r>
            <a:endParaRPr lang="ru-RU" sz="1600" dirty="0"/>
          </a:p>
          <a:p>
            <a:pPr algn="just">
              <a:lnSpc>
                <a:spcPct val="120000"/>
              </a:lnSpc>
              <a:spcBef>
                <a:spcPts val="0"/>
              </a:spcBef>
            </a:pPr>
            <a:r>
              <a:rPr lang="en-US" sz="1600" dirty="0"/>
              <a:t>6</a:t>
            </a:r>
            <a:r>
              <a:rPr lang="ru-RU" sz="1600" dirty="0"/>
              <a:t>. Официальный сайт Ассоциации оценочных организаций (Республики Беларусь). Доступно 2022.06.29: </a:t>
            </a:r>
            <a:r>
              <a:rPr lang="en-US" sz="1600" dirty="0"/>
              <a:t>https://assn.by/</a:t>
            </a:r>
          </a:p>
          <a:p>
            <a:pPr algn="just">
              <a:lnSpc>
                <a:spcPct val="120000"/>
              </a:lnSpc>
              <a:spcBef>
                <a:spcPts val="0"/>
              </a:spcBef>
            </a:pPr>
            <a:r>
              <a:rPr lang="ru-RU" sz="1600" dirty="0"/>
              <a:t>7. СТБ 52.0.02-2017 Оценка стоимости объектов гражданских прав. Термины и определения.</a:t>
            </a:r>
          </a:p>
          <a:p>
            <a:pPr algn="just">
              <a:lnSpc>
                <a:spcPct val="120000"/>
              </a:lnSpc>
              <a:spcBef>
                <a:spcPts val="0"/>
              </a:spcBef>
            </a:pPr>
            <a:r>
              <a:rPr lang="ru-RU" sz="1600" dirty="0"/>
              <a:t>8. Положение о порядке проведения аттестации претендентов на получение свидетельства об аттестации оценщика, выдачи свидетельства об аттестации оценщика, внесения в него изменений и (или) дополнений, продления срока действия, аннулирования и прекращения его действия, выдачи его дубликата, учета выданных свидетельств), утвержденного постановлением Совета Министров Республики Беларусь от 5 февраля 2007 г.  № 148 ”О мерах по реализации Указа Президента Республики Беларусь от 13 октября 2006 г. № 615</a:t>
            </a:r>
            <a:r>
              <a:rPr lang="ru-RU" sz="1600" dirty="0" smtClean="0"/>
              <a:t>“.</a:t>
            </a:r>
            <a:endParaRPr lang="en-US" sz="1600" dirty="0" smtClean="0"/>
          </a:p>
          <a:p>
            <a:pPr algn="just">
              <a:lnSpc>
                <a:spcPct val="120000"/>
              </a:lnSpc>
              <a:spcBef>
                <a:spcPts val="0"/>
              </a:spcBef>
            </a:pPr>
            <a:r>
              <a:rPr lang="en-US" sz="1600" dirty="0" smtClean="0"/>
              <a:t>9. </a:t>
            </a:r>
            <a:r>
              <a:rPr lang="ru-RU" sz="1600" dirty="0"/>
              <a:t>СТБ 52.0.01-201</a:t>
            </a:r>
            <a:r>
              <a:rPr lang="en-US" sz="1600" dirty="0"/>
              <a:t>7 </a:t>
            </a:r>
            <a:r>
              <a:rPr lang="ru-RU" sz="1600" dirty="0"/>
              <a:t>Оценка стоимости объектов гражданских прав</a:t>
            </a:r>
            <a:r>
              <a:rPr lang="en-US" sz="1600" dirty="0"/>
              <a:t>. </a:t>
            </a:r>
            <a:r>
              <a:rPr lang="ru-RU" sz="1600" dirty="0"/>
              <a:t>Общие положения</a:t>
            </a:r>
            <a:r>
              <a:rPr lang="en-US" sz="1600" dirty="0"/>
              <a:t>.</a:t>
            </a:r>
            <a:endParaRPr lang="ru-RU" sz="1600" dirty="0"/>
          </a:p>
          <a:p>
            <a:pPr algn="just">
              <a:lnSpc>
                <a:spcPct val="120000"/>
              </a:lnSpc>
              <a:spcBef>
                <a:spcPts val="0"/>
              </a:spcBef>
            </a:pPr>
            <a:r>
              <a:rPr lang="ru-RU" sz="1600" dirty="0"/>
              <a:t>10. СТБ 52.3.01-2017 Оценка стоимости объектов гражданских прав</a:t>
            </a:r>
            <a:r>
              <a:rPr lang="en-US" sz="1600" dirty="0"/>
              <a:t>. </a:t>
            </a:r>
            <a:r>
              <a:rPr lang="ru-RU" sz="1600" dirty="0"/>
              <a:t>Оценка стоимости капитальных строений (зданий, сооружений), не завершенных строительством объектов, изолированных помещений как объектов недвижимого имущества.</a:t>
            </a:r>
          </a:p>
          <a:p>
            <a:pPr algn="just">
              <a:lnSpc>
                <a:spcPct val="120000"/>
              </a:lnSpc>
              <a:spcBef>
                <a:spcPts val="0"/>
              </a:spcBef>
            </a:pPr>
            <a:endParaRPr lang="ru-RU" sz="1600" dirty="0"/>
          </a:p>
          <a:p>
            <a:pPr algn="just">
              <a:lnSpc>
                <a:spcPct val="120000"/>
              </a:lnSpc>
              <a:spcBef>
                <a:spcPts val="0"/>
              </a:spcBef>
            </a:pPr>
            <a:endParaRPr lang="ru-RU" sz="1600" dirty="0"/>
          </a:p>
          <a:p>
            <a:pPr algn="just">
              <a:lnSpc>
                <a:spcPct val="120000"/>
              </a:lnSpc>
              <a:spcBef>
                <a:spcPts val="0"/>
              </a:spcBef>
            </a:pPr>
            <a:r>
              <a:rPr lang="ru-RU" sz="1600" dirty="0" smtClean="0"/>
              <a:t> </a:t>
            </a:r>
            <a:endParaRPr lang="ru-RU" sz="1600" dirty="0"/>
          </a:p>
          <a:p>
            <a:pPr algn="just">
              <a:lnSpc>
                <a:spcPct val="120000"/>
              </a:lnSpc>
              <a:spcBef>
                <a:spcPts val="0"/>
              </a:spcBef>
            </a:pPr>
            <a:endParaRPr lang="ru-RU" sz="1600" dirty="0"/>
          </a:p>
        </p:txBody>
      </p:sp>
    </p:spTree>
    <p:extLst>
      <p:ext uri="{BB962C8B-B14F-4D97-AF65-F5344CB8AC3E}">
        <p14:creationId xmlns:p14="http://schemas.microsoft.com/office/powerpoint/2010/main" val="19733003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fontScale="90000"/>
          </a:bodyPr>
          <a:lstStyle/>
          <a:p>
            <a:pPr algn="just"/>
            <a:r>
              <a:rPr lang="ru-RU" sz="2200" b="1" dirty="0" smtClean="0">
                <a:latin typeface="+mn-lt"/>
                <a:ea typeface="+mn-ea"/>
                <a:cs typeface="+mn-cs"/>
              </a:rPr>
              <a:t>1.1 </a:t>
            </a:r>
            <a:r>
              <a:rPr lang="ru-RU" sz="2200" b="1" dirty="0">
                <a:latin typeface="+mn-lt"/>
                <a:ea typeface="+mn-ea"/>
                <a:cs typeface="+mn-cs"/>
              </a:rPr>
              <a:t>Организационно- правовые, экономические и этические аспекты </a:t>
            </a:r>
            <a:r>
              <a:rPr lang="ru-RU" sz="2200" b="1" dirty="0" smtClean="0">
                <a:latin typeface="+mn-lt"/>
                <a:ea typeface="+mn-ea"/>
                <a:cs typeface="+mn-cs"/>
              </a:rPr>
              <a:t>деятельности по </a:t>
            </a:r>
            <a:r>
              <a:rPr lang="ru-RU" sz="2200" b="1" dirty="0">
                <a:latin typeface="+mn-lt"/>
                <a:ea typeface="+mn-ea"/>
                <a:cs typeface="+mn-cs"/>
              </a:rPr>
              <a:t>оценке стоимости </a:t>
            </a:r>
            <a:r>
              <a:rPr lang="ru-RU" sz="1800" b="1" dirty="0" smtClean="0">
                <a:latin typeface="+mn-lt"/>
                <a:ea typeface="+mn-ea"/>
                <a:cs typeface="+mn-cs"/>
              </a:rPr>
              <a:t>объектов</a:t>
            </a:r>
            <a:r>
              <a:rPr lang="ru-RU" sz="2200" b="1" dirty="0" smtClean="0">
                <a:latin typeface="+mn-lt"/>
                <a:ea typeface="+mn-ea"/>
                <a:cs typeface="+mn-cs"/>
              </a:rPr>
              <a:t> </a:t>
            </a:r>
            <a:r>
              <a:rPr lang="ru-RU" sz="2200" b="1" dirty="0">
                <a:latin typeface="+mn-lt"/>
                <a:ea typeface="+mn-ea"/>
                <a:cs typeface="+mn-cs"/>
              </a:rPr>
              <a:t>гражданских прав </a:t>
            </a:r>
            <a:r>
              <a:rPr lang="ru-RU" sz="2200" b="1" dirty="0" smtClean="0">
                <a:latin typeface="+mn-lt"/>
                <a:ea typeface="+mn-ea"/>
                <a:cs typeface="+mn-cs"/>
              </a:rPr>
              <a:t>в </a:t>
            </a:r>
            <a:r>
              <a:rPr lang="ru-RU" sz="2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609601"/>
            <a:ext cx="12192000" cy="6146800"/>
          </a:xfrm>
        </p:spPr>
        <p:txBody>
          <a:bodyPr>
            <a:noAutofit/>
          </a:bodyPr>
          <a:lstStyle/>
          <a:p>
            <a:pPr algn="just">
              <a:lnSpc>
                <a:spcPct val="120000"/>
              </a:lnSpc>
              <a:spcBef>
                <a:spcPts val="0"/>
              </a:spcBef>
            </a:pPr>
            <a:r>
              <a:rPr lang="ru-RU" sz="3200" b="1" dirty="0" smtClean="0"/>
              <a:t>Абстракт (продолжение): </a:t>
            </a:r>
            <a:endParaRPr lang="ru-RU" sz="3200" b="1" dirty="0" smtClean="0"/>
          </a:p>
          <a:p>
            <a:pPr marL="457200" indent="-457200" algn="just">
              <a:lnSpc>
                <a:spcPct val="120000"/>
              </a:lnSpc>
              <a:spcBef>
                <a:spcPts val="0"/>
              </a:spcBef>
              <a:buFont typeface="Wingdings" panose="05000000000000000000" pitchFamily="2" charset="2"/>
              <a:buChar char="v"/>
            </a:pPr>
            <a:r>
              <a:rPr lang="ru-RU" sz="3200" dirty="0" smtClean="0"/>
              <a:t>Документы </a:t>
            </a:r>
            <a:r>
              <a:rPr lang="ru-RU" sz="3200" dirty="0"/>
              <a:t>оценки: Задание на оценку стоимости и Договор на оказание услуг по проведению независимой оценки стоимости (структура и содержание); иные Документы оценки (Акт осмотра, Дефектный акт, Фото-таблицы и </a:t>
            </a:r>
            <a:r>
              <a:rPr lang="ru-RU" sz="3200" dirty="0" err="1"/>
              <a:t>д.р</a:t>
            </a:r>
            <a:r>
              <a:rPr lang="ru-RU" sz="3200" dirty="0"/>
              <a:t>.). Сроки и иные условия хранения Документов оценки.</a:t>
            </a:r>
          </a:p>
          <a:p>
            <a:pPr marL="457200" indent="-457200" algn="just">
              <a:lnSpc>
                <a:spcPct val="120000"/>
              </a:lnSpc>
              <a:spcBef>
                <a:spcPts val="0"/>
              </a:spcBef>
              <a:buFont typeface="Wingdings" panose="05000000000000000000" pitchFamily="2" charset="2"/>
              <a:buChar char="v"/>
            </a:pPr>
            <a:r>
              <a:rPr lang="ru-RU" sz="3200" dirty="0"/>
              <a:t>Субъекты оценочной деятельности. Взаимодействие и отношения заказчика, пользователя и исполнителя оценки.</a:t>
            </a:r>
          </a:p>
          <a:p>
            <a:pPr marL="457200" indent="-457200" algn="just">
              <a:lnSpc>
                <a:spcPct val="120000"/>
              </a:lnSpc>
              <a:spcBef>
                <a:spcPts val="0"/>
              </a:spcBef>
              <a:buFont typeface="Wingdings" panose="05000000000000000000" pitchFamily="2" charset="2"/>
              <a:buChar char="v"/>
            </a:pPr>
            <a:r>
              <a:rPr lang="ru-RU" sz="3200" dirty="0"/>
              <a:t>Требования к результатам независимой оценки и документам оценки. Виды отчётов об оценке.</a:t>
            </a:r>
          </a:p>
          <a:p>
            <a:pPr algn="just">
              <a:lnSpc>
                <a:spcPct val="120000"/>
              </a:lnSpc>
              <a:spcBef>
                <a:spcPts val="0"/>
              </a:spcBef>
            </a:pPr>
            <a:endParaRPr lang="ru-RU" sz="3200" dirty="0"/>
          </a:p>
        </p:txBody>
      </p:sp>
    </p:spTree>
    <p:extLst>
      <p:ext uri="{BB962C8B-B14F-4D97-AF65-F5344CB8AC3E}">
        <p14:creationId xmlns:p14="http://schemas.microsoft.com/office/powerpoint/2010/main" val="778366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fontScale="90000"/>
          </a:bodyPr>
          <a:lstStyle/>
          <a:p>
            <a:pPr algn="just"/>
            <a:r>
              <a:rPr lang="ru-RU" sz="2200" b="1" dirty="0" smtClean="0">
                <a:latin typeface="+mn-lt"/>
                <a:ea typeface="+mn-ea"/>
                <a:cs typeface="+mn-cs"/>
              </a:rPr>
              <a:t>1.1 </a:t>
            </a:r>
            <a:r>
              <a:rPr lang="ru-RU" sz="2200" b="1" dirty="0">
                <a:latin typeface="+mn-lt"/>
                <a:ea typeface="+mn-ea"/>
                <a:cs typeface="+mn-cs"/>
              </a:rPr>
              <a:t>Организационно- правовые, экономические и этические аспекты </a:t>
            </a:r>
            <a:r>
              <a:rPr lang="ru-RU" sz="2200" b="1" dirty="0" smtClean="0">
                <a:latin typeface="+mn-lt"/>
                <a:ea typeface="+mn-ea"/>
                <a:cs typeface="+mn-cs"/>
              </a:rPr>
              <a:t>деятельности по </a:t>
            </a:r>
            <a:r>
              <a:rPr lang="ru-RU" sz="2200" b="1" dirty="0">
                <a:latin typeface="+mn-lt"/>
                <a:ea typeface="+mn-ea"/>
                <a:cs typeface="+mn-cs"/>
              </a:rPr>
              <a:t>оценке стоимости </a:t>
            </a:r>
            <a:r>
              <a:rPr lang="ru-RU" sz="1800" b="1" dirty="0" smtClean="0">
                <a:latin typeface="+mn-lt"/>
                <a:ea typeface="+mn-ea"/>
                <a:cs typeface="+mn-cs"/>
              </a:rPr>
              <a:t>объектов</a:t>
            </a:r>
            <a:r>
              <a:rPr lang="ru-RU" sz="2200" b="1" dirty="0" smtClean="0">
                <a:latin typeface="+mn-lt"/>
                <a:ea typeface="+mn-ea"/>
                <a:cs typeface="+mn-cs"/>
              </a:rPr>
              <a:t> </a:t>
            </a:r>
            <a:r>
              <a:rPr lang="ru-RU" sz="2200" b="1" dirty="0">
                <a:latin typeface="+mn-lt"/>
                <a:ea typeface="+mn-ea"/>
                <a:cs typeface="+mn-cs"/>
              </a:rPr>
              <a:t>гражданских прав </a:t>
            </a:r>
            <a:r>
              <a:rPr lang="ru-RU" sz="2200" b="1" dirty="0" smtClean="0">
                <a:latin typeface="+mn-lt"/>
                <a:ea typeface="+mn-ea"/>
                <a:cs typeface="+mn-cs"/>
              </a:rPr>
              <a:t>в </a:t>
            </a:r>
            <a:r>
              <a:rPr lang="ru-RU" sz="2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609601"/>
            <a:ext cx="12192000" cy="6146800"/>
          </a:xfrm>
        </p:spPr>
        <p:txBody>
          <a:bodyPr>
            <a:noAutofit/>
          </a:bodyPr>
          <a:lstStyle/>
          <a:p>
            <a:pPr algn="just">
              <a:lnSpc>
                <a:spcPct val="120000"/>
              </a:lnSpc>
              <a:spcBef>
                <a:spcPts val="0"/>
              </a:spcBef>
            </a:pPr>
            <a:r>
              <a:rPr lang="ru-RU" sz="3200" b="1" dirty="0" smtClean="0"/>
              <a:t>Абстракт (продолжение): </a:t>
            </a:r>
            <a:endParaRPr lang="ru-RU" sz="3200" b="1" dirty="0" smtClean="0"/>
          </a:p>
          <a:p>
            <a:pPr marL="457200" indent="-457200" algn="just">
              <a:lnSpc>
                <a:spcPct val="120000"/>
              </a:lnSpc>
              <a:spcBef>
                <a:spcPts val="0"/>
              </a:spcBef>
              <a:buFont typeface="Wingdings" panose="05000000000000000000" pitchFamily="2" charset="2"/>
              <a:buChar char="v"/>
            </a:pPr>
            <a:r>
              <a:rPr lang="ru-RU" sz="3100" dirty="0" smtClean="0"/>
              <a:t>Цели </a:t>
            </a:r>
            <a:r>
              <a:rPr lang="ru-RU" sz="3100" dirty="0"/>
              <a:t>оценки стоимости, как предпосылки для юридически значимых действий.</a:t>
            </a:r>
          </a:p>
          <a:p>
            <a:pPr marL="457200" indent="-457200" algn="just">
              <a:lnSpc>
                <a:spcPct val="120000"/>
              </a:lnSpc>
              <a:spcBef>
                <a:spcPts val="0"/>
              </a:spcBef>
              <a:buFont typeface="Wingdings" panose="05000000000000000000" pitchFamily="2" charset="2"/>
              <a:buChar char="v"/>
            </a:pPr>
            <a:r>
              <a:rPr lang="ru-RU" sz="3100" dirty="0"/>
              <a:t>Организация и реализация Процедуры оценки стоимости. Критерии качества результат независимой оценки стоимости.</a:t>
            </a:r>
          </a:p>
          <a:p>
            <a:pPr marL="457200" indent="-457200" algn="just">
              <a:lnSpc>
                <a:spcPct val="120000"/>
              </a:lnSpc>
              <a:spcBef>
                <a:spcPts val="0"/>
              </a:spcBef>
              <a:buFont typeface="Wingdings" panose="05000000000000000000" pitchFamily="2" charset="2"/>
              <a:buChar char="v"/>
            </a:pPr>
            <a:r>
              <a:rPr lang="ru-RU" sz="3100" dirty="0"/>
              <a:t>Условия и предпосылки независимости оценки стоимости.</a:t>
            </a:r>
          </a:p>
          <a:p>
            <a:pPr marL="457200" indent="-457200" algn="just">
              <a:lnSpc>
                <a:spcPct val="120000"/>
              </a:lnSpc>
              <a:spcBef>
                <a:spcPts val="0"/>
              </a:spcBef>
              <a:buFont typeface="Wingdings" panose="05000000000000000000" pitchFamily="2" charset="2"/>
              <a:buChar char="v"/>
            </a:pPr>
            <a:r>
              <a:rPr lang="ru-RU" sz="3100" dirty="0"/>
              <a:t>Права и обязанности, ответственность оценщика и исполнителя оценки за результат независимой оценки. Ответственность за не проведение оценки. Понятие о страхование предпринимательских рисков Исполнителей независимой оценки и профессиональных рисков оценщиков</a:t>
            </a:r>
            <a:r>
              <a:rPr lang="ru-RU" sz="3100" dirty="0" smtClean="0"/>
              <a:t>.</a:t>
            </a:r>
            <a:endParaRPr lang="ru-RU" sz="3100" dirty="0"/>
          </a:p>
        </p:txBody>
      </p:sp>
    </p:spTree>
    <p:extLst>
      <p:ext uri="{BB962C8B-B14F-4D97-AF65-F5344CB8AC3E}">
        <p14:creationId xmlns:p14="http://schemas.microsoft.com/office/powerpoint/2010/main" val="22337011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fontScale="90000"/>
          </a:bodyPr>
          <a:lstStyle/>
          <a:p>
            <a:pPr algn="just"/>
            <a:r>
              <a:rPr lang="ru-RU" sz="2200" b="1" dirty="0" smtClean="0">
                <a:latin typeface="+mn-lt"/>
                <a:ea typeface="+mn-ea"/>
                <a:cs typeface="+mn-cs"/>
              </a:rPr>
              <a:t>1.1 </a:t>
            </a:r>
            <a:r>
              <a:rPr lang="ru-RU" sz="2200" b="1" dirty="0">
                <a:latin typeface="+mn-lt"/>
                <a:ea typeface="+mn-ea"/>
                <a:cs typeface="+mn-cs"/>
              </a:rPr>
              <a:t>Организационно- правовые, экономические и этические аспекты </a:t>
            </a:r>
            <a:r>
              <a:rPr lang="ru-RU" sz="2200" b="1" dirty="0" smtClean="0">
                <a:latin typeface="+mn-lt"/>
                <a:ea typeface="+mn-ea"/>
                <a:cs typeface="+mn-cs"/>
              </a:rPr>
              <a:t>деятельности по </a:t>
            </a:r>
            <a:r>
              <a:rPr lang="ru-RU" sz="2200" b="1" dirty="0">
                <a:latin typeface="+mn-lt"/>
                <a:ea typeface="+mn-ea"/>
                <a:cs typeface="+mn-cs"/>
              </a:rPr>
              <a:t>оценке стоимости </a:t>
            </a:r>
            <a:r>
              <a:rPr lang="ru-RU" sz="1800" b="1" dirty="0" smtClean="0">
                <a:latin typeface="+mn-lt"/>
                <a:ea typeface="+mn-ea"/>
                <a:cs typeface="+mn-cs"/>
              </a:rPr>
              <a:t>объектов</a:t>
            </a:r>
            <a:r>
              <a:rPr lang="ru-RU" sz="2200" b="1" dirty="0" smtClean="0">
                <a:latin typeface="+mn-lt"/>
                <a:ea typeface="+mn-ea"/>
                <a:cs typeface="+mn-cs"/>
              </a:rPr>
              <a:t> </a:t>
            </a:r>
            <a:r>
              <a:rPr lang="ru-RU" sz="2200" b="1" dirty="0">
                <a:latin typeface="+mn-lt"/>
                <a:ea typeface="+mn-ea"/>
                <a:cs typeface="+mn-cs"/>
              </a:rPr>
              <a:t>гражданских прав </a:t>
            </a:r>
            <a:r>
              <a:rPr lang="ru-RU" sz="2200" b="1" dirty="0" smtClean="0">
                <a:latin typeface="+mn-lt"/>
                <a:ea typeface="+mn-ea"/>
                <a:cs typeface="+mn-cs"/>
              </a:rPr>
              <a:t>в </a:t>
            </a:r>
            <a:r>
              <a:rPr lang="ru-RU" sz="2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609601"/>
            <a:ext cx="12192000" cy="6146800"/>
          </a:xfrm>
        </p:spPr>
        <p:txBody>
          <a:bodyPr>
            <a:noAutofit/>
          </a:bodyPr>
          <a:lstStyle/>
          <a:p>
            <a:pPr algn="just">
              <a:lnSpc>
                <a:spcPct val="120000"/>
              </a:lnSpc>
              <a:spcBef>
                <a:spcPts val="0"/>
              </a:spcBef>
            </a:pPr>
            <a:r>
              <a:rPr lang="ru-RU" sz="3200" b="1" dirty="0" smtClean="0"/>
              <a:t>Абстракт (продолжение): </a:t>
            </a:r>
            <a:endParaRPr lang="ru-RU" sz="3200" b="1" dirty="0" smtClean="0"/>
          </a:p>
          <a:p>
            <a:pPr marL="457200" indent="-457200" algn="just">
              <a:lnSpc>
                <a:spcPct val="120000"/>
              </a:lnSpc>
              <a:spcBef>
                <a:spcPts val="0"/>
              </a:spcBef>
              <a:buFont typeface="Wingdings" panose="05000000000000000000" pitchFamily="2" charset="2"/>
              <a:buChar char="v"/>
            </a:pPr>
            <a:r>
              <a:rPr lang="ru-RU" sz="3200" dirty="0" smtClean="0"/>
              <a:t>Понятие </a:t>
            </a:r>
            <a:r>
              <a:rPr lang="ru-RU" sz="3200" dirty="0"/>
              <a:t>о независимой и внутренней, обязательной оценке стоимости. Акт внутренней оценки. Результат внутренней оценки.</a:t>
            </a:r>
          </a:p>
          <a:p>
            <a:pPr marL="457200" indent="-457200" algn="just">
              <a:lnSpc>
                <a:spcPct val="120000"/>
              </a:lnSpc>
              <a:spcBef>
                <a:spcPts val="0"/>
              </a:spcBef>
              <a:buFont typeface="Wingdings" panose="05000000000000000000" pitchFamily="2" charset="2"/>
              <a:buChar char="v"/>
            </a:pPr>
            <a:r>
              <a:rPr lang="ru-RU" sz="3200" dirty="0"/>
              <a:t>Ограничения по оценке стоимости государственного имущества в Республике Беларусь.</a:t>
            </a:r>
          </a:p>
          <a:p>
            <a:pPr marL="457200" indent="-457200" algn="just">
              <a:lnSpc>
                <a:spcPct val="120000"/>
              </a:lnSpc>
              <a:spcBef>
                <a:spcPts val="0"/>
              </a:spcBef>
              <a:buFont typeface="Wingdings" panose="05000000000000000000" pitchFamily="2" charset="2"/>
              <a:buChar char="v"/>
            </a:pPr>
            <a:r>
              <a:rPr lang="ru-RU" sz="3200" dirty="0"/>
              <a:t>Оценочная деятельность, как экономический и профессиональный вид деятельности в Республике Беларусь.</a:t>
            </a:r>
          </a:p>
          <a:p>
            <a:pPr marL="457200" indent="-457200" algn="just">
              <a:lnSpc>
                <a:spcPct val="120000"/>
              </a:lnSpc>
              <a:spcBef>
                <a:spcPts val="0"/>
              </a:spcBef>
              <a:buFont typeface="Wingdings" panose="05000000000000000000" pitchFamily="2" charset="2"/>
              <a:buChar char="v"/>
            </a:pPr>
            <a:r>
              <a:rPr lang="ru-RU" sz="3200" dirty="0"/>
              <a:t>Основные этапы развития деятельности по оценке стоимости в Республике Беларусь. Исторические вехи развития оценки стоимости, как профессии в мире</a:t>
            </a:r>
            <a:r>
              <a:rPr lang="ru-RU" sz="3200" dirty="0" smtClean="0"/>
              <a:t>.</a:t>
            </a:r>
            <a:endParaRPr lang="ru-RU" sz="3200" dirty="0"/>
          </a:p>
        </p:txBody>
      </p:sp>
    </p:spTree>
    <p:extLst>
      <p:ext uri="{BB962C8B-B14F-4D97-AF65-F5344CB8AC3E}">
        <p14:creationId xmlns:p14="http://schemas.microsoft.com/office/powerpoint/2010/main" val="30077557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1"/>
            <a:ext cx="12192000" cy="609599"/>
          </a:xfrm>
        </p:spPr>
        <p:txBody>
          <a:bodyPr>
            <a:normAutofit fontScale="90000"/>
          </a:bodyPr>
          <a:lstStyle/>
          <a:p>
            <a:pPr algn="just"/>
            <a:r>
              <a:rPr lang="ru-RU" sz="2200" b="1" dirty="0" smtClean="0">
                <a:latin typeface="+mn-lt"/>
                <a:ea typeface="+mn-ea"/>
                <a:cs typeface="+mn-cs"/>
              </a:rPr>
              <a:t>1.1 </a:t>
            </a:r>
            <a:r>
              <a:rPr lang="ru-RU" sz="2200" b="1" dirty="0">
                <a:latin typeface="+mn-lt"/>
                <a:ea typeface="+mn-ea"/>
                <a:cs typeface="+mn-cs"/>
              </a:rPr>
              <a:t>Организационно- правовые, экономические и этические аспекты </a:t>
            </a:r>
            <a:r>
              <a:rPr lang="ru-RU" sz="2200" b="1" dirty="0" smtClean="0">
                <a:latin typeface="+mn-lt"/>
                <a:ea typeface="+mn-ea"/>
                <a:cs typeface="+mn-cs"/>
              </a:rPr>
              <a:t>деятельности по </a:t>
            </a:r>
            <a:r>
              <a:rPr lang="ru-RU" sz="2200" b="1" dirty="0">
                <a:latin typeface="+mn-lt"/>
                <a:ea typeface="+mn-ea"/>
                <a:cs typeface="+mn-cs"/>
              </a:rPr>
              <a:t>оценке стоимости </a:t>
            </a:r>
            <a:r>
              <a:rPr lang="ru-RU" sz="1800" b="1" dirty="0" smtClean="0">
                <a:latin typeface="+mn-lt"/>
                <a:ea typeface="+mn-ea"/>
                <a:cs typeface="+mn-cs"/>
              </a:rPr>
              <a:t>объектов</a:t>
            </a:r>
            <a:r>
              <a:rPr lang="ru-RU" sz="2200" b="1" dirty="0" smtClean="0">
                <a:latin typeface="+mn-lt"/>
                <a:ea typeface="+mn-ea"/>
                <a:cs typeface="+mn-cs"/>
              </a:rPr>
              <a:t> </a:t>
            </a:r>
            <a:r>
              <a:rPr lang="ru-RU" sz="2200" b="1" dirty="0">
                <a:latin typeface="+mn-lt"/>
                <a:ea typeface="+mn-ea"/>
                <a:cs typeface="+mn-cs"/>
              </a:rPr>
              <a:t>гражданских прав </a:t>
            </a:r>
            <a:r>
              <a:rPr lang="ru-RU" sz="2200" b="1" dirty="0" smtClean="0">
                <a:latin typeface="+mn-lt"/>
                <a:ea typeface="+mn-ea"/>
                <a:cs typeface="+mn-cs"/>
              </a:rPr>
              <a:t>в </a:t>
            </a:r>
            <a:r>
              <a:rPr lang="ru-RU" sz="2200" b="1" dirty="0">
                <a:latin typeface="+mn-lt"/>
                <a:ea typeface="+mn-ea"/>
                <a:cs typeface="+mn-cs"/>
              </a:rPr>
              <a:t>Республике Беларусь.</a:t>
            </a:r>
          </a:p>
        </p:txBody>
      </p:sp>
      <p:sp>
        <p:nvSpPr>
          <p:cNvPr id="5" name="Подзаголовок 4"/>
          <p:cNvSpPr>
            <a:spLocks noGrp="1"/>
          </p:cNvSpPr>
          <p:nvPr>
            <p:ph type="subTitle" idx="1"/>
          </p:nvPr>
        </p:nvSpPr>
        <p:spPr>
          <a:xfrm>
            <a:off x="0" y="609601"/>
            <a:ext cx="12192000" cy="6146800"/>
          </a:xfrm>
        </p:spPr>
        <p:txBody>
          <a:bodyPr>
            <a:noAutofit/>
          </a:bodyPr>
          <a:lstStyle/>
          <a:p>
            <a:pPr algn="just">
              <a:lnSpc>
                <a:spcPct val="120000"/>
              </a:lnSpc>
              <a:spcBef>
                <a:spcPts val="0"/>
              </a:spcBef>
            </a:pPr>
            <a:r>
              <a:rPr lang="ru-RU" sz="3200" b="1" dirty="0" smtClean="0"/>
              <a:t>Абстракт (продолжение): </a:t>
            </a:r>
            <a:endParaRPr lang="ru-RU" sz="3200" b="1" dirty="0" smtClean="0"/>
          </a:p>
          <a:p>
            <a:pPr marL="457200" indent="-457200" algn="just">
              <a:lnSpc>
                <a:spcPct val="120000"/>
              </a:lnSpc>
              <a:spcBef>
                <a:spcPts val="0"/>
              </a:spcBef>
              <a:buFont typeface="Wingdings" panose="05000000000000000000" pitchFamily="2" charset="2"/>
              <a:buChar char="v"/>
            </a:pPr>
            <a:r>
              <a:rPr lang="ru-RU" sz="3200" dirty="0" smtClean="0"/>
              <a:t>Сложившаяся </a:t>
            </a:r>
            <a:r>
              <a:rPr lang="ru-RU" sz="3200" dirty="0"/>
              <a:t>(правоприменительная) практика деятельности независимой оценке стоимости в Республике Беларусь. Проблема нормирования, унификации и стандартизации процедуры и документооборота в профессии оценщика. Международные и белорусские национальные стандарты: соотношения, совпадения и противоречия</a:t>
            </a:r>
            <a:r>
              <a:rPr lang="ru-RU" sz="3200" dirty="0" smtClean="0"/>
              <a:t>.</a:t>
            </a:r>
            <a:endParaRPr lang="ru-RU" sz="3200" dirty="0"/>
          </a:p>
        </p:txBody>
      </p:sp>
    </p:spTree>
    <p:extLst>
      <p:ext uri="{BB962C8B-B14F-4D97-AF65-F5344CB8AC3E}">
        <p14:creationId xmlns:p14="http://schemas.microsoft.com/office/powerpoint/2010/main" val="293982332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507</TotalTime>
  <Words>4525</Words>
  <Application>Microsoft Office PowerPoint</Application>
  <PresentationFormat>Широкоэкранный</PresentationFormat>
  <Paragraphs>494</Paragraphs>
  <Slides>59</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59</vt:i4>
      </vt:variant>
    </vt:vector>
  </HeadingPairs>
  <TitlesOfParts>
    <vt:vector size="64" baseType="lpstr">
      <vt:lpstr>Arial</vt:lpstr>
      <vt:lpstr>Calibri</vt:lpstr>
      <vt:lpstr>Calibri Light</vt:lpstr>
      <vt:lpstr>Wingdings</vt:lpstr>
      <vt:lpstr>Тема Office</vt:lpstr>
      <vt:lpstr>Дисциплина: «Стоимостной анализ»  для специальности 1-27 02 01 «Транспортная логистика»,  направление 01 «Транспортная логистика (автомобильный транспорт)»</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1.1 Организационно- правовые, экономические и этические аспекты деятельности по оценке стоимости объектов гражданских прав в Республике Беларусь.</vt:lpstr>
      <vt:lpstr>1.1 Организационно- правовые, экономические и этические аспекты деятельности по оценке стоимости объектов гражданских прав в Республике Беларусь.</vt:lpstr>
      <vt:lpstr>1.1 Организационно- правовые, экономические и этические аспекты деятельности по оценке стоимости объектов гражданских прав в Республике Беларусь.</vt:lpstr>
      <vt:lpstr>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Тема лекции: 1.1 Организационно- правовые, экономические и этические аспекты деятельности по оценке стоимости объектов гражданских прав в Республике Беларусь.</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Источники и литература: Организационно- правовые, экономические и этические аспекты деятельности по оценке стоимости объектов гражданских прав в Республике Беларусь.</vt:lpstr>
      <vt:lpstr>Источники и литература: Организационно- правовые, экономические и этические аспекты деятельности по оценке стоимости объектов гражданских прав в Республике Беларусь.</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Дисциплина: Стоимостной анализ</dc:title>
  <dc:creator>Владимир</dc:creator>
  <cp:lastModifiedBy>Татьяна Якубовская</cp:lastModifiedBy>
  <cp:revision>73</cp:revision>
  <cp:lastPrinted>2022-06-29T13:56:30Z</cp:lastPrinted>
  <dcterms:created xsi:type="dcterms:W3CDTF">2022-06-27T19:58:39Z</dcterms:created>
  <dcterms:modified xsi:type="dcterms:W3CDTF">2022-07-03T16:57:26Z</dcterms:modified>
</cp:coreProperties>
</file>