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61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5663" autoAdjust="0"/>
  </p:normalViewPr>
  <p:slideViewPr>
    <p:cSldViewPr snapToGrid="0">
      <p:cViewPr varScale="1">
        <p:scale>
          <a:sx n="76" d="100"/>
          <a:sy n="76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8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5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4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0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2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0" y="0"/>
            <a:ext cx="8940800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Дисциплина: «Стоимостной анализ» </a:t>
            </a:r>
            <a:br>
              <a:rPr lang="ru-RU" sz="3200" b="1" dirty="0" smtClean="0"/>
            </a:br>
            <a:r>
              <a:rPr lang="ru-RU" sz="2000" b="1" dirty="0" smtClean="0"/>
              <a:t>для специальности 1-27 </a:t>
            </a:r>
            <a:r>
              <a:rPr lang="ru-RU" sz="2000" b="1" dirty="0"/>
              <a:t>02 01 «Транспортная логистика</a:t>
            </a:r>
            <a:r>
              <a:rPr lang="ru-RU" sz="2000" b="1" dirty="0" smtClean="0"/>
              <a:t>», </a:t>
            </a:r>
            <a:br>
              <a:rPr lang="ru-RU" sz="2000" b="1" dirty="0" smtClean="0"/>
            </a:br>
            <a:r>
              <a:rPr lang="ru-RU" sz="2000" b="1" dirty="0" smtClean="0"/>
              <a:t>направление </a:t>
            </a:r>
            <a:r>
              <a:rPr lang="ru-RU" sz="2000" b="1" dirty="0"/>
              <a:t>01 «Транспортная логистика </a:t>
            </a:r>
            <a:r>
              <a:rPr lang="ru-RU" sz="2000" b="1" dirty="0" smtClean="0"/>
              <a:t>(</a:t>
            </a:r>
            <a:r>
              <a:rPr lang="ru-RU" sz="2000" b="1" dirty="0"/>
              <a:t>автомобильный </a:t>
            </a:r>
            <a:r>
              <a:rPr lang="ru-RU" sz="2000" b="1" dirty="0" smtClean="0"/>
              <a:t>транспорт)»</a:t>
            </a:r>
            <a:endParaRPr lang="ru-RU" sz="2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6225" y="1295399"/>
            <a:ext cx="11785599" cy="4811037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РАЗДЕЛ </a:t>
            </a:r>
            <a:r>
              <a:rPr lang="ru-RU" sz="3600" b="1" dirty="0"/>
              <a:t>3. </a:t>
            </a:r>
            <a:r>
              <a:rPr lang="ru-RU" sz="3600" b="1" dirty="0" smtClean="0"/>
              <a:t>РАЗДЕЛ </a:t>
            </a:r>
            <a:r>
              <a:rPr lang="ru-RU" sz="3600" b="1" dirty="0"/>
              <a:t>3. ПРАКТИЧЕСКИЕ ВОПРОСЫ ДЕЯТЕЛЬНОСТИ </a:t>
            </a:r>
            <a:r>
              <a:rPr lang="ru-RU" sz="3600" b="1" dirty="0" smtClean="0"/>
              <a:t>ПО </a:t>
            </a:r>
            <a:r>
              <a:rPr lang="ru-RU" sz="3600" b="1" dirty="0"/>
              <a:t>ОЦЕНКЕ СТОИМОСТИ  РАЗЛИЧНЫХ </a:t>
            </a:r>
            <a:r>
              <a:rPr lang="ru-RU" sz="3600" b="1" dirty="0" smtClean="0"/>
              <a:t>ВИДОВ </a:t>
            </a:r>
            <a:r>
              <a:rPr lang="ru-RU" sz="3600" b="1" dirty="0"/>
              <a:t>ОБЪЕКТОВ ОЦЕНКИ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ru-RU" sz="3600" b="1" dirty="0" smtClean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/>
              <a:t>Тема </a:t>
            </a:r>
            <a:r>
              <a:rPr lang="ru-RU" sz="3600" b="1" dirty="0"/>
              <a:t>3.7. </a:t>
            </a:r>
            <a:r>
              <a:rPr lang="ru-RU" sz="3600" b="1" dirty="0"/>
              <a:t>Исключения из общей практики оценки стоимости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en-US" sz="3600" b="1" dirty="0" smtClean="0"/>
              <a:t> 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09537"/>
            <a:ext cx="1506382" cy="1109663"/>
          </a:xfrm>
          <a:prstGeom prst="rect">
            <a:avLst/>
          </a:prstGeom>
        </p:spPr>
      </p:pic>
      <p:pic>
        <p:nvPicPr>
          <p:cNvPr id="1026" name="Picture 2" descr="Кафедра «Экономика и логистик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99" y="109537"/>
            <a:ext cx="1190625" cy="12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6224" y="6205259"/>
            <a:ext cx="116617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Составители: </a:t>
            </a:r>
            <a:r>
              <a:rPr lang="ru-RU" sz="1500" dirty="0" smtClean="0"/>
              <a:t>доц. </a:t>
            </a:r>
            <a:r>
              <a:rPr lang="ru-RU" sz="1500" b="1" dirty="0" smtClean="0"/>
              <a:t>Шабека</a:t>
            </a:r>
            <a:r>
              <a:rPr lang="ru-RU" sz="1500" dirty="0" smtClean="0"/>
              <a:t> Владимир Леонидович (</a:t>
            </a:r>
            <a:r>
              <a:rPr lang="en-US" sz="1500" dirty="0" smtClean="0"/>
              <a:t>e-mail: uladzimir@inbox.ru</a:t>
            </a:r>
            <a:r>
              <a:rPr lang="ru-RU" sz="1500" dirty="0" smtClean="0"/>
              <a:t>), ст. пр.</a:t>
            </a:r>
            <a:r>
              <a:rPr lang="en-US" sz="1500" dirty="0" smtClean="0"/>
              <a:t> </a:t>
            </a:r>
            <a:r>
              <a:rPr lang="ru-RU" sz="1500" b="1" dirty="0" smtClean="0"/>
              <a:t>Якубовская</a:t>
            </a:r>
            <a:r>
              <a:rPr lang="ru-RU" sz="1500" dirty="0" smtClean="0"/>
              <a:t> Татьяна Леонидовна</a:t>
            </a:r>
            <a:r>
              <a:rPr lang="ru-RU" sz="1500" b="1" dirty="0" smtClean="0"/>
              <a:t> </a:t>
            </a:r>
            <a:r>
              <a:rPr lang="ru-RU" sz="1500" dirty="0" smtClean="0"/>
              <a:t>(</a:t>
            </a:r>
            <a:r>
              <a:rPr lang="en-US" sz="1500" dirty="0" smtClean="0"/>
              <a:t>tanya.yakub@tut.by</a:t>
            </a:r>
            <a:r>
              <a:rPr lang="ru-RU" sz="1500" dirty="0" smtClean="0"/>
              <a:t>)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29298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0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000" b="1" dirty="0">
                <a:latin typeface="+mn-lt"/>
                <a:ea typeface="+mn-ea"/>
                <a:cs typeface="+mn-cs"/>
              </a:rPr>
              <a:t>3.7. </a:t>
            </a:r>
            <a:r>
              <a:rPr lang="ru-RU" sz="2000" b="1" dirty="0">
                <a:latin typeface="+mn-lt"/>
                <a:ea typeface="+mn-ea"/>
                <a:cs typeface="+mn-cs"/>
              </a:rPr>
              <a:t>Исключения из общей практики оценки стоимости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/>
              <a:t>Абстракт:</a:t>
            </a:r>
          </a:p>
          <a:p>
            <a:pPr algn="just"/>
            <a:r>
              <a:rPr lang="ru-RU" dirty="0" smtClean="0"/>
              <a:t>Термины </a:t>
            </a:r>
            <a:r>
              <a:rPr lang="ru-RU" dirty="0"/>
              <a:t>и определения оценки стоимости предприятий (далее П). Классификация объектов оценки. Виды определяемой стоимости П. Методы оценки и методы расчета стоимости П. Метод балансового накопления активов. Затратный метод оценки П. Доходный метод оценки П. Сравнительный метод оценки П. Оценка стоимости части предприятия, пакетов акций и долей в уставном фонде юридического лица</a:t>
            </a:r>
            <a:r>
              <a:rPr lang="ru-RU" dirty="0" smtClean="0"/>
              <a:t>.</a:t>
            </a:r>
            <a:r>
              <a:rPr lang="ru-RU" sz="1800" dirty="0" smtClean="0"/>
              <a:t>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540079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0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000" b="1" dirty="0">
                <a:latin typeface="+mn-lt"/>
                <a:ea typeface="+mn-ea"/>
                <a:cs typeface="+mn-cs"/>
              </a:rPr>
              <a:t>3.7. Исключения из общей практики оценки </a:t>
            </a:r>
            <a:r>
              <a:rPr lang="ru-RU" sz="20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0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dirty="0"/>
              <a:t> </a:t>
            </a:r>
            <a:r>
              <a:rPr lang="ru-RU" dirty="0" smtClean="0"/>
              <a:t>Действие </a:t>
            </a:r>
            <a:r>
              <a:rPr lang="ru-RU" dirty="0"/>
              <a:t>настоящего Указа №615 не распространяется на: </a:t>
            </a:r>
          </a:p>
          <a:p>
            <a:pPr algn="just"/>
            <a:r>
              <a:rPr lang="ru-RU" dirty="0"/>
              <a:t>оценку стоимости движимого и недвижимого имущества в связи со страхованием, за исключением проведения независимой оценки стоимости такого имущества с использованием рыночных методов оценки, когда проведение такой оценки стоимости предусмотрено соглашением сторон договора добровольного страхования; </a:t>
            </a:r>
          </a:p>
          <a:p>
            <a:pPr algn="just"/>
            <a:r>
              <a:rPr lang="ru-RU" dirty="0"/>
              <a:t>оценку стоимости имущества, изъятого, арестованного, а также конфискованного по приговору (постановлению) суда либо обращенного в доход государства иным способом, имущества, на которое обращается взыскание в счет неисполненного налогового обязательства, неуплаченных пеней, и имущества, освобожденного от ареста органом, ведущим уголовный процесс, за исключением определения рыночной стоимости этого имущества экспертом-оценщиком* в соответствии с законодательством, регулирующим отношения, связанные с учетом, хранением, оценкой, реализацией, иным использованием такого имущества; </a:t>
            </a:r>
          </a:p>
          <a:p>
            <a:pPr algn="just"/>
            <a:r>
              <a:rPr lang="ru-RU" dirty="0"/>
              <a:t>оценку стоимости государственного имущества в процессе приватизации, за исключением независимой оценки его рыночной стоимости; оценку стоимости имущества военного назначения, всех видов оружия и боеприпасов, а также высвобождаемых материальных ресурсов Вооруженных Сил, других войск, воинских формирований и военизированных организаций Республики Беларусь; </a:t>
            </a:r>
          </a:p>
        </p:txBody>
      </p:sp>
    </p:spTree>
    <p:extLst>
      <p:ext uri="{BB962C8B-B14F-4D97-AF65-F5344CB8AC3E}">
        <p14:creationId xmlns:p14="http://schemas.microsoft.com/office/powerpoint/2010/main" val="2112994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0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000" b="1" dirty="0">
                <a:latin typeface="+mn-lt"/>
                <a:ea typeface="+mn-ea"/>
                <a:cs typeface="+mn-cs"/>
              </a:rPr>
              <a:t>3.7. Исключения из общей практики оценки </a:t>
            </a:r>
            <a:r>
              <a:rPr lang="ru-RU" sz="20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0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оценку </a:t>
            </a:r>
            <a:r>
              <a:rPr lang="ru-RU" dirty="0"/>
              <a:t>стоимости имущества, являющегося носителем государственных секретов; оценку стоимости материальных историко-культурных ценностей либо культурных ценностей, которые составляют библиотечный фонд Республики Беларусь, Национальный архивный фонд Республики Беларусь или включенных в Музейный фонд Республики Беларусь, а также представленных в установленном порядке для придания им статуса историко-культурных ценностей, за исключением независимой оценки оценочной стоимости недвижимых материальных историко-культурных ценностей, принадлежащих физическим лицам, для целей исчисления налога на недвижимость; </a:t>
            </a:r>
          </a:p>
          <a:p>
            <a:pPr algn="just"/>
            <a:r>
              <a:rPr lang="ru-RU" dirty="0"/>
              <a:t>оценку стоимости драгоценных металлов и драгоценных камней и изделий из них; предварительную оценку стоимости таможенными органами товаров, изъятых, арестованных, задержанных, а также выпущенных в соответствии с таможенной процедурой отказа в пользу государства; </a:t>
            </a:r>
          </a:p>
          <a:p>
            <a:pPr algn="just"/>
            <a:r>
              <a:rPr lang="ru-RU" dirty="0"/>
              <a:t>оценку стоимости арестованного имущества, переоценку имущества, осуществляемые судебным исполнителем в порядке, установленном законодательством об исполнительном производстве; оценку стоимости активов и обязательств при принятии их на бухгалтерский учет (за исключением независимой оценки стоимости излишков активов, выявленных в результате инвентаризации, и активов, полученных безвозмездно); </a:t>
            </a:r>
          </a:p>
        </p:txBody>
      </p:sp>
    </p:spTree>
    <p:extLst>
      <p:ext uri="{BB962C8B-B14F-4D97-AF65-F5344CB8AC3E}">
        <p14:creationId xmlns:p14="http://schemas.microsoft.com/office/powerpoint/2010/main" val="40621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0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000" b="1" dirty="0">
                <a:latin typeface="+mn-lt"/>
                <a:ea typeface="+mn-ea"/>
                <a:cs typeface="+mn-cs"/>
              </a:rPr>
              <a:t>3.7. Исключения из общей практики оценки </a:t>
            </a:r>
            <a:r>
              <a:rPr lang="ru-RU" sz="20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0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переоценку </a:t>
            </a:r>
            <a:r>
              <a:rPr lang="ru-RU" dirty="0"/>
              <a:t>основных средств, доходных вложений в материальные активы, оборудования к установке, за исключением переоценки основных средств, доходных вложений в материальные активы, оборудования к установке методом прямой оценки стоимости с привлечением юридических лиц и индивидуальных предпринимателей, осуществляющих оценочную деятельность; </a:t>
            </a:r>
          </a:p>
          <a:p>
            <a:pPr algn="just"/>
            <a:r>
              <a:rPr lang="ru-RU" dirty="0"/>
              <a:t>оценку стоимости декларируемого имущества в соответствии с законодательными актами о декларировании физическими лицами доходов и имущества; оценку стоимости объектов гражданских прав при осуществлении судебно-экспертной деятельности, а также при проведении экспертиз (исследований), экспертиз Государственным комитетом судебных экспертиз (далее – проведение экспертиз), за исключением требований, установленных в подпунктах 1.81 и 1.9 настоящего пункта; оценку стоимости имущества в иных случаях, определенных законодательными актами; </a:t>
            </a:r>
          </a:p>
          <a:p>
            <a:pPr algn="just"/>
            <a:r>
              <a:rPr lang="ru-RU" dirty="0"/>
              <a:t>1.81. вопросы оценки стоимости предприятий как имущественных комплексов, долей в уставных фондах юридических лиц, ценных бумаг и имущественных прав на них, объектов интеллектуальной собственности и имущественных прав на них, возникающие при осуществлении судебно-экспертной деятельности, а также при проведении экспертиз, разрешаются экспертами, аттестованными на право проведения независимой оценки стоимости соответствующего вида объектов гражданских прав; </a:t>
            </a:r>
          </a:p>
        </p:txBody>
      </p:sp>
    </p:spTree>
    <p:extLst>
      <p:ext uri="{BB962C8B-B14F-4D97-AF65-F5344CB8AC3E}">
        <p14:creationId xmlns:p14="http://schemas.microsoft.com/office/powerpoint/2010/main" val="3992046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0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000" b="1" dirty="0">
                <a:latin typeface="+mn-lt"/>
                <a:ea typeface="+mn-ea"/>
                <a:cs typeface="+mn-cs"/>
              </a:rPr>
              <a:t>3.7. Исключения из общей практики оценки </a:t>
            </a:r>
            <a:r>
              <a:rPr lang="ru-RU" sz="20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0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1.9</a:t>
            </a:r>
            <a:r>
              <a:rPr lang="ru-RU" dirty="0"/>
              <a:t>. при осуществлении судебно-экспертной деятельности, а также при проведении экспертиз эксперты применяют методы оценки стоимости объектов гражданских прав и методы расчета их стоимости, предусмотренные нормативными правовыми актами об оценке стоимости объектов гражданских прав, в том числе обязательными для соблюдения техническими кодексами установившейся практики, определенными Советом Министров Республики Беларусь; </a:t>
            </a:r>
          </a:p>
          <a:p>
            <a:pPr algn="just"/>
            <a:r>
              <a:rPr lang="ru-RU" dirty="0"/>
              <a:t>1.10. определение экспертом-оценщиком рыночной стоимости имущества, изъятого, арестованного, а также конфискованного по приговору (постановлению) суда либо обращенного в доход государства иным способом, имущества, на которое обращается взыскание в счет неисполненного налогового обязательства, неуплаченных пеней, и имущества, освобожденного от ареста органом, ведущим уголовный процесс, осуществляется в соответствии с нормативными правовыми актами об оценке стоимости объектов гражданских прав, в том числе обязательными для соблюдения техническими кодексами установившейся практики, определенными Советом Министров Республики Беларусь, с учетом особенностей, установленных Положением о порядке учета, хранения, оценки и реализации имущества, изъятого, арестованного или обращенного в </a:t>
            </a:r>
            <a:r>
              <a:rPr lang="ru-RU" dirty="0" smtClean="0"/>
              <a:t>доход государства.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137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095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Источники и литература: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09601"/>
            <a:ext cx="12192000" cy="61468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1. </a:t>
            </a:r>
            <a:r>
              <a:rPr lang="ru-RU" sz="1600" dirty="0" smtClean="0"/>
              <a:t>УКАЗ </a:t>
            </a:r>
            <a:r>
              <a:rPr lang="ru-RU" sz="1600" dirty="0"/>
              <a:t>ПРЕЗИДЕНТА РЕСПУБЛИКИ БЕЛАРУСЬ 13 октября 2006 г. № 615 Об оценочной деятельности в Республике Беларусь, Доступно 2022.06.29:  https://pravo.by/document/?guid=3871&amp;p0=P30600615 - Национальный правовой Интернет-портал Республики </a:t>
            </a:r>
            <a:r>
              <a:rPr lang="ru-RU" sz="1600" dirty="0" smtClean="0"/>
              <a:t>Беларусь</a:t>
            </a:r>
            <a:r>
              <a:rPr lang="ru-RU" sz="1600" dirty="0"/>
              <a:t>  </a:t>
            </a:r>
          </a:p>
          <a:p>
            <a:pPr algn="just"/>
            <a:r>
              <a:rPr lang="ru-RU" sz="1600" dirty="0"/>
              <a:t> </a:t>
            </a:r>
          </a:p>
          <a:p>
            <a:pPr algn="just"/>
            <a:r>
              <a:rPr lang="ru-RU" sz="1600" dirty="0"/>
              <a:t> 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76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441</Words>
  <Application>Microsoft Office PowerPoint</Application>
  <PresentationFormat>Широкоэкранный</PresentationFormat>
  <Paragraphs>35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Дисциплина: «Стоимостной анализ»  для специальности 1-27 02 01 «Транспортная логистика»,  направление 01 «Транспортная логистика (автомобильный транспорт)»</vt:lpstr>
      <vt:lpstr>Тема 3.7. Исключения из общей практики оценки стоимости</vt:lpstr>
      <vt:lpstr>Тема 3.7. Исключения из общей практики оценки стоимости</vt:lpstr>
      <vt:lpstr>Тема 3.7. Исключения из общей практики оценки стоимости</vt:lpstr>
      <vt:lpstr>Тема 3.7. Исключения из общей практики оценки стоимости</vt:lpstr>
      <vt:lpstr>Тема 3.7. Исключения из общей практики оценки стоимости</vt:lpstr>
      <vt:lpstr>Источники и 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Стоимостной анализ</dc:title>
  <dc:creator>Владимир</dc:creator>
  <cp:lastModifiedBy>Владимир</cp:lastModifiedBy>
  <cp:revision>67</cp:revision>
  <dcterms:created xsi:type="dcterms:W3CDTF">2022-06-27T19:58:39Z</dcterms:created>
  <dcterms:modified xsi:type="dcterms:W3CDTF">2022-07-01T12:06:56Z</dcterms:modified>
</cp:coreProperties>
</file>