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  <p:sldId id="267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5663" autoAdjust="0"/>
  </p:normalViewPr>
  <p:slideViewPr>
    <p:cSldViewPr snapToGrid="0">
      <p:cViewPr varScale="1">
        <p:scale>
          <a:sx n="76" d="100"/>
          <a:sy n="76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89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5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4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3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1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0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0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2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4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pravo.by/document/?guid=3871&amp;p0=P30600615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27200" y="0"/>
            <a:ext cx="8940800" cy="12192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Дисциплина: «Стоимостной анализ» </a:t>
            </a:r>
            <a:br>
              <a:rPr lang="ru-RU" sz="3200" b="1" dirty="0" smtClean="0"/>
            </a:br>
            <a:r>
              <a:rPr lang="ru-RU" sz="2000" b="1" dirty="0" smtClean="0"/>
              <a:t>для специальности 1-27 </a:t>
            </a:r>
            <a:r>
              <a:rPr lang="ru-RU" sz="2000" b="1" dirty="0"/>
              <a:t>02 01 «Транспортная логистика</a:t>
            </a:r>
            <a:r>
              <a:rPr lang="ru-RU" sz="2000" b="1" dirty="0" smtClean="0"/>
              <a:t>», </a:t>
            </a:r>
            <a:br>
              <a:rPr lang="ru-RU" sz="2000" b="1" dirty="0" smtClean="0"/>
            </a:br>
            <a:r>
              <a:rPr lang="ru-RU" sz="2000" b="1" dirty="0" smtClean="0"/>
              <a:t>направление </a:t>
            </a:r>
            <a:r>
              <a:rPr lang="ru-RU" sz="2000" b="1" dirty="0"/>
              <a:t>01 «Транспортная логистика </a:t>
            </a:r>
            <a:r>
              <a:rPr lang="ru-RU" sz="2000" b="1" dirty="0" smtClean="0"/>
              <a:t>(</a:t>
            </a:r>
            <a:r>
              <a:rPr lang="ru-RU" sz="2000" b="1" dirty="0"/>
              <a:t>автомобильный </a:t>
            </a:r>
            <a:r>
              <a:rPr lang="ru-RU" sz="2000" b="1" dirty="0" smtClean="0"/>
              <a:t>транспорт)»</a:t>
            </a:r>
            <a:endParaRPr lang="ru-RU" sz="20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6225" y="1295399"/>
            <a:ext cx="11785599" cy="4811037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 smtClean="0"/>
              <a:t>РАЗДЕЛ </a:t>
            </a:r>
            <a:r>
              <a:rPr lang="ru-RU" sz="3600" b="1" dirty="0"/>
              <a:t>2. БАЗОВЫЕ ПОНЯТИЯ, ПОЛОЖЕНИЯ И МЕТОДОЛОГИЧЕСКИЕ ОСНОВЫ ТЕОРИИ ОЦЕНКИ СТОИМОСТИ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ru-RU" sz="3600" b="1" dirty="0" smtClean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/>
              <a:t>Тема </a:t>
            </a:r>
            <a:r>
              <a:rPr lang="en-US" sz="3600" b="1" dirty="0"/>
              <a:t>2</a:t>
            </a:r>
            <a:r>
              <a:rPr lang="ru-RU" sz="3600" b="1" dirty="0" smtClean="0"/>
              <a:t>.5. </a:t>
            </a:r>
            <a:r>
              <a:rPr lang="ru-RU" sz="3600" b="1" dirty="0"/>
              <a:t>Базовые понятия и положения </a:t>
            </a:r>
            <a:r>
              <a:rPr lang="ru-RU" sz="3600" b="1" dirty="0" smtClean="0"/>
              <a:t>Затратного подхода (Затратного метода </a:t>
            </a:r>
            <a:r>
              <a:rPr lang="ru-RU" sz="3600" b="1" dirty="0"/>
              <a:t>оценки</a:t>
            </a:r>
            <a:r>
              <a:rPr lang="ru-RU" sz="3600" b="1" dirty="0" smtClean="0"/>
              <a:t>).</a:t>
            </a:r>
            <a:r>
              <a:rPr lang="en-US" sz="3600" b="1" smtClean="0"/>
              <a:t> 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09537"/>
            <a:ext cx="1506382" cy="1109663"/>
          </a:xfrm>
          <a:prstGeom prst="rect">
            <a:avLst/>
          </a:prstGeom>
        </p:spPr>
      </p:pic>
      <p:pic>
        <p:nvPicPr>
          <p:cNvPr id="1026" name="Picture 2" descr="Кафедра «Экономика и логистик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199" y="109537"/>
            <a:ext cx="1190625" cy="12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6224" y="6205259"/>
            <a:ext cx="116617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Составители: </a:t>
            </a:r>
            <a:r>
              <a:rPr lang="ru-RU" sz="1500" dirty="0" smtClean="0"/>
              <a:t>доц. </a:t>
            </a:r>
            <a:r>
              <a:rPr lang="ru-RU" sz="1500" b="1" dirty="0" smtClean="0"/>
              <a:t>Шабека</a:t>
            </a:r>
            <a:r>
              <a:rPr lang="ru-RU" sz="1500" dirty="0" smtClean="0"/>
              <a:t> Владимир Леонидович (</a:t>
            </a:r>
            <a:r>
              <a:rPr lang="en-US" sz="1500" dirty="0" smtClean="0"/>
              <a:t>e-mail: uladzimir@inbox.ru</a:t>
            </a:r>
            <a:r>
              <a:rPr lang="ru-RU" sz="1500" dirty="0" smtClean="0"/>
              <a:t>), ст. пр.</a:t>
            </a:r>
            <a:r>
              <a:rPr lang="en-US" sz="1500" dirty="0" smtClean="0"/>
              <a:t> </a:t>
            </a:r>
            <a:r>
              <a:rPr lang="ru-RU" sz="1500" b="1" dirty="0" smtClean="0"/>
              <a:t>Якубовская</a:t>
            </a:r>
            <a:r>
              <a:rPr lang="ru-RU" sz="1500" dirty="0" smtClean="0"/>
              <a:t> Татьяна Леонидовна</a:t>
            </a:r>
            <a:r>
              <a:rPr lang="ru-RU" sz="1500" b="1" dirty="0" smtClean="0"/>
              <a:t> </a:t>
            </a:r>
            <a:r>
              <a:rPr lang="ru-RU" sz="1500" dirty="0" smtClean="0"/>
              <a:t>(</a:t>
            </a:r>
            <a:r>
              <a:rPr lang="en-US" sz="1500" dirty="0" smtClean="0"/>
              <a:t>tanya.yakub@tut.by</a:t>
            </a:r>
            <a:r>
              <a:rPr lang="ru-RU" sz="1500" dirty="0" smtClean="0"/>
              <a:t>)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29298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4571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dirty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.3. Базовые </a:t>
            </a:r>
            <a:r>
              <a:rPr lang="ru-RU" sz="2200" b="1" dirty="0">
                <a:latin typeface="+mn-lt"/>
                <a:ea typeface="+mn-ea"/>
                <a:cs typeface="+mn-cs"/>
              </a:rPr>
              <a:t>понятия и положения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Доходного подхода (Доходного метода </a:t>
            </a:r>
            <a:r>
              <a:rPr lang="ru-RU" sz="2200" b="1" dirty="0">
                <a:latin typeface="+mn-lt"/>
                <a:ea typeface="+mn-ea"/>
                <a:cs typeface="+mn-cs"/>
              </a:rPr>
              <a:t>оценки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).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317500"/>
            <a:ext cx="12192000" cy="654050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200" b="1" dirty="0" smtClean="0"/>
              <a:t>Абстракт:</a:t>
            </a:r>
          </a:p>
          <a:p>
            <a:pPr algn="just"/>
            <a:r>
              <a:rPr lang="ru-RU" sz="2000" dirty="0" smtClean="0"/>
              <a:t>Процедура</a:t>
            </a:r>
            <a:r>
              <a:rPr lang="ru-RU" sz="2000" dirty="0"/>
              <a:t>, алгоритм его реализации и ключевая формула. </a:t>
            </a:r>
          </a:p>
          <a:p>
            <a:pPr algn="just"/>
            <a:r>
              <a:rPr lang="ru-RU" sz="2000" dirty="0"/>
              <a:t>Жизненный цикл ОО. Обоснование фактического режима эксплуатации, фактического (календарного или эффективного) возраста и выбор нормативного или экономического срока службы. </a:t>
            </a:r>
          </a:p>
          <a:p>
            <a:pPr algn="just"/>
            <a:r>
              <a:rPr lang="ru-RU" sz="2000" dirty="0"/>
              <a:t>Обоснование целесообразности варианта Реверсия, выбор соответствующего Предмета/</a:t>
            </a:r>
            <a:r>
              <a:rPr lang="ru-RU" sz="2000" dirty="0" err="1"/>
              <a:t>ов</a:t>
            </a:r>
            <a:r>
              <a:rPr lang="ru-RU" sz="2000" dirty="0"/>
              <a:t> оценки.</a:t>
            </a:r>
          </a:p>
          <a:p>
            <a:pPr algn="just"/>
            <a:r>
              <a:rPr lang="ru-RU" sz="2000" dirty="0"/>
              <a:t>Понятие о первоначальной стоимости (стоимость восстановления и стоимость замещения), техники её расчёта и источники её определения. Понятие о затратах воспроизводства и замещения.</a:t>
            </a:r>
          </a:p>
          <a:p>
            <a:pPr algn="just"/>
            <a:r>
              <a:rPr lang="ru-RU" sz="2000" dirty="0"/>
              <a:t>Формы ремонтных воздействий на техническое состояние ОО в процессе его жизненного цикла: текущий, капитальный ремонты, реставрация, модернизация. Аварийный ремонт- устранимый износ. Режимы накопления износа: нормальный и мгновенный/аварийный.</a:t>
            </a:r>
          </a:p>
          <a:p>
            <a:pPr algn="just"/>
            <a:r>
              <a:rPr lang="ru-RU" sz="2000" dirty="0"/>
              <a:t>Понятие о накопленном износе (далее НИ), его составляющих (далее СИ): физическом, функциональном, внешнем износах и внешнем удорожании. Способы и техники расчёта, источники определения накопленного износа и его составляющих. </a:t>
            </a:r>
          </a:p>
          <a:p>
            <a:pPr algn="just"/>
            <a:r>
              <a:rPr lang="ru-RU" sz="2000" dirty="0"/>
              <a:t>Абсолютные и относительные единицы измерения износа и порядок их расчёта, правила, последовательность учёта результатов расчёта износа в абсолютном и относительном выражении.</a:t>
            </a:r>
          </a:p>
          <a:p>
            <a:pPr algn="just"/>
            <a:r>
              <a:rPr lang="ru-RU" sz="2000" dirty="0"/>
              <a:t>Понятие о внешнем удорожании, способы определения.</a:t>
            </a:r>
          </a:p>
          <a:p>
            <a:pPr algn="just"/>
            <a:r>
              <a:rPr lang="ru-RU" sz="2000" dirty="0"/>
              <a:t>МРС затратного МО при оценке стоимости (их суть и ключевые формулы): 1) сравнительной единицы, 2) построения, 3) накопления активов, 4) скорректированной балансовой стоимости, 4) ликвидационной стоимости и 5) их комбинации.</a:t>
            </a:r>
          </a:p>
          <a:p>
            <a:pPr algn="just"/>
            <a:r>
              <a:rPr lang="ru-RU" sz="2000" dirty="0"/>
              <a:t>Понятие об экономической целесообразности и технико-технологической возможности и целесообразности, правовой и осуществимости восстановления. </a:t>
            </a:r>
          </a:p>
          <a:p>
            <a:pPr algn="just"/>
            <a:r>
              <a:rPr lang="ru-RU" sz="2000" dirty="0"/>
              <a:t>Критерии качества промежуточного и итогового результатов оценки затратным МО.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33609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774700"/>
            <a:ext cx="11595100" cy="56896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1"/>
            <a:ext cx="12192000" cy="520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200" b="1" dirty="0"/>
              <a:t>Тема </a:t>
            </a:r>
            <a:r>
              <a:rPr lang="en-US" sz="2200" b="1" dirty="0"/>
              <a:t>2</a:t>
            </a:r>
            <a:r>
              <a:rPr lang="ru-RU" sz="2200" b="1" dirty="0"/>
              <a:t>.3. Базовые понятия и положения </a:t>
            </a:r>
            <a:r>
              <a:rPr lang="ru-RU" sz="2200" b="1" dirty="0" smtClean="0"/>
              <a:t>Затратного подхода (Затратного метода </a:t>
            </a:r>
            <a:r>
              <a:rPr lang="ru-RU" sz="2200" b="1" dirty="0"/>
              <a:t>оценки).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5100" y="520700"/>
            <a:ext cx="118110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ru-RU" sz="2400" dirty="0" smtClean="0"/>
              <a:t>Затратный </a:t>
            </a:r>
            <a:r>
              <a:rPr lang="ru-RU" sz="2400" dirty="0"/>
              <a:t>метод оценки представляет собой совокупность методов расчета стоимости, основанных на принципе замещения и:</a:t>
            </a:r>
          </a:p>
          <a:p>
            <a:pPr lvl="0"/>
            <a:r>
              <a:rPr lang="ru-RU" sz="2400" dirty="0"/>
              <a:t>сравнении цены (стоимости) объекта-аналога и одного (нескольких) основного (</a:t>
            </a:r>
            <a:r>
              <a:rPr lang="ru-RU" sz="2400" dirty="0" err="1"/>
              <a:t>ых</a:t>
            </a:r>
            <a:r>
              <a:rPr lang="ru-RU" sz="2400" dirty="0"/>
              <a:t>) количественного (</a:t>
            </a:r>
            <a:r>
              <a:rPr lang="ru-RU" sz="2400" dirty="0" err="1"/>
              <a:t>ых</a:t>
            </a:r>
            <a:r>
              <a:rPr lang="ru-RU" sz="2400" dirty="0"/>
              <a:t>) показателя (ей) объекта оценки и объекта-аналога, или стоимости восстановления либо стоимости замещения за минусом накопленного износа, или переоцененной (первоначальной) стоимости за минусом накопленной амортизации;</a:t>
            </a:r>
          </a:p>
          <a:p>
            <a:pPr lvl="0"/>
            <a:r>
              <a:rPr lang="ru-RU" sz="2400" dirty="0"/>
              <a:t>выделении стоимости земельного участка и его недвижимых улучшений, включая имущественные права на них, или сравнении цены (стоимости) объекта-аналога и одного (нескольких) основного (</a:t>
            </a:r>
            <a:r>
              <a:rPr lang="ru-RU" sz="2400" dirty="0" err="1"/>
              <a:t>ых</a:t>
            </a:r>
            <a:r>
              <a:rPr lang="ru-RU" sz="2400" dirty="0"/>
              <a:t>) количественного (</a:t>
            </a:r>
            <a:r>
              <a:rPr lang="ru-RU" sz="2400" dirty="0" err="1"/>
              <a:t>ых</a:t>
            </a:r>
            <a:r>
              <a:rPr lang="ru-RU" sz="2400" dirty="0"/>
              <a:t>) показателя (ей) объекта оценки и объекта-аналога;</a:t>
            </a:r>
          </a:p>
          <a:p>
            <a:pPr lvl="0"/>
            <a:r>
              <a:rPr lang="ru-RU" sz="2400" dirty="0"/>
              <a:t>определении разницы между суммой активов и обязательств по балансу с учетом их корректировок в соответствии с законодательством;</a:t>
            </a:r>
          </a:p>
          <a:p>
            <a:pPr lvl="3"/>
            <a:r>
              <a:rPr lang="ru-RU" sz="2400" dirty="0"/>
              <a:t>При реализации затратного метода оценки используют следующие методы расчета стоимости:</a:t>
            </a:r>
          </a:p>
          <a:p>
            <a:pPr lvl="0"/>
            <a:r>
              <a:rPr lang="ru-RU" sz="2400" dirty="0"/>
              <a:t>сравнительной единицы;</a:t>
            </a:r>
          </a:p>
          <a:p>
            <a:pPr lvl="0"/>
            <a:r>
              <a:rPr lang="ru-RU" sz="2400" dirty="0"/>
              <a:t>построения;</a:t>
            </a:r>
          </a:p>
          <a:p>
            <a:pPr lvl="0"/>
            <a:r>
              <a:rPr lang="ru-RU" sz="2400" dirty="0"/>
              <a:t>накопления активов</a:t>
            </a:r>
            <a:r>
              <a:rPr lang="ru-RU" sz="2400" dirty="0" smtClean="0"/>
              <a:t>;  </a:t>
            </a:r>
            <a:r>
              <a:rPr lang="en-US" sz="2400" dirty="0"/>
              <a:t>[1]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7491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774700"/>
            <a:ext cx="11595100" cy="56896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1"/>
            <a:ext cx="12192000" cy="520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200" b="1" dirty="0"/>
              <a:t>Тема </a:t>
            </a:r>
            <a:r>
              <a:rPr lang="en-US" sz="2200" b="1" dirty="0"/>
              <a:t>2</a:t>
            </a:r>
            <a:r>
              <a:rPr lang="ru-RU" sz="2200" b="1" dirty="0"/>
              <a:t>.3. Базовые понятия и положения </a:t>
            </a:r>
            <a:r>
              <a:rPr lang="ru-RU" sz="2200" b="1" dirty="0" smtClean="0"/>
              <a:t>Затратного подхода (Затратного метода </a:t>
            </a:r>
            <a:r>
              <a:rPr lang="ru-RU" sz="2200" b="1" dirty="0"/>
              <a:t>оценки).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8750" y="774700"/>
            <a:ext cx="11811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/>
              <a:t>скорректированной </a:t>
            </a:r>
            <a:r>
              <a:rPr lang="ru-RU" sz="2400" dirty="0"/>
              <a:t>балансовой стоимости;</a:t>
            </a:r>
          </a:p>
          <a:p>
            <a:pPr lvl="0"/>
            <a:r>
              <a:rPr lang="ru-RU" sz="2400" dirty="0"/>
              <a:t>ликвидационной стоимости;</a:t>
            </a:r>
          </a:p>
          <a:p>
            <a:pPr lvl="0"/>
            <a:r>
              <a:rPr lang="ru-RU" sz="2400" dirty="0"/>
              <a:t>чистых активов;</a:t>
            </a:r>
          </a:p>
          <a:p>
            <a:pPr lvl="0"/>
            <a:r>
              <a:rPr lang="ru-RU" sz="2400" dirty="0"/>
              <a:t>другие.</a:t>
            </a:r>
          </a:p>
          <a:p>
            <a:pPr lvl="3"/>
            <a:r>
              <a:rPr lang="ru-RU" sz="2400" dirty="0"/>
              <a:t>В затратном методе оценки может использоваться комбинация из вышеперечисленных методов расчета стоимости.</a:t>
            </a:r>
          </a:p>
          <a:p>
            <a:pPr lvl="3"/>
            <a:r>
              <a:rPr lang="ru-RU" sz="2400" dirty="0"/>
              <a:t>Методы расчета стоимости, процедура оценки в затратном методе оценки принимаются в соответствии с ТНПА об оценке стоимости объектов гражданских прав. </a:t>
            </a:r>
          </a:p>
          <a:p>
            <a:pPr lvl="2"/>
            <a:r>
              <a:rPr lang="ru-RU" sz="2400" dirty="0"/>
              <a:t>Определение стоимости объектов гражданских прав может основываться на комбинации сравнительного, доходного и затратного методов оценки, например: метод распределения, метод выделения и др</a:t>
            </a:r>
            <a:r>
              <a:rPr lang="ru-RU" sz="2400" dirty="0" smtClean="0"/>
              <a:t>.  </a:t>
            </a:r>
            <a:r>
              <a:rPr lang="en-US" sz="2400" dirty="0"/>
              <a:t>[1]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7107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095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Источники и литература: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09601"/>
            <a:ext cx="12192000" cy="61468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1. </a:t>
            </a:r>
            <a:r>
              <a:rPr lang="ru-RU" sz="1600" dirty="0" smtClean="0"/>
              <a:t>СТБ </a:t>
            </a:r>
            <a:r>
              <a:rPr lang="ru-RU" sz="1600" dirty="0"/>
              <a:t>52.0.01-201</a:t>
            </a:r>
            <a:r>
              <a:rPr lang="en-US" sz="1600" dirty="0"/>
              <a:t>7 </a:t>
            </a:r>
            <a:r>
              <a:rPr lang="ru-RU" sz="1600" dirty="0"/>
              <a:t>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Общие положения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2. УКАЗ </a:t>
            </a:r>
            <a:r>
              <a:rPr lang="ru-RU" sz="1600" dirty="0"/>
              <a:t>ПРЕЗИДЕНТА РЕСПУБЛИКИ БЕЛАРУСЬ 13 октября 2006 г. № 615 Об оценочной деятельности в Республике Беларусь, Доступно 2022.06.29:  </a:t>
            </a:r>
            <a:r>
              <a:rPr lang="ru-RU" sz="1600" dirty="0">
                <a:hlinkClick r:id="rId2"/>
              </a:rPr>
              <a:t>https://pravo.by/document/?guid=3871&amp;p0=P30600615</a:t>
            </a:r>
            <a:r>
              <a:rPr lang="ru-RU" sz="1600" dirty="0"/>
              <a:t> - Национальный правовой Интернет-портал Республики Беларусь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3. </a:t>
            </a:r>
            <a:r>
              <a:rPr lang="ru-RU" sz="1600" dirty="0"/>
              <a:t>СТБ 52.0.02-2017 Оценка стоимости объектов гражданских прав. Термины и определения.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4. </a:t>
            </a:r>
            <a:r>
              <a:rPr lang="ru-RU" sz="1600" dirty="0"/>
              <a:t>СТБ 52.3.01-2017 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Оценка стоимости капитальных строений (зданий, сооружений), не завершенных строительством объектов, изолированных помещений как объектов недвижимого имущества.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 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876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426</Words>
  <Application>Microsoft Office PowerPoint</Application>
  <PresentationFormat>Широкоэкранный</PresentationFormat>
  <Paragraphs>43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Дисциплина: «Стоимостной анализ»  для специальности 1-27 02 01 «Транспортная логистика»,  направление 01 «Транспортная логистика (автомобильный транспорт)»</vt:lpstr>
      <vt:lpstr>Тема 2.3. Базовые понятия и положения Доходного подхода (Доходного метода оценки).</vt:lpstr>
      <vt:lpstr>Презентация PowerPoint</vt:lpstr>
      <vt:lpstr>Презентация PowerPoint</vt:lpstr>
      <vt:lpstr>Источники и литература: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Дисциплина: Стоимостной анализ</dc:title>
  <dc:creator>Владимир</dc:creator>
  <cp:lastModifiedBy>Владимир</cp:lastModifiedBy>
  <cp:revision>30</cp:revision>
  <dcterms:created xsi:type="dcterms:W3CDTF">2022-06-27T19:58:39Z</dcterms:created>
  <dcterms:modified xsi:type="dcterms:W3CDTF">2022-07-01T10:00:21Z</dcterms:modified>
</cp:coreProperties>
</file>