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7" r:id="rId6"/>
    <p:sldId id="268" r:id="rId7"/>
    <p:sldId id="269" r:id="rId8"/>
    <p:sldId id="270" r:id="rId9"/>
    <p:sldId id="261"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95663" autoAdjust="0"/>
  </p:normalViewPr>
  <p:slideViewPr>
    <p:cSldViewPr snapToGrid="0">
      <p:cViewPr varScale="1">
        <p:scale>
          <a:sx n="76" d="100"/>
          <a:sy n="76" d="100"/>
        </p:scale>
        <p:origin x="126"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180588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864351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1073242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363060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81747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CFA906E-49A3-4E32-BBE6-B6DD54334FB5}" type="datetimeFigureOut">
              <a:rPr lang="ru-RU" smtClean="0"/>
              <a:t>01.07.2022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366533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CFA906E-49A3-4E32-BBE6-B6DD54334FB5}" type="datetimeFigureOut">
              <a:rPr lang="ru-RU" smtClean="0"/>
              <a:t>01.07.2022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753719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CFA906E-49A3-4E32-BBE6-B6DD54334FB5}" type="datetimeFigureOut">
              <a:rPr lang="ru-RU" smtClean="0"/>
              <a:t>01.07.2022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54190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CFA906E-49A3-4E32-BBE6-B6DD54334FB5}" type="datetimeFigureOut">
              <a:rPr lang="ru-RU" smtClean="0"/>
              <a:t>01.07.2022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905706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FA906E-49A3-4E32-BBE6-B6DD54334FB5}" type="datetimeFigureOut">
              <a:rPr lang="ru-RU" smtClean="0"/>
              <a:t>01.07.2022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4212626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FA906E-49A3-4E32-BBE6-B6DD54334FB5}" type="datetimeFigureOut">
              <a:rPr lang="ru-RU" smtClean="0"/>
              <a:t>01.07.2022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812939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5CE87-B3EF-40DC-914D-E79C24C7B6FC}" type="slidenum">
              <a:rPr lang="ru-RU" smtClean="0"/>
              <a:t>‹#›</a:t>
            </a:fld>
            <a:endParaRPr lang="ru-RU"/>
          </a:p>
        </p:txBody>
      </p:sp>
    </p:spTree>
    <p:extLst>
      <p:ext uri="{BB962C8B-B14F-4D97-AF65-F5344CB8AC3E}">
        <p14:creationId xmlns:p14="http://schemas.microsoft.com/office/powerpoint/2010/main" val="1324434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pravo.by/document/?guid=3871&amp;p0=P30600615"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727200" y="0"/>
            <a:ext cx="8940800" cy="1219200"/>
          </a:xfrm>
        </p:spPr>
        <p:txBody>
          <a:bodyPr>
            <a:noAutofit/>
          </a:bodyPr>
          <a:lstStyle/>
          <a:p>
            <a:r>
              <a:rPr lang="ru-RU" sz="3200" b="1" dirty="0" smtClean="0"/>
              <a:t>Дисциплина: «Стоимостной анализ» </a:t>
            </a:r>
            <a:br>
              <a:rPr lang="ru-RU" sz="3200" b="1" dirty="0" smtClean="0"/>
            </a:br>
            <a:r>
              <a:rPr lang="ru-RU" sz="2000" b="1" dirty="0" smtClean="0"/>
              <a:t>для специальности 1-27 </a:t>
            </a:r>
            <a:r>
              <a:rPr lang="ru-RU" sz="2000" b="1" dirty="0"/>
              <a:t>02 01 «Транспортная логистика</a:t>
            </a:r>
            <a:r>
              <a:rPr lang="ru-RU" sz="2000" b="1" dirty="0" smtClean="0"/>
              <a:t>», </a:t>
            </a:r>
            <a:br>
              <a:rPr lang="ru-RU" sz="2000" b="1" dirty="0" smtClean="0"/>
            </a:br>
            <a:r>
              <a:rPr lang="ru-RU" sz="2000" b="1" dirty="0" smtClean="0"/>
              <a:t>направление </a:t>
            </a:r>
            <a:r>
              <a:rPr lang="ru-RU" sz="2000" b="1" dirty="0"/>
              <a:t>01 «Транспортная логистика </a:t>
            </a:r>
            <a:r>
              <a:rPr lang="ru-RU" sz="2000" b="1" dirty="0" smtClean="0"/>
              <a:t>(</a:t>
            </a:r>
            <a:r>
              <a:rPr lang="ru-RU" sz="2000" b="1" dirty="0"/>
              <a:t>автомобильный </a:t>
            </a:r>
            <a:r>
              <a:rPr lang="ru-RU" sz="2000" b="1" dirty="0" smtClean="0"/>
              <a:t>транспорт)»</a:t>
            </a:r>
            <a:endParaRPr lang="ru-RU" sz="2000" b="1" dirty="0"/>
          </a:p>
        </p:txBody>
      </p:sp>
      <p:sp>
        <p:nvSpPr>
          <p:cNvPr id="5" name="Подзаголовок 4"/>
          <p:cNvSpPr>
            <a:spLocks noGrp="1"/>
          </p:cNvSpPr>
          <p:nvPr>
            <p:ph type="subTitle" idx="1"/>
          </p:nvPr>
        </p:nvSpPr>
        <p:spPr>
          <a:xfrm>
            <a:off x="276225" y="1295399"/>
            <a:ext cx="11785599" cy="4811037"/>
          </a:xfrm>
        </p:spPr>
        <p:txBody>
          <a:bodyPr>
            <a:normAutofit lnSpcReduction="10000"/>
          </a:bodyPr>
          <a:lstStyle/>
          <a:p>
            <a:pPr algn="just">
              <a:lnSpc>
                <a:spcPct val="120000"/>
              </a:lnSpc>
              <a:spcBef>
                <a:spcPts val="600"/>
              </a:spcBef>
            </a:pPr>
            <a:r>
              <a:rPr lang="ru-RU" sz="3600" b="1" dirty="0" smtClean="0"/>
              <a:t>РАЗДЕЛ </a:t>
            </a:r>
            <a:r>
              <a:rPr lang="ru-RU" sz="3600" b="1" dirty="0"/>
              <a:t>3</a:t>
            </a:r>
            <a:r>
              <a:rPr lang="ru-RU" sz="3600" b="1" dirty="0"/>
              <a:t>. </a:t>
            </a:r>
            <a:r>
              <a:rPr lang="ru-RU" sz="3600" b="1" dirty="0" smtClean="0"/>
              <a:t>РАЗДЕЛ </a:t>
            </a:r>
            <a:r>
              <a:rPr lang="ru-RU" sz="3600" b="1" dirty="0"/>
              <a:t>3. ПРАКТИЧЕСКИЕ ВОПРОСЫ ДЕЯТЕЛЬНОСТИ </a:t>
            </a:r>
            <a:r>
              <a:rPr lang="ru-RU" sz="3600" b="1" dirty="0" smtClean="0"/>
              <a:t>ПО </a:t>
            </a:r>
            <a:r>
              <a:rPr lang="ru-RU" sz="3600" b="1" dirty="0"/>
              <a:t>ОЦЕНКЕ СТОИМОСТИ  РАЗЛИЧНЫХ </a:t>
            </a:r>
            <a:r>
              <a:rPr lang="ru-RU" sz="3600" b="1" dirty="0" smtClean="0"/>
              <a:t>ВИДОВ </a:t>
            </a:r>
            <a:r>
              <a:rPr lang="ru-RU" sz="3600" b="1" dirty="0"/>
              <a:t>ОБЪЕКТОВ ОЦЕНКИ</a:t>
            </a:r>
          </a:p>
          <a:p>
            <a:pPr algn="just">
              <a:lnSpc>
                <a:spcPct val="120000"/>
              </a:lnSpc>
              <a:spcBef>
                <a:spcPts val="600"/>
              </a:spcBef>
            </a:pPr>
            <a:endParaRPr lang="ru-RU" sz="3600" b="1" dirty="0" smtClean="0"/>
          </a:p>
          <a:p>
            <a:pPr algn="just">
              <a:lnSpc>
                <a:spcPct val="120000"/>
              </a:lnSpc>
              <a:spcBef>
                <a:spcPts val="600"/>
              </a:spcBef>
            </a:pPr>
            <a:r>
              <a:rPr lang="ru-RU" sz="3600" b="1" dirty="0"/>
              <a:t>Тема </a:t>
            </a:r>
            <a:r>
              <a:rPr lang="ru-RU" sz="3600" b="1" dirty="0" smtClean="0"/>
              <a:t>3</a:t>
            </a:r>
            <a:r>
              <a:rPr lang="ru-RU" sz="3600" b="1" dirty="0" smtClean="0"/>
              <a:t>.1. </a:t>
            </a:r>
            <a:r>
              <a:rPr lang="ru-RU" sz="3600" b="1" dirty="0" smtClean="0"/>
              <a:t>Земельные </a:t>
            </a:r>
            <a:r>
              <a:rPr lang="ru-RU" sz="3600" b="1" dirty="0"/>
              <a:t>участки, как объект оценки стоимости</a:t>
            </a:r>
          </a:p>
          <a:p>
            <a:pPr algn="just">
              <a:lnSpc>
                <a:spcPct val="120000"/>
              </a:lnSpc>
              <a:spcBef>
                <a:spcPts val="600"/>
              </a:spcBef>
            </a:pPr>
            <a:r>
              <a:rPr lang="en-US" sz="3600" b="1" dirty="0" smtClean="0"/>
              <a:t> </a:t>
            </a:r>
            <a:endParaRPr lang="ru-RU" sz="3600" b="1"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 y="109537"/>
            <a:ext cx="1506382" cy="1109663"/>
          </a:xfrm>
          <a:prstGeom prst="rect">
            <a:avLst/>
          </a:prstGeom>
        </p:spPr>
      </p:pic>
      <p:pic>
        <p:nvPicPr>
          <p:cNvPr id="1026" name="Picture 2" descr="Кафедра «Экономика и логисти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199" y="109537"/>
            <a:ext cx="1190625" cy="12084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76224" y="6205259"/>
            <a:ext cx="11661775" cy="323165"/>
          </a:xfrm>
          <a:prstGeom prst="rect">
            <a:avLst/>
          </a:prstGeom>
          <a:noFill/>
        </p:spPr>
        <p:txBody>
          <a:bodyPr wrap="square" rtlCol="0">
            <a:spAutoFit/>
          </a:bodyPr>
          <a:lstStyle/>
          <a:p>
            <a:r>
              <a:rPr lang="ru-RU" sz="1500" b="1" dirty="0" smtClean="0"/>
              <a:t>Составители: </a:t>
            </a:r>
            <a:r>
              <a:rPr lang="ru-RU" sz="1500" dirty="0" smtClean="0"/>
              <a:t>доц. </a:t>
            </a:r>
            <a:r>
              <a:rPr lang="ru-RU" sz="1500" b="1" dirty="0" smtClean="0"/>
              <a:t>Шабека</a:t>
            </a:r>
            <a:r>
              <a:rPr lang="ru-RU" sz="1500" dirty="0" smtClean="0"/>
              <a:t> Владимир Леонидович (</a:t>
            </a:r>
            <a:r>
              <a:rPr lang="en-US" sz="1500" dirty="0" smtClean="0"/>
              <a:t>e-mail: uladzimir@inbox.ru</a:t>
            </a:r>
            <a:r>
              <a:rPr lang="ru-RU" sz="1500" dirty="0" smtClean="0"/>
              <a:t>), ст. пр.</a:t>
            </a:r>
            <a:r>
              <a:rPr lang="en-US" sz="1500" dirty="0" smtClean="0"/>
              <a:t> </a:t>
            </a:r>
            <a:r>
              <a:rPr lang="ru-RU" sz="1500" b="1" dirty="0" smtClean="0"/>
              <a:t>Якубовская</a:t>
            </a:r>
            <a:r>
              <a:rPr lang="ru-RU" sz="1500" dirty="0" smtClean="0"/>
              <a:t> Татьяна Леонидовна</a:t>
            </a:r>
            <a:r>
              <a:rPr lang="ru-RU" sz="1500" b="1" dirty="0" smtClean="0"/>
              <a:t> </a:t>
            </a:r>
            <a:r>
              <a:rPr lang="ru-RU" sz="1500" dirty="0" smtClean="0"/>
              <a:t>(</a:t>
            </a:r>
            <a:r>
              <a:rPr lang="en-US" sz="1500" dirty="0" smtClean="0"/>
              <a:t>tanya.yakub@tut.by</a:t>
            </a:r>
            <a:r>
              <a:rPr lang="ru-RU" sz="1500" dirty="0" smtClean="0"/>
              <a:t>)</a:t>
            </a:r>
            <a:endParaRPr lang="ru-RU" sz="1500" dirty="0"/>
          </a:p>
        </p:txBody>
      </p:sp>
    </p:spTree>
    <p:extLst>
      <p:ext uri="{BB962C8B-B14F-4D97-AF65-F5344CB8AC3E}">
        <p14:creationId xmlns:p14="http://schemas.microsoft.com/office/powerpoint/2010/main" val="2292986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lnSpc>
                <a:spcPct val="100000"/>
              </a:lnSpc>
              <a:spcBef>
                <a:spcPts val="0"/>
              </a:spcBef>
            </a:pPr>
            <a:endParaRPr lang="en-US" sz="2200" b="1" dirty="0" smtClean="0"/>
          </a:p>
          <a:p>
            <a:pPr algn="just">
              <a:lnSpc>
                <a:spcPct val="100000"/>
              </a:lnSpc>
              <a:spcBef>
                <a:spcPts val="0"/>
              </a:spcBef>
            </a:pPr>
            <a:r>
              <a:rPr lang="ru-RU" sz="2200" b="1" dirty="0" smtClean="0"/>
              <a:t>Абстракт:</a:t>
            </a:r>
            <a:endParaRPr lang="ru-RU" sz="2000" b="1" dirty="0"/>
          </a:p>
          <a:p>
            <a:pPr algn="just"/>
            <a:r>
              <a:rPr lang="ru-RU" sz="2000" dirty="0" smtClean="0"/>
              <a:t>Понятие </a:t>
            </a:r>
            <a:r>
              <a:rPr lang="ru-RU" sz="2000" dirty="0"/>
              <a:t>о земле, земельном участке и об их разновидностях и состояниях.</a:t>
            </a:r>
          </a:p>
          <a:p>
            <a:pPr algn="just"/>
            <a:r>
              <a:rPr lang="ru-RU" sz="2000" dirty="0"/>
              <a:t>Классификация земельных участков для целей ОЦ.</a:t>
            </a:r>
          </a:p>
          <a:p>
            <a:pPr algn="just"/>
            <a:r>
              <a:rPr lang="ru-RU" sz="2000" dirty="0"/>
              <a:t>Базовые положения и понятия, отражающие особенности оценки земли.</a:t>
            </a:r>
          </a:p>
          <a:p>
            <a:pPr algn="just"/>
            <a:r>
              <a:rPr lang="ru-RU" sz="2000" dirty="0"/>
              <a:t>Рынок земельных участков в истории и наше время, его современное состояние и перспективы развития. Особенности сложившейся практики в Республике Беларусь. Развитые рынки земли.</a:t>
            </a:r>
          </a:p>
          <a:p>
            <a:pPr algn="just"/>
            <a:r>
              <a:rPr lang="ru-RU" sz="2000" dirty="0"/>
              <a:t>МО и МРС земли, наиболее широкое распространенные на практике. Примеры оценки земельных участков затратным, доходным и сравнительным методами.</a:t>
            </a:r>
          </a:p>
          <a:p>
            <a:pPr algn="just"/>
            <a:r>
              <a:rPr lang="ru-RU" sz="2000" dirty="0"/>
              <a:t>МО и их МРС, пример согласования итоговых результатов оценки. Специфические объекту оценки цели оценки и виды стоимости. </a:t>
            </a:r>
          </a:p>
          <a:p>
            <a:pPr algn="just"/>
            <a:r>
              <a:rPr lang="ru-RU" sz="2000" dirty="0"/>
              <a:t>Оценка вреда, нанесенного владельцам земельных участков.</a:t>
            </a:r>
          </a:p>
          <a:p>
            <a:pPr algn="just"/>
            <a:endParaRPr lang="en-US" sz="2000" dirty="0" smtClean="0"/>
          </a:p>
          <a:p>
            <a:endParaRPr lang="ru-RU" sz="2000" dirty="0"/>
          </a:p>
          <a:p>
            <a:pPr algn="just"/>
            <a:endParaRPr lang="ru-RU" sz="2000" dirty="0"/>
          </a:p>
        </p:txBody>
      </p:sp>
    </p:spTree>
    <p:extLst>
      <p:ext uri="{BB962C8B-B14F-4D97-AF65-F5344CB8AC3E}">
        <p14:creationId xmlns:p14="http://schemas.microsoft.com/office/powerpoint/2010/main" val="2433609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sz="2000" dirty="0" smtClean="0"/>
              <a:t>Понятие </a:t>
            </a:r>
            <a:r>
              <a:rPr lang="ru-RU" sz="2000" dirty="0"/>
              <a:t>о земле, земельном участке и об их разновидностях и состояниях.</a:t>
            </a:r>
          </a:p>
          <a:p>
            <a:endParaRPr lang="ru-RU" b="1" dirty="0" smtClean="0"/>
          </a:p>
          <a:p>
            <a:pPr algn="just"/>
            <a:r>
              <a:rPr lang="ru-RU" b="1" dirty="0" smtClean="0"/>
              <a:t>3.65</a:t>
            </a:r>
            <a:r>
              <a:rPr lang="ru-RU" b="1" dirty="0"/>
              <a:t> недвижимое имущество; </a:t>
            </a:r>
            <a:r>
              <a:rPr lang="ru-RU" i="1" dirty="0"/>
              <a:t>недвижимость; недвижимые вещи</a:t>
            </a:r>
            <a:r>
              <a:rPr lang="ru-RU" dirty="0"/>
              <a:t>: </a:t>
            </a:r>
            <a:r>
              <a:rPr lang="ru-RU" b="1" dirty="0"/>
              <a:t>Земельные участки</a:t>
            </a:r>
            <a:r>
              <a:rPr lang="ru-RU" dirty="0"/>
              <a:t>, участки недр, обособленные водные объекты и все, что прочно связано с землей, т.е. объекты, перемещение которых без несоразмерного ущерба их назначению невозможно, в том числе леса, многолетние насаждения, здания, сооружения (СТБ 52.0.02).</a:t>
            </a:r>
          </a:p>
          <a:p>
            <a:pPr algn="just"/>
            <a:endParaRPr lang="en-US" sz="2000" dirty="0" smtClean="0"/>
          </a:p>
          <a:p>
            <a:pPr algn="just"/>
            <a:r>
              <a:rPr lang="ru-RU" b="1" dirty="0"/>
              <a:t>3.2</a:t>
            </a:r>
            <a:r>
              <a:rPr lang="ru-RU" dirty="0"/>
              <a:t> </a:t>
            </a:r>
            <a:r>
              <a:rPr lang="ru-RU" b="1" dirty="0"/>
              <a:t>единый объект недвижимого имущества:</a:t>
            </a:r>
            <a:r>
              <a:rPr lang="ru-RU" dirty="0"/>
              <a:t> Совокупность земельного участка и его недвижимых улучшений с учетом имущественных прав и ограничений (обременений) в отношении них.</a:t>
            </a:r>
            <a:endParaRPr lang="ru-RU" dirty="0"/>
          </a:p>
          <a:p>
            <a:pPr algn="just"/>
            <a:r>
              <a:rPr lang="en-US" dirty="0"/>
              <a:t> </a:t>
            </a:r>
            <a:r>
              <a:rPr lang="ru-RU" dirty="0"/>
              <a:t> </a:t>
            </a:r>
          </a:p>
          <a:p>
            <a:pPr algn="just"/>
            <a:r>
              <a:rPr lang="ru-RU" b="1" dirty="0"/>
              <a:t>3.2.1</a:t>
            </a:r>
            <a:r>
              <a:rPr lang="ru-RU" dirty="0"/>
              <a:t> </a:t>
            </a:r>
            <a:r>
              <a:rPr lang="ru-RU" b="1" dirty="0"/>
              <a:t>земельный участок:</a:t>
            </a:r>
            <a:r>
              <a:rPr lang="ru-RU" dirty="0"/>
              <a:t> Часть земной поверхности, имеющая границу и целевое назначение </a:t>
            </a:r>
            <a:br>
              <a:rPr lang="ru-RU" dirty="0"/>
            </a:br>
            <a:r>
              <a:rPr lang="ru-RU" dirty="0"/>
              <a:t>и рассматриваемая в неразрывной связи с расположенными на ней капитальными строениями </a:t>
            </a:r>
            <a:br>
              <a:rPr lang="ru-RU" dirty="0"/>
            </a:br>
            <a:r>
              <a:rPr lang="ru-RU" dirty="0"/>
              <a:t>(зданиями, сооружениями</a:t>
            </a:r>
            <a:r>
              <a:rPr lang="ru-RU" dirty="0" smtClean="0"/>
              <a:t>).</a:t>
            </a:r>
            <a:endParaRPr lang="ru-RU" dirty="0"/>
          </a:p>
        </p:txBody>
      </p:sp>
    </p:spTree>
    <p:extLst>
      <p:ext uri="{BB962C8B-B14F-4D97-AF65-F5344CB8AC3E}">
        <p14:creationId xmlns:p14="http://schemas.microsoft.com/office/powerpoint/2010/main" val="4293201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sz="2000" dirty="0" smtClean="0"/>
              <a:t>Понятие </a:t>
            </a:r>
            <a:r>
              <a:rPr lang="ru-RU" sz="2000" dirty="0"/>
              <a:t>о земле, земельном участке и об их разновидностях и состояниях.</a:t>
            </a:r>
          </a:p>
          <a:p>
            <a:pPr algn="just"/>
            <a:r>
              <a:rPr lang="ru-RU" dirty="0" smtClean="0"/>
              <a:t>Примечание </a:t>
            </a:r>
            <a:r>
              <a:rPr lang="ru-RU" dirty="0"/>
              <a:t>– Для целей настоящего стандарта под земельными участками понимаются в том числе </a:t>
            </a:r>
            <a:br>
              <a:rPr lang="ru-RU" dirty="0"/>
            </a:br>
            <a:r>
              <a:rPr lang="ru-RU" dirty="0"/>
              <a:t>земельные участки, которые могут быть сформированы в соответствии с действующим законодательством Республики Беларусь. Если права на земельный участок не зарегистрированы, то оценка стоимости </a:t>
            </a:r>
            <a:br>
              <a:rPr lang="ru-RU" dirty="0"/>
            </a:br>
            <a:r>
              <a:rPr lang="ru-RU" dirty="0"/>
              <a:t>земельного участка может проводиться с учетом предполагаемых прав на него.</a:t>
            </a:r>
          </a:p>
          <a:p>
            <a:pPr algn="just"/>
            <a:r>
              <a:rPr lang="ru-RU" b="1" dirty="0"/>
              <a:t>3.2.2 недвижимые улучшения:</a:t>
            </a:r>
            <a:r>
              <a:rPr lang="ru-RU" dirty="0"/>
              <a:t> Все объекты, являющиеся результатом деятельности человека и прочно связанные с землей, т. е. объекты, перемещение которых без несоразмерного ущерба их </a:t>
            </a:r>
            <a:br>
              <a:rPr lang="ru-RU" dirty="0"/>
            </a:br>
            <a:r>
              <a:rPr lang="ru-RU" dirty="0"/>
              <a:t>назначению невозможно (СТБ 52.0.02).</a:t>
            </a:r>
          </a:p>
          <a:p>
            <a:pPr algn="just"/>
            <a:r>
              <a:rPr lang="ru-RU" dirty="0"/>
              <a:t>Примечание – Для целей настоящего стандарта к недвижимым улучшениям относятся капитальные строения, незавершенные законсервированные капитальные строения, многолетние насаждения.</a:t>
            </a:r>
          </a:p>
          <a:p>
            <a:pPr algn="just"/>
            <a:r>
              <a:rPr lang="ru-RU" b="1" dirty="0"/>
              <a:t>3.3 индивидуальная оценка земельного участка: </a:t>
            </a:r>
            <a:r>
              <a:rPr lang="ru-RU" dirty="0"/>
              <a:t>Оценка стоимости (за исключением кадастровой стоимости) конкретного земельного участка на дату оценки с учетом его характеристик и факторов оценки</a:t>
            </a:r>
            <a:r>
              <a:rPr lang="ru-RU" dirty="0" smtClean="0"/>
              <a:t>.</a:t>
            </a:r>
            <a:endParaRPr lang="ru-RU" dirty="0"/>
          </a:p>
        </p:txBody>
      </p:sp>
    </p:spTree>
    <p:extLst>
      <p:ext uri="{BB962C8B-B14F-4D97-AF65-F5344CB8AC3E}">
        <p14:creationId xmlns:p14="http://schemas.microsoft.com/office/powerpoint/2010/main" val="3331471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sz="2000" dirty="0" smtClean="0"/>
              <a:t>Понятие </a:t>
            </a:r>
            <a:r>
              <a:rPr lang="ru-RU" sz="2000" dirty="0"/>
              <a:t>о земле, земельном участке и об их разновидностях и состояниях.</a:t>
            </a:r>
          </a:p>
          <a:p>
            <a:pPr algn="just"/>
            <a:r>
              <a:rPr lang="ru-RU" b="1" dirty="0" smtClean="0"/>
              <a:t>3.4</a:t>
            </a:r>
            <a:r>
              <a:rPr lang="ru-RU" dirty="0" smtClean="0"/>
              <a:t> </a:t>
            </a:r>
            <a:r>
              <a:rPr lang="ru-RU" b="1" dirty="0"/>
              <a:t>кадастровая оценка земель, земельных участков:</a:t>
            </a:r>
            <a:r>
              <a:rPr lang="ru-RU" dirty="0"/>
              <a:t> Определение кадастровой стоимости земель, земельных участков на определенную дату (дату оценки) для целей, предусмотренных законодательством.</a:t>
            </a:r>
          </a:p>
          <a:p>
            <a:pPr algn="just"/>
            <a:r>
              <a:rPr lang="ru-RU" b="1" dirty="0"/>
              <a:t>3.5 коэффициент капитализации для земли:</a:t>
            </a:r>
            <a:r>
              <a:rPr lang="ru-RU" dirty="0"/>
              <a:t> Норма дохода, измеряющая годовой денежный поток, приходящийся на земельный участок.</a:t>
            </a:r>
          </a:p>
          <a:p>
            <a:pPr algn="just"/>
            <a:r>
              <a:rPr lang="ru-RU" dirty="0"/>
              <a:t>Примечание – Коэффициент капитализации для земли отражает отношение годового денежного потока, приходящегося на земельный участок, к стоимости земельного участка. </a:t>
            </a:r>
          </a:p>
          <a:p>
            <a:pPr algn="just"/>
            <a:r>
              <a:rPr lang="ru-RU" b="1" dirty="0"/>
              <a:t>3.6 коэффициент капитализации для недвижимых улучшений:</a:t>
            </a:r>
            <a:r>
              <a:rPr lang="ru-RU" dirty="0"/>
              <a:t> Норма дохода, измеряющая годовой денежный поток, приходящийся на недвижимые улучшения. </a:t>
            </a:r>
          </a:p>
          <a:p>
            <a:pPr algn="just"/>
            <a:r>
              <a:rPr lang="ru-RU" dirty="0"/>
              <a:t>Примечание – Коэффициент капитализации для недвижимых улучшений отражает отношение годового </a:t>
            </a:r>
            <a:br>
              <a:rPr lang="ru-RU" dirty="0"/>
            </a:br>
            <a:r>
              <a:rPr lang="ru-RU" dirty="0"/>
              <a:t>денежного потока, приходящегося на недвижимые улучшения, к стоимости недвижимых улучшений. </a:t>
            </a:r>
          </a:p>
          <a:p>
            <a:pPr algn="just"/>
            <a:r>
              <a:rPr lang="ru-RU" b="1" dirty="0"/>
              <a:t>3.7 метод кадастровой оценки: </a:t>
            </a:r>
            <a:r>
              <a:rPr lang="ru-RU" dirty="0"/>
              <a:t>Метод расчета кадастровой стоимости земель, земельных </a:t>
            </a:r>
            <a:br>
              <a:rPr lang="ru-RU" dirty="0"/>
            </a:br>
            <a:r>
              <a:rPr lang="ru-RU" dirty="0"/>
              <a:t>участков с использованием сведений, содержащихся в государственных земельном и градостроительном кадастрах. </a:t>
            </a:r>
            <a:endParaRPr lang="ru-RU" sz="2000" dirty="0"/>
          </a:p>
        </p:txBody>
      </p:sp>
    </p:spTree>
    <p:extLst>
      <p:ext uri="{BB962C8B-B14F-4D97-AF65-F5344CB8AC3E}">
        <p14:creationId xmlns:p14="http://schemas.microsoft.com/office/powerpoint/2010/main" val="2583070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sz="2000" dirty="0" smtClean="0"/>
              <a:t>Понятие </a:t>
            </a:r>
            <a:r>
              <a:rPr lang="ru-RU" sz="2000" dirty="0"/>
              <a:t>о земле, земельном участке и об их разновидностях и состояниях.</a:t>
            </a:r>
          </a:p>
          <a:p>
            <a:pPr algn="just"/>
            <a:r>
              <a:rPr lang="ru-RU" b="1" dirty="0" smtClean="0"/>
              <a:t>3.8</a:t>
            </a:r>
            <a:r>
              <a:rPr lang="ru-RU" b="1" dirty="0"/>
              <a:t> модель оценки:</a:t>
            </a:r>
            <a:r>
              <a:rPr lang="ru-RU" dirty="0"/>
              <a:t> Математическое уравнение, отражающее взаимосвязь цены (стоимости) </a:t>
            </a:r>
            <a:br>
              <a:rPr lang="ru-RU" dirty="0"/>
            </a:br>
            <a:r>
              <a:rPr lang="ru-RU" dirty="0"/>
              <a:t>земельного участка и факторов оценки на определенную дату.</a:t>
            </a:r>
          </a:p>
          <a:p>
            <a:pPr algn="just"/>
            <a:r>
              <a:rPr lang="ru-RU" b="1" dirty="0"/>
              <a:t>3.9 наиболее эффективное использование земельного участка: </a:t>
            </a:r>
            <a:r>
              <a:rPr lang="ru-RU" dirty="0"/>
              <a:t>Наиболее вероятное использование земельного участка (застроенного или незастроенного), которое не противоречит законодательству, физически осуществимо, финансово целесообразно и при котором стоимость земельного участка наибольшая.</a:t>
            </a:r>
          </a:p>
          <a:p>
            <a:pPr algn="just"/>
            <a:r>
              <a:rPr lang="ru-RU" b="1" dirty="0"/>
              <a:t>3.10 возврат инвестиций:</a:t>
            </a:r>
            <a:r>
              <a:rPr lang="ru-RU" dirty="0"/>
              <a:t> Возмещение первоначальных инвестиций через доход и (или) реверсию.</a:t>
            </a:r>
          </a:p>
          <a:p>
            <a:pPr algn="just"/>
            <a:r>
              <a:rPr lang="ru-RU" b="1" dirty="0"/>
              <a:t>3.11 норма возврата инвестиций: </a:t>
            </a:r>
            <a:r>
              <a:rPr lang="ru-RU" dirty="0"/>
              <a:t>Годовая норма, по которой происходит процесс возврата </a:t>
            </a:r>
            <a:br>
              <a:rPr lang="ru-RU" dirty="0"/>
            </a:br>
            <a:r>
              <a:rPr lang="ru-RU" dirty="0"/>
              <a:t>инвестиций. </a:t>
            </a:r>
          </a:p>
          <a:p>
            <a:pPr algn="just"/>
            <a:r>
              <a:rPr lang="ru-RU" b="1" dirty="0"/>
              <a:t>3.12 объект-аналог:</a:t>
            </a:r>
            <a:r>
              <a:rPr lang="ru-RU" dirty="0"/>
              <a:t> Земельный участок, сходный с подлежащим оценке стоимости земельным участком по основным экономическим, физическим и другим характеристикам.</a:t>
            </a:r>
          </a:p>
          <a:p>
            <a:pPr algn="just"/>
            <a:r>
              <a:rPr lang="ru-RU" b="1" dirty="0"/>
              <a:t>3.13 рыночная арендная плата за земельный участок:</a:t>
            </a:r>
            <a:r>
              <a:rPr lang="ru-RU" dirty="0"/>
              <a:t> Арендная плата, за которую наиболее вероятна передача земельного участка в аренду по договору аренды</a:t>
            </a:r>
            <a:r>
              <a:rPr lang="ru-RU" dirty="0" smtClean="0"/>
              <a:t>.</a:t>
            </a:r>
            <a:endParaRPr lang="ru-RU" dirty="0"/>
          </a:p>
        </p:txBody>
      </p:sp>
    </p:spTree>
    <p:extLst>
      <p:ext uri="{BB962C8B-B14F-4D97-AF65-F5344CB8AC3E}">
        <p14:creationId xmlns:p14="http://schemas.microsoft.com/office/powerpoint/2010/main" val="1691222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sz="2000" dirty="0" smtClean="0"/>
              <a:t>Понятие </a:t>
            </a:r>
            <a:r>
              <a:rPr lang="ru-RU" sz="2000" dirty="0"/>
              <a:t>о земле, земельном участке и об их разновидностях и состояниях.</a:t>
            </a:r>
          </a:p>
          <a:p>
            <a:pPr algn="just"/>
            <a:r>
              <a:rPr lang="ru-RU" dirty="0" smtClean="0"/>
              <a:t>Примечание </a:t>
            </a:r>
            <a:r>
              <a:rPr lang="ru-RU" dirty="0"/>
              <a:t>– При этом учитываются следующие условия: стороны сделки обладают достаточной осведомленностью о земельном участке и рынке объектов-аналогов; действуют компетентно, расчетливо, добровольно и добросовестно; имеют достаточное время для выбора варианта совершения сделки; земельный участок представлен в форме публичного предложения на рынке; на арендодателя не налагается дополнительных обязательств, кроме передачи земельного участка, а на арендатора не налагается дополнительных обязательств, кроме принятия земельного участка и уплаты за него определенной арендной платы. </a:t>
            </a:r>
          </a:p>
          <a:p>
            <a:pPr algn="just"/>
            <a:r>
              <a:rPr lang="ru-RU" b="1" dirty="0"/>
              <a:t>3.14 рыночная информация: </a:t>
            </a:r>
            <a:r>
              <a:rPr lang="ru-RU" dirty="0"/>
              <a:t>Сведения о ценах продажи и (или) предложения недвижимости, арендной плате, сроках экспозиции недвижимости на рынке, нормах отдачи, доходности и другие сведения, полученные в результате исследования рынка недвижимости или финансового рынка. </a:t>
            </a:r>
          </a:p>
          <a:p>
            <a:pPr algn="just"/>
            <a:r>
              <a:rPr lang="ru-RU" b="1" dirty="0"/>
              <a:t>3.15 факторы оценки: </a:t>
            </a:r>
            <a:r>
              <a:rPr lang="ru-RU" dirty="0"/>
              <a:t>Экономические, физические и другие факторы, существенно влияющие на стоимость (цену) земельного участка. </a:t>
            </a:r>
          </a:p>
          <a:p>
            <a:pPr algn="just"/>
            <a:r>
              <a:rPr lang="ru-RU" dirty="0"/>
              <a:t> </a:t>
            </a:r>
          </a:p>
          <a:p>
            <a:pPr algn="just"/>
            <a:r>
              <a:rPr lang="ru-RU" dirty="0"/>
              <a:t> </a:t>
            </a:r>
          </a:p>
          <a:p>
            <a:pPr algn="just"/>
            <a:endParaRPr lang="ru-RU" dirty="0"/>
          </a:p>
          <a:p>
            <a:pPr algn="just"/>
            <a:endParaRPr lang="ru-RU" sz="2000" dirty="0"/>
          </a:p>
        </p:txBody>
      </p:sp>
    </p:spTree>
    <p:extLst>
      <p:ext uri="{BB962C8B-B14F-4D97-AF65-F5344CB8AC3E}">
        <p14:creationId xmlns:p14="http://schemas.microsoft.com/office/powerpoint/2010/main" val="4001249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558800"/>
          </a:xfrm>
        </p:spPr>
        <p:txBody>
          <a:bodyPr>
            <a:normAutofit/>
          </a:bodyPr>
          <a:lstStyle/>
          <a:p>
            <a:pPr algn="just">
              <a:lnSpc>
                <a:spcPct val="120000"/>
              </a:lnSpc>
              <a:spcBef>
                <a:spcPts val="600"/>
              </a:spcBef>
            </a:pPr>
            <a:r>
              <a:rPr lang="ru-RU" sz="2200" b="1" dirty="0">
                <a:latin typeface="+mn-lt"/>
                <a:ea typeface="+mn-ea"/>
                <a:cs typeface="+mn-cs"/>
              </a:rPr>
              <a:t>Тема 3.1. </a:t>
            </a:r>
            <a:r>
              <a:rPr lang="ru-RU" sz="2200" b="1" dirty="0">
                <a:latin typeface="+mn-lt"/>
                <a:ea typeface="+mn-ea"/>
                <a:cs typeface="+mn-cs"/>
              </a:rPr>
              <a:t>Тема 3.1. Земельные участки, как объект оценки стоимости</a:t>
            </a: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sz="2000" dirty="0" smtClean="0"/>
              <a:t>Понятие </a:t>
            </a:r>
            <a:r>
              <a:rPr lang="ru-RU" sz="2000" dirty="0"/>
              <a:t>о земле, земельном участке и об их разновидностях и состояниях</a:t>
            </a:r>
            <a:r>
              <a:rPr lang="ru-RU" sz="2000" dirty="0" smtClean="0"/>
              <a:t>.</a:t>
            </a:r>
          </a:p>
          <a:p>
            <a:pPr algn="just"/>
            <a:endParaRPr lang="ru-RU" sz="2000" dirty="0"/>
          </a:p>
          <a:p>
            <a:pPr algn="just"/>
            <a:r>
              <a:rPr lang="ru-RU" sz="2000" b="1" dirty="0"/>
              <a:t>5.1 </a:t>
            </a:r>
            <a:r>
              <a:rPr lang="ru-RU" sz="2000" dirty="0"/>
              <a:t>Рыночная стоимость земельного участка является наиболее объективным видом стоимости, так как она отражает коллективное восприятие и действия участников рынка, и является основной для оценки большинства активов в экономике рыночного типа. Оценка рыночной стоимости земельного участка возможна только при условии наличия рынка, на котором совершаются сделки с земельными участками или другими объектами недвижимости.</a:t>
            </a:r>
          </a:p>
          <a:p>
            <a:pPr algn="just"/>
            <a:r>
              <a:rPr lang="ru-RU" sz="2000" b="1" dirty="0"/>
              <a:t>5.2 </a:t>
            </a:r>
            <a:r>
              <a:rPr lang="ru-RU" sz="2000" dirty="0"/>
              <a:t>Рыночная стоимость земельного участка отражает стоимость земельного участка в обмене, </a:t>
            </a:r>
            <a:br>
              <a:rPr lang="ru-RU" sz="2000" dirty="0"/>
            </a:br>
            <a:r>
              <a:rPr lang="ru-RU" sz="2000" dirty="0"/>
              <a:t>т. е. стоимость, признанную рынком недвижимости, а не стоимость в использовании, определяемую для конкретного пользователя.</a:t>
            </a:r>
          </a:p>
          <a:p>
            <a:pPr algn="just"/>
            <a:r>
              <a:rPr lang="ru-RU" sz="2000" b="1" dirty="0"/>
              <a:t>5.3 </a:t>
            </a:r>
            <a:r>
              <a:rPr lang="ru-RU" sz="2000" dirty="0"/>
              <a:t>При определении рыночной стоимости земельного участка необходимо исходить из принципа его наиболее эффективного использования.</a:t>
            </a:r>
          </a:p>
          <a:p>
            <a:pPr algn="just"/>
            <a:r>
              <a:rPr lang="ru-RU" sz="2000" b="1" dirty="0"/>
              <a:t>5.4 </a:t>
            </a:r>
            <a:r>
              <a:rPr lang="ru-RU" sz="2000" dirty="0"/>
              <a:t>Рыночная стоимость (рыночная стоимость в текущем использовании) земельного участка определяется теми экономическими выгодами, которые собственник (пользователь, арендатор, владелец) получит при реализации имущественных прав на земельный участок или единый объект недвижимого имущества, включающий земельный участок, на рынке недвижимости.</a:t>
            </a:r>
          </a:p>
          <a:p>
            <a:pPr algn="just"/>
            <a:r>
              <a:rPr lang="ru-RU" sz="2000" b="1" dirty="0"/>
              <a:t>5.5 </a:t>
            </a:r>
            <a:r>
              <a:rPr lang="ru-RU" sz="2000" dirty="0"/>
              <a:t>К имущественным правам в отношении земельных участков относятся следующие права: </a:t>
            </a:r>
            <a:br>
              <a:rPr lang="ru-RU" sz="2000" dirty="0"/>
            </a:br>
            <a:r>
              <a:rPr lang="ru-RU" sz="2000" dirty="0"/>
              <a:t>собственность, пожизненное наследуемое владение, постоянное пользование, временное пользование, аренда (субаренда</a:t>
            </a:r>
            <a:r>
              <a:rPr lang="ru-RU" sz="2000" dirty="0" smtClean="0"/>
              <a:t>).</a:t>
            </a:r>
            <a:r>
              <a:rPr lang="ru-RU" dirty="0" smtClean="0"/>
              <a:t> </a:t>
            </a:r>
            <a:endParaRPr lang="ru-RU" dirty="0"/>
          </a:p>
          <a:p>
            <a:pPr algn="just"/>
            <a:r>
              <a:rPr lang="ru-RU" dirty="0"/>
              <a:t> </a:t>
            </a:r>
          </a:p>
          <a:p>
            <a:pPr algn="just"/>
            <a:r>
              <a:rPr lang="ru-RU" dirty="0"/>
              <a:t> </a:t>
            </a:r>
          </a:p>
          <a:p>
            <a:pPr algn="just"/>
            <a:endParaRPr lang="ru-RU" dirty="0"/>
          </a:p>
          <a:p>
            <a:pPr algn="just"/>
            <a:endParaRPr lang="ru-RU" sz="2000" dirty="0"/>
          </a:p>
        </p:txBody>
      </p:sp>
    </p:spTree>
    <p:extLst>
      <p:ext uri="{BB962C8B-B14F-4D97-AF65-F5344CB8AC3E}">
        <p14:creationId xmlns:p14="http://schemas.microsoft.com/office/powerpoint/2010/main" val="3950783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a:bodyPr>
          <a:lstStyle/>
          <a:p>
            <a:pPr algn="just"/>
            <a:r>
              <a:rPr lang="ru-RU" sz="2200" b="1" dirty="0" smtClean="0">
                <a:latin typeface="+mn-lt"/>
                <a:ea typeface="+mn-ea"/>
                <a:cs typeface="+mn-cs"/>
              </a:rPr>
              <a:t>Источники и литература:</a:t>
            </a:r>
            <a:endParaRPr lang="ru-RU" sz="2200" b="1" dirty="0">
              <a:latin typeface="+mn-lt"/>
              <a:ea typeface="+mn-ea"/>
              <a:cs typeface="+mn-cs"/>
            </a:endParaRP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1600" dirty="0"/>
              <a:t>1. </a:t>
            </a:r>
            <a:r>
              <a:rPr lang="ru-RU" sz="1600" dirty="0" smtClean="0"/>
              <a:t>СТБ </a:t>
            </a:r>
            <a:r>
              <a:rPr lang="ru-RU" sz="1600" dirty="0"/>
              <a:t>52.0.01-201</a:t>
            </a:r>
            <a:r>
              <a:rPr lang="en-US" sz="1600" dirty="0"/>
              <a:t>7 </a:t>
            </a:r>
            <a:r>
              <a:rPr lang="ru-RU" sz="1600" dirty="0"/>
              <a:t>Оценка стоимости объектов гражданских прав</a:t>
            </a:r>
            <a:r>
              <a:rPr lang="en-US" sz="1600" dirty="0"/>
              <a:t>. </a:t>
            </a:r>
            <a:r>
              <a:rPr lang="ru-RU" sz="1600" dirty="0"/>
              <a:t>Общие положения</a:t>
            </a:r>
            <a:r>
              <a:rPr lang="en-US" sz="1600" dirty="0"/>
              <a:t>.</a:t>
            </a:r>
            <a:endParaRPr lang="ru-RU" sz="1600" dirty="0"/>
          </a:p>
          <a:p>
            <a:pPr algn="just">
              <a:lnSpc>
                <a:spcPct val="120000"/>
              </a:lnSpc>
              <a:spcBef>
                <a:spcPts val="0"/>
              </a:spcBef>
            </a:pPr>
            <a:r>
              <a:rPr lang="ru-RU" sz="1600" dirty="0" smtClean="0"/>
              <a:t>2. УКАЗ </a:t>
            </a:r>
            <a:r>
              <a:rPr lang="ru-RU" sz="1600" dirty="0"/>
              <a:t>ПРЕЗИДЕНТА РЕСПУБЛИКИ БЕЛАРУСЬ 13 октября 2006 г. № 615 Об оценочной деятельности в Республике Беларусь, Доступно 2022.06.29:  </a:t>
            </a:r>
            <a:r>
              <a:rPr lang="ru-RU" sz="1600" dirty="0">
                <a:hlinkClick r:id="rId2"/>
              </a:rPr>
              <a:t>https://pravo.by/document/?guid=3871&amp;p0=P30600615</a:t>
            </a:r>
            <a:r>
              <a:rPr lang="ru-RU" sz="1600" dirty="0"/>
              <a:t> - Национальный правовой Интернет-портал Республики Беларусь</a:t>
            </a:r>
          </a:p>
          <a:p>
            <a:pPr algn="just">
              <a:lnSpc>
                <a:spcPct val="120000"/>
              </a:lnSpc>
              <a:spcBef>
                <a:spcPts val="0"/>
              </a:spcBef>
            </a:pPr>
            <a:r>
              <a:rPr lang="ru-RU" sz="1600" dirty="0" smtClean="0"/>
              <a:t>3. </a:t>
            </a:r>
            <a:r>
              <a:rPr lang="ru-RU" sz="1600" dirty="0"/>
              <a:t>СТБ 52.0.02-2017 Оценка стоимости объектов гражданских прав. Термины и определения.</a:t>
            </a:r>
          </a:p>
          <a:p>
            <a:pPr algn="just">
              <a:lnSpc>
                <a:spcPct val="120000"/>
              </a:lnSpc>
              <a:spcBef>
                <a:spcPts val="0"/>
              </a:spcBef>
            </a:pPr>
            <a:r>
              <a:rPr lang="ru-RU" sz="1600" dirty="0" smtClean="0"/>
              <a:t>4. </a:t>
            </a:r>
            <a:r>
              <a:rPr lang="ru-RU" sz="1600" dirty="0"/>
              <a:t>СТБ 52.3.01-2017 Оценка стоимости объектов гражданских прав</a:t>
            </a:r>
            <a:r>
              <a:rPr lang="en-US" sz="1600" dirty="0"/>
              <a:t>. </a:t>
            </a:r>
            <a:r>
              <a:rPr lang="ru-RU" sz="1600" dirty="0"/>
              <a:t>Оценка стоимости капитальных строений (зданий, сооружений), не завершенных строительством объектов, изолированных помещений как объектов недвижимого имущества.</a:t>
            </a:r>
            <a:endParaRPr lang="en-US" sz="1600" dirty="0"/>
          </a:p>
          <a:p>
            <a:pPr algn="just">
              <a:lnSpc>
                <a:spcPct val="120000"/>
              </a:lnSpc>
              <a:spcBef>
                <a:spcPts val="0"/>
              </a:spcBef>
            </a:pPr>
            <a:r>
              <a:rPr lang="en-US" sz="1600" dirty="0"/>
              <a:t>5. </a:t>
            </a:r>
            <a:r>
              <a:rPr lang="ru-RU" sz="1600" dirty="0"/>
              <a:t>СТБ </a:t>
            </a:r>
            <a:r>
              <a:rPr lang="ru-RU" sz="1600" dirty="0"/>
              <a:t>52.6.01-2017 Оценка стоимости объектов гражданских прав. </a:t>
            </a:r>
            <a:r>
              <a:rPr lang="ru-RU" sz="1600" dirty="0"/>
              <a:t>Оценка стоимости транспортных средств</a:t>
            </a:r>
            <a:r>
              <a:rPr lang="en-US" sz="1600" dirty="0" smtClean="0"/>
              <a:t>.</a:t>
            </a:r>
            <a:endParaRPr lang="ru-RU" sz="1600" dirty="0"/>
          </a:p>
          <a:p>
            <a:pPr algn="just">
              <a:lnSpc>
                <a:spcPct val="120000"/>
              </a:lnSpc>
              <a:spcBef>
                <a:spcPts val="0"/>
              </a:spcBef>
            </a:pPr>
            <a:r>
              <a:rPr lang="ru-RU" sz="1600" dirty="0" smtClean="0"/>
              <a:t>6</a:t>
            </a:r>
            <a:r>
              <a:rPr lang="ru-RU" sz="1600" dirty="0"/>
              <a:t>. </a:t>
            </a:r>
            <a:r>
              <a:rPr lang="ru-RU" sz="1600" dirty="0"/>
              <a:t>СТБ 52.</a:t>
            </a:r>
            <a:r>
              <a:rPr lang="en-US" sz="1600" dirty="0"/>
              <a:t>2</a:t>
            </a:r>
            <a:r>
              <a:rPr lang="ru-RU" sz="1600" dirty="0"/>
              <a:t>.01-2011 </a:t>
            </a:r>
            <a:r>
              <a:rPr lang="ru-RU" sz="1600" dirty="0"/>
              <a:t>Оценка  стоимости  объектов  гражданских  </a:t>
            </a:r>
            <a:r>
              <a:rPr lang="ru-RU" sz="1600" dirty="0" smtClean="0"/>
              <a:t>прав. Оценка  стоимости  земельных  участков.</a:t>
            </a:r>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r>
              <a:rPr lang="ru-RU" sz="1600" dirty="0"/>
              <a:t> </a:t>
            </a:r>
            <a:endParaRPr lang="ru-RU" sz="1600" dirty="0"/>
          </a:p>
          <a:p>
            <a:pPr algn="just">
              <a:lnSpc>
                <a:spcPct val="120000"/>
              </a:lnSpc>
              <a:spcBef>
                <a:spcPts val="0"/>
              </a:spcBef>
            </a:pPr>
            <a:endParaRPr lang="ru-RU" sz="1600" dirty="0"/>
          </a:p>
        </p:txBody>
      </p:sp>
    </p:spTree>
    <p:extLst>
      <p:ext uri="{BB962C8B-B14F-4D97-AF65-F5344CB8AC3E}">
        <p14:creationId xmlns:p14="http://schemas.microsoft.com/office/powerpoint/2010/main" val="3387632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TotalTime>
  <Words>500</Words>
  <Application>Microsoft Office PowerPoint</Application>
  <PresentationFormat>Широкоэкранный</PresentationFormat>
  <Paragraphs>76</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Calibri</vt:lpstr>
      <vt:lpstr>Calibri Light</vt:lpstr>
      <vt:lpstr>Тема Office</vt:lpstr>
      <vt:lpstr>Дисциплина: «Стоимостной анализ»  для специальности 1-27 02 01 «Транспортная логистика»,  направление 01 «Транспортная логистика (автомобильный транспорт)»</vt:lpstr>
      <vt:lpstr>Тема 3.1. Тема 3.1. Земельные участки, как объект оценки стоимости</vt:lpstr>
      <vt:lpstr>Тема 3.1. Тема 3.1. Земельные участки, как объект оценки стоимости</vt:lpstr>
      <vt:lpstr>Тема 3.1. Тема 3.1. Земельные участки, как объект оценки стоимости</vt:lpstr>
      <vt:lpstr>Тема 3.1. Тема 3.1. Земельные участки, как объект оценки стоимости</vt:lpstr>
      <vt:lpstr>Тема 3.1. Тема 3.1. Земельные участки, как объект оценки стоимости</vt:lpstr>
      <vt:lpstr>Тема 3.1. Тема 3.1. Земельные участки, как объект оценки стоимости</vt:lpstr>
      <vt:lpstr>Тема 3.1. Тема 3.1. Земельные участки, как объект оценки стоимости</vt:lpstr>
      <vt:lpstr>Источники и литература: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Дисциплина: Стоимостной анализ</dc:title>
  <dc:creator>Владимир</dc:creator>
  <cp:lastModifiedBy>Владимир</cp:lastModifiedBy>
  <cp:revision>40</cp:revision>
  <dcterms:created xsi:type="dcterms:W3CDTF">2022-06-27T19:58:39Z</dcterms:created>
  <dcterms:modified xsi:type="dcterms:W3CDTF">2022-07-01T10:35:23Z</dcterms:modified>
</cp:coreProperties>
</file>