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1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5663" autoAdjust="0"/>
  </p:normalViewPr>
  <p:slideViewPr>
    <p:cSldViewPr snapToGrid="0">
      <p:cViewPr varScale="1">
        <p:scale>
          <a:sx n="76" d="100"/>
          <a:sy n="76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8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5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4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0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2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0" y="0"/>
            <a:ext cx="8940800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Дисциплина: «Стоимостной анализ» </a:t>
            </a:r>
            <a:br>
              <a:rPr lang="ru-RU" sz="3200" b="1" dirty="0" smtClean="0"/>
            </a:br>
            <a:r>
              <a:rPr lang="ru-RU" sz="2000" b="1" dirty="0" smtClean="0"/>
              <a:t>для специальности 1-27 </a:t>
            </a:r>
            <a:r>
              <a:rPr lang="ru-RU" sz="2000" b="1" dirty="0"/>
              <a:t>02 01 «Транспортная логистика</a:t>
            </a:r>
            <a:r>
              <a:rPr lang="ru-RU" sz="2000" b="1" dirty="0" smtClean="0"/>
              <a:t>», </a:t>
            </a:r>
            <a:br>
              <a:rPr lang="ru-RU" sz="2000" b="1" dirty="0" smtClean="0"/>
            </a:br>
            <a:r>
              <a:rPr lang="ru-RU" sz="2000" b="1" dirty="0" smtClean="0"/>
              <a:t>направление </a:t>
            </a:r>
            <a:r>
              <a:rPr lang="ru-RU" sz="2000" b="1" dirty="0"/>
              <a:t>01 «Транспортная логистика </a:t>
            </a:r>
            <a:r>
              <a:rPr lang="ru-RU" sz="2000" b="1" dirty="0" smtClean="0"/>
              <a:t>(</a:t>
            </a:r>
            <a:r>
              <a:rPr lang="ru-RU" sz="2000" b="1" dirty="0"/>
              <a:t>автомобильный </a:t>
            </a:r>
            <a:r>
              <a:rPr lang="ru-RU" sz="2000" b="1" dirty="0" smtClean="0"/>
              <a:t>транспорт)»</a:t>
            </a:r>
            <a:endParaRPr lang="ru-RU" sz="2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6225" y="1295399"/>
            <a:ext cx="11785599" cy="4811037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РАЗДЕЛ </a:t>
            </a:r>
            <a:r>
              <a:rPr lang="ru-RU" sz="3600" b="1" dirty="0"/>
              <a:t>3</a:t>
            </a:r>
            <a:r>
              <a:rPr lang="ru-RU" sz="3600" b="1" dirty="0"/>
              <a:t>. </a:t>
            </a:r>
            <a:r>
              <a:rPr lang="ru-RU" sz="3600" b="1" dirty="0" smtClean="0"/>
              <a:t>РАЗДЕЛ </a:t>
            </a:r>
            <a:r>
              <a:rPr lang="ru-RU" sz="3600" b="1" dirty="0"/>
              <a:t>3. ПРАКТИЧЕСКИЕ ВОПРОСЫ ДЕЯТЕЛЬНОСТИ </a:t>
            </a:r>
            <a:r>
              <a:rPr lang="ru-RU" sz="3600" b="1" dirty="0" smtClean="0"/>
              <a:t>ПО </a:t>
            </a:r>
            <a:r>
              <a:rPr lang="ru-RU" sz="3600" b="1" dirty="0"/>
              <a:t>ОЦЕНКЕ СТОИМОСТИ  РАЗЛИЧНЫХ </a:t>
            </a:r>
            <a:r>
              <a:rPr lang="ru-RU" sz="3600" b="1" dirty="0" smtClean="0"/>
              <a:t>ВИДОВ </a:t>
            </a:r>
            <a:r>
              <a:rPr lang="ru-RU" sz="3600" b="1" dirty="0"/>
              <a:t>ОБЪЕКТОВ ОЦЕНКИ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ru-RU" sz="3600" b="1" dirty="0" smtClean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/>
              <a:t>Тема </a:t>
            </a:r>
            <a:r>
              <a:rPr lang="ru-RU" sz="3600" b="1" dirty="0"/>
              <a:t>3.5. </a:t>
            </a:r>
            <a:r>
              <a:rPr lang="ru-RU" sz="3600" b="1" dirty="0" smtClean="0"/>
              <a:t>Интеллектуальная </a:t>
            </a:r>
            <a:r>
              <a:rPr lang="ru-RU" sz="3600" b="1" dirty="0"/>
              <a:t>собственность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 </a:t>
            </a:r>
            <a:r>
              <a:rPr lang="ru-RU" sz="3600" b="1" dirty="0"/>
              <a:t>нематериальные активы, как объект оценки стоимости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en-US" sz="3600" b="1" dirty="0" smtClean="0"/>
              <a:t> 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09537"/>
            <a:ext cx="1506382" cy="1109663"/>
          </a:xfrm>
          <a:prstGeom prst="rect">
            <a:avLst/>
          </a:prstGeom>
        </p:spPr>
      </p:pic>
      <p:pic>
        <p:nvPicPr>
          <p:cNvPr id="1026" name="Picture 2" descr="Кафедра «Экономика и логистик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99" y="109537"/>
            <a:ext cx="1190625" cy="12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6224" y="6205259"/>
            <a:ext cx="116617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Составители: </a:t>
            </a:r>
            <a:r>
              <a:rPr lang="ru-RU" sz="1500" dirty="0" smtClean="0"/>
              <a:t>доц. </a:t>
            </a:r>
            <a:r>
              <a:rPr lang="ru-RU" sz="1500" b="1" dirty="0" smtClean="0"/>
              <a:t>Шабека</a:t>
            </a:r>
            <a:r>
              <a:rPr lang="ru-RU" sz="1500" dirty="0" smtClean="0"/>
              <a:t> Владимир Леонидович (</a:t>
            </a:r>
            <a:r>
              <a:rPr lang="en-US" sz="1500" dirty="0" smtClean="0"/>
              <a:t>e-mail: uladzimir@inbox.ru</a:t>
            </a:r>
            <a:r>
              <a:rPr lang="ru-RU" sz="1500" dirty="0" smtClean="0"/>
              <a:t>), ст. пр.</a:t>
            </a:r>
            <a:r>
              <a:rPr lang="en-US" sz="1500" dirty="0" smtClean="0"/>
              <a:t> </a:t>
            </a:r>
            <a:r>
              <a:rPr lang="ru-RU" sz="1500" b="1" dirty="0" smtClean="0"/>
              <a:t>Якубовская</a:t>
            </a:r>
            <a:r>
              <a:rPr lang="ru-RU" sz="1500" dirty="0" smtClean="0"/>
              <a:t> Татьяна Леонидовна</a:t>
            </a:r>
            <a:r>
              <a:rPr lang="ru-RU" sz="1500" b="1" dirty="0" smtClean="0"/>
              <a:t> </a:t>
            </a:r>
            <a:r>
              <a:rPr lang="ru-RU" sz="1500" dirty="0" smtClean="0"/>
              <a:t>(</a:t>
            </a:r>
            <a:r>
              <a:rPr lang="en-US" sz="1500" dirty="0" smtClean="0"/>
              <a:t>tanya.yakub@tut.by</a:t>
            </a:r>
            <a:r>
              <a:rPr lang="ru-RU" sz="1500" dirty="0" smtClean="0"/>
              <a:t>)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29298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0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000" b="1" dirty="0">
                <a:latin typeface="+mn-lt"/>
                <a:ea typeface="+mn-ea"/>
                <a:cs typeface="+mn-cs"/>
              </a:rPr>
              <a:t>3.5. Интеллектуальная собственность </a:t>
            </a:r>
            <a:r>
              <a:rPr lang="ru-RU" sz="2000" b="1" dirty="0" smtClean="0">
                <a:latin typeface="+mn-lt"/>
                <a:ea typeface="+mn-ea"/>
                <a:cs typeface="+mn-cs"/>
              </a:rPr>
              <a:t>и </a:t>
            </a:r>
            <a:r>
              <a:rPr lang="ru-RU" sz="2000" b="1" dirty="0">
                <a:latin typeface="+mn-lt"/>
                <a:ea typeface="+mn-ea"/>
                <a:cs typeface="+mn-cs"/>
              </a:rPr>
              <a:t>нематериальные активы, как объект оценки </a:t>
            </a:r>
            <a:r>
              <a:rPr lang="ru-RU" sz="20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0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endParaRPr lang="ru-RU" sz="1800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11383" t="21245" r="7483" b="38469"/>
          <a:stretch/>
        </p:blipFill>
        <p:spPr bwMode="auto">
          <a:xfrm>
            <a:off x="127000" y="850901"/>
            <a:ext cx="10883899" cy="52705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3609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0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000" b="1" dirty="0">
                <a:latin typeface="+mn-lt"/>
                <a:ea typeface="+mn-ea"/>
                <a:cs typeface="+mn-cs"/>
              </a:rPr>
              <a:t>3.5. Интеллектуальная собственность </a:t>
            </a:r>
            <a:r>
              <a:rPr lang="ru-RU" sz="2000" b="1" dirty="0" smtClean="0">
                <a:latin typeface="+mn-lt"/>
                <a:ea typeface="+mn-ea"/>
                <a:cs typeface="+mn-cs"/>
              </a:rPr>
              <a:t>и </a:t>
            </a:r>
            <a:r>
              <a:rPr lang="ru-RU" sz="2000" b="1" dirty="0">
                <a:latin typeface="+mn-lt"/>
                <a:ea typeface="+mn-ea"/>
                <a:cs typeface="+mn-cs"/>
              </a:rPr>
              <a:t>нематериальные активы, как объект оценки </a:t>
            </a:r>
            <a:r>
              <a:rPr lang="ru-RU" sz="20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0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endParaRPr lang="ru-RU" sz="1800" dirty="0"/>
          </a:p>
        </p:txBody>
      </p:sp>
      <p:pic>
        <p:nvPicPr>
          <p:cNvPr id="7" name="Рисунок 6"/>
          <p:cNvPicPr/>
          <p:nvPr/>
        </p:nvPicPr>
        <p:blipFill rotWithShape="1">
          <a:blip r:embed="rId2"/>
          <a:srcRect l="12347" t="28083" r="9888" b="12011"/>
          <a:stretch/>
        </p:blipFill>
        <p:spPr bwMode="auto">
          <a:xfrm>
            <a:off x="1754187" y="736599"/>
            <a:ext cx="8215313" cy="59785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55832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095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Источники и литература: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09601"/>
            <a:ext cx="12192000" cy="61468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1. </a:t>
            </a:r>
            <a:r>
              <a:rPr lang="ru-RU" sz="1600" dirty="0" smtClean="0"/>
              <a:t>СТБ </a:t>
            </a:r>
            <a:r>
              <a:rPr lang="ru-RU" sz="1600" dirty="0"/>
              <a:t>52.0.01-201</a:t>
            </a:r>
            <a:r>
              <a:rPr lang="en-US" sz="1600" dirty="0"/>
              <a:t>7 </a:t>
            </a:r>
            <a:r>
              <a:rPr lang="ru-RU" sz="1600" dirty="0"/>
              <a:t>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Общие положения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2. УКАЗ </a:t>
            </a:r>
            <a:r>
              <a:rPr lang="ru-RU" sz="1600" dirty="0"/>
              <a:t>ПРЕЗИДЕНТА РЕСПУБЛИКИ БЕЛАРУСЬ 13 октября 2006 г. № 615 Об оценочной деятельности в Республике </a:t>
            </a:r>
            <a:r>
              <a:rPr lang="ru-RU" sz="1600" dirty="0" smtClean="0"/>
              <a:t>Беларусь</a:t>
            </a:r>
          </a:p>
          <a:p>
            <a:pPr algn="just"/>
            <a:r>
              <a:rPr lang="ru-RU" sz="1600" dirty="0" smtClean="0"/>
              <a:t>3. СТБ</a:t>
            </a:r>
            <a:r>
              <a:rPr lang="ru-RU" sz="1600" dirty="0"/>
              <a:t> 52.5.01-2011 Оценка стоимости объектов гражданских прав. </a:t>
            </a:r>
            <a:r>
              <a:rPr lang="ru-RU" sz="1600" dirty="0"/>
              <a:t>Оценка стоимости объектов интеллектуальной собственности</a:t>
            </a:r>
          </a:p>
          <a:p>
            <a:pPr algn="just"/>
            <a:endParaRPr lang="ru-RU" sz="1600" dirty="0"/>
          </a:p>
          <a:p>
            <a:pPr algn="just"/>
            <a:r>
              <a:rPr lang="ru-RU" sz="1600" dirty="0"/>
              <a:t> 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 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76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115</Words>
  <Application>Microsoft Office PowerPoint</Application>
  <PresentationFormat>Широкоэкранный</PresentationFormat>
  <Paragraphs>20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Дисциплина: «Стоимостной анализ»  для специальности 1-27 02 01 «Транспортная логистика»,  направление 01 «Транспортная логистика (автомобильный транспорт)»</vt:lpstr>
      <vt:lpstr>Тема 3.5. Интеллектуальная собственность и нематериальные активы, как объект оценки стоимости</vt:lpstr>
      <vt:lpstr>Тема 3.5. Интеллектуальная собственность и нематериальные активы, как объект оценки стоимости</vt:lpstr>
      <vt:lpstr>Источники и 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Стоимостной анализ</dc:title>
  <dc:creator>Владимир</dc:creator>
  <cp:lastModifiedBy>Владимир</cp:lastModifiedBy>
  <cp:revision>59</cp:revision>
  <dcterms:created xsi:type="dcterms:W3CDTF">2022-06-27T19:58:39Z</dcterms:created>
  <dcterms:modified xsi:type="dcterms:W3CDTF">2022-07-01T11:34:28Z</dcterms:modified>
</cp:coreProperties>
</file>