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Тема </a:t>
            </a:r>
            <a:r>
              <a:rPr lang="en-US" sz="3600" b="1" dirty="0" smtClean="0"/>
              <a:t>2</a:t>
            </a:r>
            <a:r>
              <a:rPr lang="ru-RU" sz="3600" b="1" dirty="0" smtClean="0"/>
              <a:t>.1.</a:t>
            </a:r>
            <a:r>
              <a:rPr lang="en-US" sz="3600" b="1" dirty="0" smtClean="0"/>
              <a:t> </a:t>
            </a:r>
            <a:r>
              <a:rPr lang="ru-RU" sz="3600" b="1" dirty="0"/>
              <a:t>Общие, базовые понятия Теории оценки стоимости</a:t>
            </a:r>
            <a:r>
              <a:rPr lang="ru-RU" sz="3600" b="1" dirty="0" smtClean="0"/>
              <a:t>.</a:t>
            </a:r>
            <a:r>
              <a:rPr lang="en-US" sz="3600" b="1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444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55600"/>
            <a:ext cx="12192000" cy="6248399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Абстракт: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 smtClean="0"/>
              <a:t>Понятия</a:t>
            </a:r>
            <a:r>
              <a:rPr lang="ru-RU" sz="1600" b="1" i="1" dirty="0"/>
              <a:t>, связанные с Объектами оценки. Товароведческая составляющая в Теории оценке стоимости.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Понятие об объектах гражданских (имущественных) прав, как объектах оценки стоимости.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Понятие об оценке стоимости объекта оценки в текущем и при наиболее эффективном использовании. Совпадение и несовпадение состояний, последствия для процедуры оценки.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 </a:t>
            </a:r>
            <a:r>
              <a:rPr lang="ru-RU" sz="1600" dirty="0" smtClean="0"/>
              <a:t>Движимые </a:t>
            </a:r>
            <a:r>
              <a:rPr lang="ru-RU" sz="1600" dirty="0"/>
              <a:t>и недвижимые объекты оценки.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Основные, обязательные/ универсальные факторы (элементы сравнения) последовательно формирующие/ влияющие на стоимость: имущественные права; условия финансирования сделки (юридически значимого действия) с объектом оценки стоимости; состояние рынка (дата/время и место/ регион совершения сделки); условия продажи/ сделки (типичные – чистая сделка; нетипичные – скидки, отсрочка платежа, предоплата и др.)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Основные </a:t>
            </a:r>
            <a:r>
              <a:rPr lang="ru-RU" sz="1600" i="1" dirty="0"/>
              <a:t>объектные</a:t>
            </a:r>
            <a:r>
              <a:rPr lang="ru-RU" sz="1600" dirty="0"/>
              <a:t> факторы, формирующие стоимость/ элементы сравнения: 1.а) Функциональное назначение или Функционал; 1.б) Школа производства/ «качество» - «престижность» марки производителя объекта оценки/ характер «престижность» месторасположения объекта оценки; 1.в) уровень/ класс/ форма реализации «количество» функционала – модель объекта оценки, его позиционирование в нише рынка; 1.г) технологическая эпоха производства объекта оценки – возраст фактический (эффективный); 2.а) модификация конструкции (модели) объекта оценки – особенности планировки (например, санузел отдельный/ совмещённый); вид конструкции (например, кузова легкового автомобиля одной модели: седан, </a:t>
            </a:r>
            <a:r>
              <a:rPr lang="ru-RU" sz="1600" dirty="0" err="1"/>
              <a:t>хэтчбэк</a:t>
            </a:r>
            <a:r>
              <a:rPr lang="ru-RU" sz="1600" dirty="0"/>
              <a:t>, седан и т.д.); 2.б) комплектация (модели) объекта оценки (например, тип покрытия пола в квартире или наличие/отсутствие опции люк в автомобиле и т.д.); техническое состояние типового объекта оценки: исправное- удовлетворительное, исправное- хорошее, исправное- отличное.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Понятия о Ресурсе функционала у объекта оценки, Наработке/ Пробеге/ Накопленном износе/ Обесценивании, Нормативном и Экономическом сроках службы/ возрастах объектов оценки. Возраст объекта оценки: календарный, эффективный (фактический) и Режим интенсивности эксплуатации объекта оценки: щадящий, нормальный/ нормативный (соответствующий нормативу)/ базового аналога, интенсивный/. Понятие об экономической жизни объекта оценки и предельном эффективном возрасте объекта оценки, их взаимосвязи.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Понятие об улучшениях, сверх- улучшениях и моральном (функциональном) устаревании. Отраслевые стандарты (функциональности) эпох Научно-технического прогресса. Технологические уклады как этапы научно-технического прогресса. «Стоимость 1 килограмма объекта оценки</a:t>
            </a:r>
            <a:r>
              <a:rPr lang="ru-RU" sz="1600" dirty="0" smtClean="0"/>
              <a:t>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21158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444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55600"/>
            <a:ext cx="12192000" cy="65024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Абстракт: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/>
              <a:t>Понятия </a:t>
            </a:r>
            <a:r>
              <a:rPr lang="ru-RU" sz="1600" dirty="0"/>
              <a:t>Реверсии: Объект в альтернативном использовании исходному функциональному назначению, Годные части (остатки), Скрап/Лом.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i="1" dirty="0"/>
              <a:t> </a:t>
            </a:r>
            <a:r>
              <a:rPr lang="ru-RU" sz="1600" b="1" i="1" dirty="0" smtClean="0"/>
              <a:t>Понятия</a:t>
            </a:r>
            <a:r>
              <a:rPr lang="ru-RU" sz="1600" b="1" i="1" dirty="0"/>
              <a:t>, связанные с Целями оценки.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Типовые цели и объекты оценки. Нетиповые цели оценки. Нетиповые объекты оценки. Рынки типовых и нетиповых объектов. Цели оценки стоимости в экономиках разного уровня развития и масштаба.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 </a:t>
            </a:r>
            <a:r>
              <a:rPr lang="ru-RU" sz="1600" b="1" i="1" dirty="0" smtClean="0"/>
              <a:t>Понятия</a:t>
            </a:r>
            <a:r>
              <a:rPr lang="ru-RU" sz="1600" b="1" i="1" dirty="0"/>
              <a:t>, связанные с Предметами оценки.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Понятие рыночной стоимости и его производные, связанные с целями, объектами, целями и объектами оценки.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Содержание понятий Затраты, Цена и Стоимость – как ключевых дефиниций Теории оценки стоимости и профессии оценщика. </a:t>
            </a:r>
            <a:r>
              <a:rPr lang="ru-RU" sz="1600" dirty="0"/>
              <a:t>Меновые и потребительские стоимости (понятия о «справедливой» стоимости в обмене и «субъективной» стоимости в пользовании). Определение стоимости объекта оценки потоком и россыпью. Понятие (справедливой) Рыночной стоимости в профессии оценщика и Теории оценки стоимости. Производные понятия от Рыночной стоимости. Иные «не рыночные» виды стоимости.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Цели (мотивы) оценки и их влияние/ взаимосвязь с предметами/базами оценки стоимости (видами стоимости). Типичные цели оценки, регулируемые группой стандартов СТБ52, и иные нетиповые цели оценки.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 </a:t>
            </a:r>
            <a:r>
              <a:rPr lang="ru-RU" sz="1600" b="1" i="1" dirty="0" smtClean="0"/>
              <a:t>Понятия</a:t>
            </a:r>
            <a:r>
              <a:rPr lang="ru-RU" sz="1600" b="1" i="1" dirty="0"/>
              <a:t>, связанные с Обстоятельствами реализации процедуры оценки стоимости в пространстве и во времени.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/>
              <a:t>Рынок: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 </a:t>
            </a:r>
            <a:r>
              <a:rPr lang="ru-RU" sz="1600" dirty="0" smtClean="0"/>
              <a:t>Рынок </a:t>
            </a:r>
            <a:r>
              <a:rPr lang="ru-RU" sz="1600" dirty="0"/>
              <a:t>как источник информации для оценщика, его состояние как показатель уровня комфорта работы оценщика и потенциальной надёжности итогового результат оценки.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Понятие о рынке объекта оценки, как о среде реализации процедуры оценки. Рынок конкурентный (активный, развитый), умеренный, неразвитый, практически отсутствует (рынок единичных сделок). Состояние рынка, рынок уравновешенный и смещённый: </a:t>
            </a:r>
            <a:r>
              <a:rPr lang="ru-RU" sz="1600" dirty="0" err="1"/>
              <a:t>профицитный</a:t>
            </a:r>
            <a:r>
              <a:rPr lang="ru-RU" sz="1600" dirty="0"/>
              <a:t> (рынок покупателя), уравновешенный (обеспеченный спрос соотноситься с реальным предложением), дефицитный (рынок продавца). Листинг продаж/ скидка на торг на </a:t>
            </a:r>
            <a:r>
              <a:rPr lang="ru-RU" sz="1600" dirty="0" err="1"/>
              <a:t>профицитном</a:t>
            </a:r>
            <a:r>
              <a:rPr lang="ru-RU" sz="1600" dirty="0"/>
              <a:t> рынке. Сегментация рынка: массовые, распространённые, редкие и уникальные объекты оценки.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Требования к исходной информации при проведении независимой оценки для объектов в различных сегментах рынка: представительная выборка; минимальное количество аналогов, оптимальное или необходимое и достаточное, максимально возможное. Соотношение количества аналогов и вероятного качества итогового результат оценки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62155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444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55600"/>
            <a:ext cx="12192000" cy="6248399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Абстракт: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/>
              <a:t>Понятие </a:t>
            </a:r>
            <a:r>
              <a:rPr lang="ru-RU" sz="1600" dirty="0"/>
              <a:t>об ограничениях и предпосылках. Критерии качества итогового результата оценки.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/>
              <a:t>Понятия, связанные с Обстоятельствами реализации процедуры оценки стоимости в пространстве и во времени.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/>
              <a:t>Время оценки стоимости: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Дата оценки. Цены оценки.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Период экспозиции и период ретроспекции при сборе данных.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Уровень цен, базисный уровень цен, единый уровень цен, текущий уровень цен.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Уровень стоимости, единый уровень стоимости, текущий уровень стоимости.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/>
              <a:t>Понятия, связанные с Процедурой оценки стоимости.</a:t>
            </a:r>
            <a:endParaRPr lang="ru-RU" sz="16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Понятие об индивидуальной и массовой оценке: суть, отличия, причины применения, сферы использования и рекомендацию по выбору и применению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6460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3555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08001"/>
            <a:ext cx="12192000" cy="6349999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dirty="0" smtClean="0"/>
              <a:t>Рыночная </a:t>
            </a:r>
            <a:r>
              <a:rPr lang="ru-RU" dirty="0"/>
              <a:t>стоимость может определяться </a:t>
            </a:r>
            <a:r>
              <a:rPr lang="ru-RU" b="1" dirty="0"/>
              <a:t>в наиболее эффективном и текущем использовании</a:t>
            </a:r>
            <a:r>
              <a:rPr lang="ru-RU" b="1" dirty="0" smtClean="0"/>
              <a:t>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 smtClean="0"/>
              <a:t>Наиболее </a:t>
            </a:r>
            <a:r>
              <a:rPr lang="ru-RU" b="1" dirty="0"/>
              <a:t>эффективное использование: </a:t>
            </a:r>
            <a:r>
              <a:rPr lang="ru-RU" dirty="0"/>
              <a:t>наиболее вероятное и разумное использование актива, которое не противоречит законодательству, физически осуществимо, финансово целесообразно и приводит к наибольшей стоимости имущества (СТБ </a:t>
            </a:r>
            <a:r>
              <a:rPr lang="ru-RU" dirty="0" smtClean="0"/>
              <a:t>52.0.02, </a:t>
            </a:r>
            <a:r>
              <a:rPr lang="en-US" dirty="0" smtClean="0"/>
              <a:t>[1]</a:t>
            </a:r>
            <a:r>
              <a:rPr lang="ru-RU" dirty="0" smtClean="0"/>
              <a:t>).</a:t>
            </a:r>
            <a:endParaRPr lang="en-US" dirty="0" smtClean="0"/>
          </a:p>
          <a:p>
            <a:pPr algn="just">
              <a:spcBef>
                <a:spcPts val="600"/>
              </a:spcBef>
            </a:pPr>
            <a:r>
              <a:rPr lang="ru-RU" dirty="0" smtClean="0"/>
              <a:t>При </a:t>
            </a:r>
            <a:r>
              <a:rPr lang="ru-RU" dirty="0"/>
              <a:t>проведении оценки </a:t>
            </a:r>
            <a:r>
              <a:rPr lang="ru-RU" dirty="0" smtClean="0"/>
              <a:t>стоимости, например, </a:t>
            </a:r>
            <a:r>
              <a:rPr lang="ru-RU" dirty="0"/>
              <a:t>объектов недвижимости могут быть выделены следующие основные элементы сравнения:</a:t>
            </a:r>
          </a:p>
          <a:p>
            <a:pPr algn="just">
              <a:spcBef>
                <a:spcPts val="600"/>
              </a:spcBef>
            </a:pPr>
            <a:r>
              <a:rPr lang="ru-RU" b="1" dirty="0"/>
              <a:t>− имущественные права;</a:t>
            </a:r>
          </a:p>
          <a:p>
            <a:pPr algn="just">
              <a:spcBef>
                <a:spcPts val="600"/>
              </a:spcBef>
            </a:pPr>
            <a:r>
              <a:rPr lang="ru-RU" b="1" dirty="0"/>
              <a:t>− условия финансирования;</a:t>
            </a:r>
          </a:p>
          <a:p>
            <a:pPr algn="just">
              <a:spcBef>
                <a:spcPts val="600"/>
              </a:spcBef>
            </a:pPr>
            <a:r>
              <a:rPr lang="ru-RU" b="1" dirty="0"/>
              <a:t>− состояние рынка (время продажи);</a:t>
            </a:r>
          </a:p>
          <a:p>
            <a:pPr algn="just">
              <a:spcBef>
                <a:spcPts val="600"/>
              </a:spcBef>
            </a:pPr>
            <a:r>
              <a:rPr lang="ru-RU" b="1" dirty="0"/>
              <a:t>− условия продажи;</a:t>
            </a:r>
          </a:p>
          <a:p>
            <a:pPr algn="just">
              <a:spcBef>
                <a:spcPts val="600"/>
              </a:spcBef>
            </a:pPr>
            <a:r>
              <a:rPr lang="ru-RU" dirty="0"/>
              <a:t>− местоположение;</a:t>
            </a:r>
          </a:p>
          <a:p>
            <a:pPr algn="just">
              <a:spcBef>
                <a:spcPts val="600"/>
              </a:spcBef>
            </a:pPr>
            <a:r>
              <a:rPr lang="ru-RU" dirty="0"/>
              <a:t>− физические характеристики;</a:t>
            </a:r>
          </a:p>
          <a:p>
            <a:pPr algn="just">
              <a:spcBef>
                <a:spcPts val="600"/>
              </a:spcBef>
            </a:pPr>
            <a:r>
              <a:rPr lang="ru-RU" dirty="0"/>
              <a:t>− экономические характеристики;</a:t>
            </a:r>
          </a:p>
          <a:p>
            <a:pPr algn="just">
              <a:spcBef>
                <a:spcPts val="600"/>
              </a:spcBef>
            </a:pPr>
            <a:r>
              <a:rPr lang="ru-RU" dirty="0"/>
              <a:t>− вид использования; </a:t>
            </a:r>
          </a:p>
          <a:p>
            <a:pPr algn="just">
              <a:spcBef>
                <a:spcPts val="600"/>
              </a:spcBef>
            </a:pPr>
            <a:r>
              <a:rPr lang="ru-RU" dirty="0"/>
              <a:t>− другие.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600" b="1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194057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3555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" y="355600"/>
            <a:ext cx="11912600" cy="65024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/>
              <a:t>3.33 затраты; </a:t>
            </a:r>
            <a:r>
              <a:rPr lang="ru-RU" i="1" dirty="0"/>
              <a:t>расходы; издержки</a:t>
            </a:r>
            <a:r>
              <a:rPr lang="ru-RU" b="1" dirty="0"/>
              <a:t>:</a:t>
            </a:r>
            <a:r>
              <a:rPr lang="ru-RU" dirty="0"/>
              <a:t> Денежное выражение величины ресурсов, требуемых на создание или производство объекта оценки, продукции, оказания услуг, выполнения работ и их реализацию или приобретение (СТБ 52.0.02).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Примечание </a:t>
            </a:r>
            <a:r>
              <a:rPr lang="ru-RU" dirty="0">
                <a:sym typeface="Symbol" panose="05050102010706020507" pitchFamily="18" charset="2"/>
              </a:rPr>
              <a:t></a:t>
            </a:r>
            <a:r>
              <a:rPr lang="ru-RU" dirty="0"/>
              <a:t> Цена, уплаченная покупателем за объект оценки или объект-аналог, становится для него затратами на его приобретение.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b="1" dirty="0"/>
              <a:t>3.33.1 затраты воспроизводства: </a:t>
            </a:r>
            <a:r>
              <a:rPr lang="ru-RU" dirty="0"/>
              <a:t>Затраты на создание точной копии объекта оценки или объекта-аналога (СТБ 52.0.02).</a:t>
            </a:r>
          </a:p>
          <a:p>
            <a:pPr algn="just"/>
            <a:r>
              <a:rPr lang="ru-RU" b="1" dirty="0"/>
              <a:t>3.33.2 затраты замещения</a:t>
            </a:r>
            <a:r>
              <a:rPr lang="ru-RU" dirty="0"/>
              <a:t>: Затраты на создание объекта оценки, определяемые затратами воспроизводства объекта-аналога (СТБ 52.0.02).</a:t>
            </a:r>
          </a:p>
          <a:p>
            <a:pPr algn="just"/>
            <a:r>
              <a:rPr lang="ru-RU" b="1" dirty="0"/>
              <a:t>3.33.3 операционные расходы: </a:t>
            </a:r>
            <a:r>
              <a:rPr lang="ru-RU" dirty="0"/>
              <a:t>Текущие (ежегодные, ежемесячные и др.) расходы для обеспечения нормального функционирования объекта оценки.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Примечание – Операционные расходы состоят из постоянных операционных расходов, переменных операционных расходов и расходов на замещение. 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b="1" dirty="0"/>
              <a:t>3.33.3.1 постоянные операционные расходы:</a:t>
            </a:r>
            <a:r>
              <a:rPr lang="ru-RU" dirty="0"/>
              <a:t> Текущие расходы (ежегодные, ежемесячные и др.), не зависящие от интенсивности использования объекта оценки (СТБ 52.0.02). </a:t>
            </a:r>
          </a:p>
          <a:p>
            <a:pPr algn="just"/>
            <a:r>
              <a:rPr lang="ru-RU" b="1" dirty="0"/>
              <a:t>3.33.3.2 переменные операционные расходы:</a:t>
            </a:r>
            <a:r>
              <a:rPr lang="ru-RU" dirty="0"/>
              <a:t> Текущие расходы (ежегодные, ежемесячные и др.), связанные с интенсивностью использования объекта оценки (СТБ 52.0.02).</a:t>
            </a:r>
          </a:p>
          <a:p>
            <a:pPr algn="just"/>
            <a:r>
              <a:rPr lang="ru-RU" b="1" dirty="0"/>
              <a:t>3.33.3.3 расходы на замещение:</a:t>
            </a:r>
            <a:r>
              <a:rPr lang="ru-RU" dirty="0"/>
              <a:t> Текущие расходы (ежегодные, ежемесячные и др.), предусматривающие периодическую замену быстроизнашивающихся элементов или частей объекта оценки (СТБ 52.0.02).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250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3555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>
                <a:latin typeface="+mn-lt"/>
                <a:ea typeface="+mn-ea"/>
                <a:cs typeface="+mn-cs"/>
              </a:rPr>
              <a:t>.1.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latin typeface="+mn-lt"/>
                <a:ea typeface="+mn-ea"/>
                <a:cs typeface="+mn-cs"/>
              </a:rPr>
              <a:t>Общие, базовые понятия Теории оценки стоимости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" y="355600"/>
            <a:ext cx="11912600" cy="6502400"/>
          </a:xfrm>
        </p:spPr>
        <p:txBody>
          <a:bodyPr>
            <a:normAutofit/>
          </a:bodyPr>
          <a:lstStyle/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3.31</a:t>
            </a:r>
            <a:r>
              <a:rPr lang="ru-RU" b="1" dirty="0"/>
              <a:t> цена</a:t>
            </a:r>
            <a:r>
              <a:rPr lang="ru-RU" dirty="0"/>
              <a:t>: Денежная сумма, предлагаемая, запрашиваемая, уплаченная за товар, услуги, имущество, объекты гражданских прав (СТБ 52.0.02).</a:t>
            </a:r>
          </a:p>
          <a:p>
            <a:pPr algn="just"/>
            <a:r>
              <a:rPr lang="ru-RU" b="1" dirty="0"/>
              <a:t>3.32 стоимость</a:t>
            </a:r>
            <a:r>
              <a:rPr lang="ru-RU" dirty="0"/>
              <a:t>: Экономическая категория, которая определяет расчетный денежный эквивалент, отражающий представление о ценности (полезности) соответствующего объекта гражданских прав (СТБ 52.0.02).</a:t>
            </a:r>
          </a:p>
          <a:p>
            <a:pPr algn="just"/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314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381</Words>
  <Application>Microsoft Office PowerPoint</Application>
  <PresentationFormat>Широкоэкранный</PresentationFormat>
  <Paragraphs>83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Symbol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2.1. Общие, базовые понятия Теории оценки стоимости</vt:lpstr>
      <vt:lpstr>Тема 2.1. Общие, базовые понятия Теории оценки стоимости</vt:lpstr>
      <vt:lpstr>Тема 2.1. Общие, базовые понятия Теории оценки стоимости</vt:lpstr>
      <vt:lpstr>Тема 2.1. Общие, базовые понятия Теории оценки стоимости</vt:lpstr>
      <vt:lpstr>Тема 2.1. Общие, базовые понятия Теории оценки стоимости</vt:lpstr>
      <vt:lpstr>Тема 2.1. Общие, базовые понятия Теории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23</cp:revision>
  <dcterms:created xsi:type="dcterms:W3CDTF">2022-06-27T19:58:39Z</dcterms:created>
  <dcterms:modified xsi:type="dcterms:W3CDTF">2022-07-01T09:58:00Z</dcterms:modified>
</cp:coreProperties>
</file>