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66" r:id="rId5"/>
    <p:sldId id="268" r:id="rId6"/>
    <p:sldId id="267" r:id="rId7"/>
    <p:sldId id="269" r:id="rId8"/>
    <p:sldId id="270" r:id="rId9"/>
    <p:sldId id="261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6" autoAdjust="0"/>
    <p:restoredTop sz="95663" autoAdjust="0"/>
  </p:normalViewPr>
  <p:slideViewPr>
    <p:cSldViewPr snapToGrid="0">
      <p:cViewPr varScale="1">
        <p:scale>
          <a:sx n="76" d="100"/>
          <a:sy n="76" d="100"/>
        </p:scale>
        <p:origin x="126" y="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8891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351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3242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6029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747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332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3719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1900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5706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2626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939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4434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D%D0%B0%D1%83%D0%BA%D0%B0" TargetMode="External"/><Relationship Id="rId2" Type="http://schemas.openxmlformats.org/officeDocument/2006/relationships/hyperlink" Target="https://ru.wikipedia.org/wiki/%D0%9C%D0%B5%D1%82%D0%BE%D0%B4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ru.wikipedia.org/wiki/%D0%9C%D0%B5%D1%82%D0%BE%D0%B4%D0%B8%D0%BA%D0%B0" TargetMode="External"/><Relationship Id="rId5" Type="http://schemas.openxmlformats.org/officeDocument/2006/relationships/hyperlink" Target="https://ru.wikipedia.org/wiki/%D0%97%D0%BD%D0%B0%D0%BD%D0%B8%D0%B5" TargetMode="External"/><Relationship Id="rId4" Type="http://schemas.openxmlformats.org/officeDocument/2006/relationships/hyperlink" Target="https://ru.wikipedia.org/wiki/%D0%A3%D1%87%D1%91%D0%BD%D1%8B%D0%B9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pravo.by/document/?guid=3871&amp;p0=P30600615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727200" y="0"/>
            <a:ext cx="8940800" cy="121920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Дисциплина: «Стоимостной анализ» </a:t>
            </a:r>
            <a:br>
              <a:rPr lang="ru-RU" sz="3200" b="1" dirty="0" smtClean="0"/>
            </a:br>
            <a:r>
              <a:rPr lang="ru-RU" sz="2000" b="1" dirty="0" smtClean="0"/>
              <a:t>для специальности 1-27 </a:t>
            </a:r>
            <a:r>
              <a:rPr lang="ru-RU" sz="2000" b="1" dirty="0"/>
              <a:t>02 01 «Транспортная логистика</a:t>
            </a:r>
            <a:r>
              <a:rPr lang="ru-RU" sz="2000" b="1" dirty="0" smtClean="0"/>
              <a:t>», </a:t>
            </a:r>
            <a:br>
              <a:rPr lang="ru-RU" sz="2000" b="1" dirty="0" smtClean="0"/>
            </a:br>
            <a:r>
              <a:rPr lang="ru-RU" sz="2000" b="1" dirty="0" smtClean="0"/>
              <a:t>направление </a:t>
            </a:r>
            <a:r>
              <a:rPr lang="ru-RU" sz="2000" b="1" dirty="0"/>
              <a:t>01 «Транспортная логистика </a:t>
            </a:r>
            <a:r>
              <a:rPr lang="ru-RU" sz="2000" b="1" dirty="0" smtClean="0"/>
              <a:t>(</a:t>
            </a:r>
            <a:r>
              <a:rPr lang="ru-RU" sz="2000" b="1" dirty="0"/>
              <a:t>автомобильный </a:t>
            </a:r>
            <a:r>
              <a:rPr lang="ru-RU" sz="2000" b="1" dirty="0" smtClean="0"/>
              <a:t>транспорт)»</a:t>
            </a:r>
            <a:endParaRPr lang="ru-RU" sz="2000" b="1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76225" y="1295399"/>
            <a:ext cx="11785599" cy="4811037"/>
          </a:xfrm>
        </p:spPr>
        <p:txBody>
          <a:bodyPr>
            <a:normAutofit fontScale="92500"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3600" b="1" dirty="0" smtClean="0"/>
              <a:t>РАЗДЕЛ </a:t>
            </a:r>
            <a:r>
              <a:rPr lang="ru-RU" sz="3600" b="1" dirty="0"/>
              <a:t>2. БАЗОВЫЕ ПОНЯТИЯ, ПОЛОЖЕНИЯ И МЕТОДОЛОГИЧЕСКИЕ ОСНОВЫ ТЕОРИИ ОЦЕНКИ СТОИМОСТИ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endParaRPr lang="ru-RU" sz="3600" b="1" dirty="0" smtClean="0"/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3600" b="1" dirty="0"/>
              <a:t>Тема </a:t>
            </a:r>
            <a:r>
              <a:rPr lang="en-US" sz="3600" b="1" dirty="0"/>
              <a:t>2</a:t>
            </a:r>
            <a:r>
              <a:rPr lang="ru-RU" sz="3600" b="1" dirty="0"/>
              <a:t>.2 Методология Теории оценки стоимости </a:t>
            </a:r>
            <a:r>
              <a:rPr lang="ru-RU" sz="3600" b="1" dirty="0" smtClean="0"/>
              <a:t>и </a:t>
            </a:r>
            <a:r>
              <a:rPr lang="ru-RU" sz="3600" b="1" dirty="0"/>
              <a:t>методический инструментарий профессиональной </a:t>
            </a:r>
            <a:r>
              <a:rPr lang="ru-RU" sz="3600" b="1" dirty="0" smtClean="0"/>
              <a:t>деятельности по </a:t>
            </a:r>
            <a:r>
              <a:rPr lang="ru-RU" sz="3600" b="1" dirty="0"/>
              <a:t>оценке стоимости объектов гражданских </a:t>
            </a:r>
            <a:r>
              <a:rPr lang="ru-RU" sz="3600" b="1"/>
              <a:t>прав</a:t>
            </a:r>
            <a:r>
              <a:rPr lang="ru-RU" sz="3600" b="1" smtClean="0"/>
              <a:t>.</a:t>
            </a:r>
            <a:endParaRPr lang="ru-RU" sz="36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25" y="109537"/>
            <a:ext cx="1506382" cy="1109663"/>
          </a:xfrm>
          <a:prstGeom prst="rect">
            <a:avLst/>
          </a:prstGeom>
        </p:spPr>
      </p:pic>
      <p:pic>
        <p:nvPicPr>
          <p:cNvPr id="1026" name="Picture 2" descr="Кафедра «Экономика и логистика»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1199" y="109537"/>
            <a:ext cx="1190625" cy="1208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76224" y="6205259"/>
            <a:ext cx="1166177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/>
              <a:t>Составители: </a:t>
            </a:r>
            <a:r>
              <a:rPr lang="ru-RU" sz="1500" dirty="0" smtClean="0"/>
              <a:t>доц. </a:t>
            </a:r>
            <a:r>
              <a:rPr lang="ru-RU" sz="1500" b="1" dirty="0" smtClean="0"/>
              <a:t>Шабека</a:t>
            </a:r>
            <a:r>
              <a:rPr lang="ru-RU" sz="1500" dirty="0" smtClean="0"/>
              <a:t> Владимир Леонидович (</a:t>
            </a:r>
            <a:r>
              <a:rPr lang="en-US" sz="1500" dirty="0" smtClean="0"/>
              <a:t>e-mail: uladzimir@inbox.ru</a:t>
            </a:r>
            <a:r>
              <a:rPr lang="ru-RU" sz="1500" dirty="0" smtClean="0"/>
              <a:t>), ст. пр.</a:t>
            </a:r>
            <a:r>
              <a:rPr lang="en-US" sz="1500" dirty="0" smtClean="0"/>
              <a:t> </a:t>
            </a:r>
            <a:r>
              <a:rPr lang="ru-RU" sz="1500" b="1" dirty="0" smtClean="0"/>
              <a:t>Якубовская</a:t>
            </a:r>
            <a:r>
              <a:rPr lang="ru-RU" sz="1500" dirty="0" smtClean="0"/>
              <a:t> Татьяна Леонидовна</a:t>
            </a:r>
            <a:r>
              <a:rPr lang="ru-RU" sz="1500" b="1" dirty="0" smtClean="0"/>
              <a:t> </a:t>
            </a:r>
            <a:r>
              <a:rPr lang="ru-RU" sz="1500" dirty="0" smtClean="0"/>
              <a:t>(</a:t>
            </a:r>
            <a:r>
              <a:rPr lang="en-US" sz="1500" dirty="0" smtClean="0"/>
              <a:t>tanya.yakub@tut.by</a:t>
            </a:r>
            <a:r>
              <a:rPr lang="ru-RU" sz="1500" dirty="0" smtClean="0"/>
              <a:t>)</a:t>
            </a:r>
            <a:endParaRPr lang="ru-RU" sz="1500" dirty="0"/>
          </a:p>
        </p:txBody>
      </p:sp>
    </p:spTree>
    <p:extLst>
      <p:ext uri="{BB962C8B-B14F-4D97-AF65-F5344CB8AC3E}">
        <p14:creationId xmlns:p14="http://schemas.microsoft.com/office/powerpoint/2010/main" val="2292986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660399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200" b="1" dirty="0" smtClean="0">
                <a:latin typeface="+mn-lt"/>
                <a:ea typeface="+mn-ea"/>
                <a:cs typeface="+mn-cs"/>
              </a:rPr>
              <a:t>Тема </a:t>
            </a:r>
            <a:r>
              <a:rPr lang="en-US" sz="2200" b="1" dirty="0">
                <a:latin typeface="+mn-lt"/>
                <a:ea typeface="+mn-ea"/>
                <a:cs typeface="+mn-cs"/>
              </a:rPr>
              <a:t>2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.2.</a:t>
            </a:r>
            <a:r>
              <a:rPr lang="en-US" sz="2200" b="1" dirty="0" smtClean="0">
                <a:latin typeface="+mn-lt"/>
                <a:ea typeface="+mn-ea"/>
                <a:cs typeface="+mn-cs"/>
              </a:rPr>
              <a:t> 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Методология </a:t>
            </a:r>
            <a:r>
              <a:rPr lang="ru-RU" sz="2200" b="1" dirty="0">
                <a:latin typeface="+mn-lt"/>
                <a:ea typeface="+mn-ea"/>
                <a:cs typeface="+mn-cs"/>
              </a:rPr>
              <a:t>Теории оценки стоимости и методический инструментарий профессиональной деятельности по оценке стоимости объектов гражданских прав.</a:t>
            </a:r>
            <a:r>
              <a:rPr lang="en-US" sz="2200" b="1" dirty="0">
                <a:latin typeface="+mn-lt"/>
                <a:ea typeface="+mn-ea"/>
                <a:cs typeface="+mn-cs"/>
              </a:rPr>
              <a:t> </a:t>
            </a:r>
            <a:endParaRPr lang="ru-RU" sz="2200" b="1" dirty="0"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660400"/>
            <a:ext cx="12192000" cy="6083300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600" b="1" dirty="0" smtClean="0"/>
              <a:t>Абстракт:</a:t>
            </a:r>
          </a:p>
          <a:p>
            <a:pPr algn="just"/>
            <a:r>
              <a:rPr lang="ru-RU" sz="1600" dirty="0"/>
              <a:t>Методология Теории оценки стоимости, как учение об организации теоретической и практической профессиональной деятельности человека.</a:t>
            </a:r>
          </a:p>
          <a:p>
            <a:pPr algn="just"/>
            <a:r>
              <a:rPr lang="ru-RU" sz="1600" dirty="0"/>
              <a:t>Традиционное понимании о методологии Теории оценки стоимости (</a:t>
            </a:r>
            <a:r>
              <a:rPr lang="ru-RU" sz="1600" i="1" dirty="0"/>
              <a:t>теоретическая составляющая</a:t>
            </a:r>
            <a:r>
              <a:rPr lang="ru-RU" sz="1600" dirty="0"/>
              <a:t>) — это учение и система знаний о методологических подходах (стратегиях) и методологическом инструментарии (о </a:t>
            </a:r>
            <a:r>
              <a:rPr lang="ru-RU" sz="1600" dirty="0">
                <a:hlinkClick r:id="rId2" tooltip="Метод"/>
              </a:rPr>
              <a:t>методах</a:t>
            </a:r>
            <a:r>
              <a:rPr lang="ru-RU" sz="1600" dirty="0"/>
              <a:t>, способах и приемах) и процедурах </a:t>
            </a:r>
            <a:r>
              <a:rPr lang="ru-RU" sz="1600" dirty="0">
                <a:hlinkClick r:id="rId3" tooltip="Наука"/>
              </a:rPr>
              <a:t>научной</a:t>
            </a:r>
            <a:r>
              <a:rPr lang="ru-RU" sz="1600" dirty="0"/>
              <a:t> деятельности (порядке их применения) по исследованию объекта и предмета в сфере оценки стоимости с учётом известных в ней целей оценки стоимости (обусловленных практической потребностью причин).</a:t>
            </a:r>
          </a:p>
          <a:p>
            <a:pPr algn="just"/>
            <a:r>
              <a:rPr lang="ru-RU" sz="1600" dirty="0"/>
              <a:t>Методология Теории оценки стоимости, в прикладном смысле (</a:t>
            </a:r>
            <a:r>
              <a:rPr lang="ru-RU" sz="1600" i="1" dirty="0"/>
              <a:t>практическая составляющая</a:t>
            </a:r>
            <a:r>
              <a:rPr lang="ru-RU" sz="1600" dirty="0"/>
              <a:t>), — это система (комплекс, взаимосвязанная совокупность) принципов и подходов исследовательской деятельности оценщика, на которые опирается оценщик (практик, исследователь, </a:t>
            </a:r>
            <a:r>
              <a:rPr lang="ru-RU" sz="1600" dirty="0">
                <a:hlinkClick r:id="rId4" tooltip="Учёный"/>
              </a:rPr>
              <a:t>учёный</a:t>
            </a:r>
            <a:r>
              <a:rPr lang="ru-RU" sz="1600" dirty="0"/>
              <a:t> в сфере оценки стоимости объектов гражданских прав) в ходе получения и разработки </a:t>
            </a:r>
            <a:r>
              <a:rPr lang="ru-RU" sz="1600" dirty="0">
                <a:hlinkClick r:id="rId5" tooltip="Знание"/>
              </a:rPr>
              <a:t>знаний</a:t>
            </a:r>
            <a:r>
              <a:rPr lang="ru-RU" sz="1600" dirty="0"/>
              <a:t> в рамках конкретной дисциплины —Теория оценки стоимости и осуществления непосредственно практической деятельности по обеспечению востребованного результата в конкретной жизненной ситуации, конкретной ситуации практической, профессиональной деятельности пользователя, заказчика Заключения об оценке стоимости. Соотношение понятий методология и </a:t>
            </a:r>
            <a:r>
              <a:rPr lang="ru-RU" sz="1600" dirty="0">
                <a:hlinkClick r:id="rId6" tooltip="Методика"/>
              </a:rPr>
              <a:t>методика</a:t>
            </a:r>
            <a:r>
              <a:rPr lang="ru-RU" sz="1600" dirty="0"/>
              <a:t>.</a:t>
            </a:r>
          </a:p>
          <a:p>
            <a:pPr algn="just"/>
            <a:r>
              <a:rPr lang="ru-RU" sz="1600" dirty="0"/>
              <a:t>«Корневая», «стволовая» системы и «крона» методологии теории оценки стоимости.</a:t>
            </a:r>
          </a:p>
          <a:p>
            <a:pPr algn="just"/>
            <a:r>
              <a:rPr lang="ru-RU" sz="1600" b="1" dirty="0"/>
              <a:t>Корневая система</a:t>
            </a:r>
            <a:r>
              <a:rPr lang="ru-RU" sz="1600" dirty="0"/>
              <a:t> Теории оценки стоимости – система Базовых методических принципов оценки стоимости (принципиальные, базовые правила оценки стоимости) и их группировка: 1) 3 принципа, отражающие точку зрения пользователя; 2) 6 принципов, отражающие взаимосвязь отдельных частей объекта оценки; 3) 5 (6) принципов, отражающих влияние на стоимость рынка; 4) 1 принцип наиболее эффективного использования. Трактовка в сложившейся европейской и американской практиках, особенности практик в странах СНГ.</a:t>
            </a:r>
          </a:p>
          <a:p>
            <a:pPr algn="just"/>
            <a:r>
              <a:rPr lang="ru-RU" sz="1600" dirty="0"/>
              <a:t> </a:t>
            </a:r>
            <a:r>
              <a:rPr lang="ru-RU" sz="1600" b="1" dirty="0" smtClean="0"/>
              <a:t>Стволовая </a:t>
            </a:r>
            <a:r>
              <a:rPr lang="ru-RU" sz="1600" b="1" dirty="0"/>
              <a:t>система</a:t>
            </a:r>
            <a:r>
              <a:rPr lang="ru-RU" sz="1600" dirty="0"/>
              <a:t> Теории оценки стоимости – набор ключевых стратегий, методических подходов (в белорусской практике – Методов оценки) к количественной оценке величины стоимости.</a:t>
            </a:r>
          </a:p>
          <a:p>
            <a:pPr algn="just"/>
            <a:r>
              <a:rPr lang="ru-RU" sz="1600" dirty="0"/>
              <a:t>Смысл и содержание методических (рыночных) подходов для оценки стоимости объектов гражданских прав: затратный, доходный и сравнительный методы оценки (далее МО). Особенности трактовки в международных и белорусских стандартах для деятельности по оценке стоимости</a:t>
            </a:r>
            <a:r>
              <a:rPr lang="ru-RU" sz="1600" dirty="0" smtClean="0"/>
              <a:t>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721158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660399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200" b="1" dirty="0" smtClean="0">
                <a:latin typeface="+mn-lt"/>
                <a:ea typeface="+mn-ea"/>
                <a:cs typeface="+mn-cs"/>
              </a:rPr>
              <a:t>Тема </a:t>
            </a:r>
            <a:r>
              <a:rPr lang="en-US" sz="2200" b="1" dirty="0">
                <a:latin typeface="+mn-lt"/>
                <a:ea typeface="+mn-ea"/>
                <a:cs typeface="+mn-cs"/>
              </a:rPr>
              <a:t>2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.2.</a:t>
            </a:r>
            <a:r>
              <a:rPr lang="en-US" sz="2200" b="1" dirty="0" smtClean="0">
                <a:latin typeface="+mn-lt"/>
                <a:ea typeface="+mn-ea"/>
                <a:cs typeface="+mn-cs"/>
              </a:rPr>
              <a:t> 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Методология </a:t>
            </a:r>
            <a:r>
              <a:rPr lang="ru-RU" sz="2200" b="1" dirty="0">
                <a:latin typeface="+mn-lt"/>
                <a:ea typeface="+mn-ea"/>
                <a:cs typeface="+mn-cs"/>
              </a:rPr>
              <a:t>Теории оценки стоимости и методический инструментарий профессиональной деятельности по оценке стоимости объектов гражданских прав.</a:t>
            </a:r>
            <a:r>
              <a:rPr lang="en-US" sz="2200" b="1" dirty="0">
                <a:latin typeface="+mn-lt"/>
                <a:ea typeface="+mn-ea"/>
                <a:cs typeface="+mn-cs"/>
              </a:rPr>
              <a:t> </a:t>
            </a:r>
            <a:endParaRPr lang="ru-RU" sz="2200" b="1" dirty="0"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660400"/>
            <a:ext cx="12192000" cy="5943599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600" b="1" dirty="0" smtClean="0"/>
              <a:t>Абстракт:</a:t>
            </a:r>
          </a:p>
          <a:p>
            <a:pPr algn="just"/>
            <a:r>
              <a:rPr lang="ru-RU" sz="1600" dirty="0" smtClean="0"/>
              <a:t>Ключевые </a:t>
            </a:r>
            <a:r>
              <a:rPr lang="ru-RU" sz="1600" dirty="0"/>
              <a:t>формулы, отражающие идеи затратного, сравнительного и доходного метода оценки.</a:t>
            </a:r>
          </a:p>
          <a:p>
            <a:pPr algn="just"/>
            <a:r>
              <a:rPr lang="ru-RU" sz="1600" dirty="0"/>
              <a:t>Рыночные (сравнительный, доходный и затратный) и иные (индексный, балансового накопления активов, кадастровой стоимости) методы оценки. Сферы (цели) их применения. Практика (примеры) их реализации.</a:t>
            </a:r>
          </a:p>
          <a:p>
            <a:pPr algn="just"/>
            <a:r>
              <a:rPr lang="ru-RU" sz="1600" dirty="0"/>
              <a:t>Причины и условия использовании в теории и на практике нескольких методических подходов (МО), согласование результатов оценки стоимости различными методами.</a:t>
            </a:r>
          </a:p>
          <a:p>
            <a:pPr algn="just"/>
            <a:r>
              <a:rPr lang="ru-RU" sz="1600" b="1" dirty="0"/>
              <a:t>Система кроны</a:t>
            </a:r>
            <a:r>
              <a:rPr lang="ru-RU" sz="1600" dirty="0"/>
              <a:t> Теории оценки стоимости – совокупность техник, способов и приёмов, необходимых для расчёта показателей (а также их составляющих - </a:t>
            </a:r>
            <a:r>
              <a:rPr lang="ru-RU" sz="1600" dirty="0" err="1"/>
              <a:t>субпоказатели</a:t>
            </a:r>
            <a:r>
              <a:rPr lang="ru-RU" sz="1600" dirty="0"/>
              <a:t>), используемых в рамках конкретных методологических подходов и методов оценки в их рамках (в белорусской практике методов оценки и методов расчёта стоимости соответственно), для реализации их ключевых формул.</a:t>
            </a:r>
          </a:p>
          <a:p>
            <a:pPr algn="just"/>
            <a:r>
              <a:rPr lang="ru-RU" sz="1600" dirty="0"/>
              <a:t>Понятие о методах оценки и методах расчёта стоимости (далее МРС), способах и техниках расчёта в международной и практике Республики Беларусь. </a:t>
            </a:r>
          </a:p>
          <a:p>
            <a:pPr algn="just"/>
            <a:r>
              <a:rPr lang="ru-RU" sz="1600" dirty="0"/>
              <a:t>Форма и плотность кроны для методов оценки (от плотной до ажурной).</a:t>
            </a:r>
          </a:p>
          <a:p>
            <a:pPr algn="just"/>
            <a:r>
              <a:rPr lang="ru-RU" sz="1600" dirty="0"/>
              <a:t>Градация понятий подход, метод, способ, техника. Сложившаяся практика Республики Беларусь: термины метод, метод оценки, метод расчета стоимости, метод расчета показателей, способ в сложившейся практике.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600" b="1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336093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6700" y="774700"/>
            <a:ext cx="11595100" cy="5689600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0" y="1"/>
            <a:ext cx="12192000" cy="6603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200" b="1" smtClean="0">
                <a:latin typeface="+mn-lt"/>
                <a:ea typeface="+mn-ea"/>
                <a:cs typeface="+mn-cs"/>
              </a:rPr>
              <a:t>Тема </a:t>
            </a:r>
            <a:r>
              <a:rPr lang="en-US" sz="2200" b="1" smtClean="0">
                <a:latin typeface="+mn-lt"/>
                <a:ea typeface="+mn-ea"/>
                <a:cs typeface="+mn-cs"/>
              </a:rPr>
              <a:t>2</a:t>
            </a:r>
            <a:r>
              <a:rPr lang="ru-RU" sz="2200" b="1" smtClean="0">
                <a:latin typeface="+mn-lt"/>
                <a:ea typeface="+mn-ea"/>
                <a:cs typeface="+mn-cs"/>
              </a:rPr>
              <a:t>.2.</a:t>
            </a:r>
            <a:r>
              <a:rPr lang="en-US" sz="2200" b="1" smtClean="0">
                <a:latin typeface="+mn-lt"/>
                <a:ea typeface="+mn-ea"/>
                <a:cs typeface="+mn-cs"/>
              </a:rPr>
              <a:t> </a:t>
            </a:r>
            <a:r>
              <a:rPr lang="ru-RU" sz="2200" b="1" smtClean="0">
                <a:latin typeface="+mn-lt"/>
                <a:ea typeface="+mn-ea"/>
                <a:cs typeface="+mn-cs"/>
              </a:rPr>
              <a:t>Методология Теории оценки стоимости и методический инструментарий профессиональной деятельности по оценке стоимости объектов гражданских прав.</a:t>
            </a:r>
            <a:r>
              <a:rPr lang="en-US" sz="2200" b="1" smtClean="0">
                <a:latin typeface="+mn-lt"/>
                <a:ea typeface="+mn-ea"/>
                <a:cs typeface="+mn-cs"/>
              </a:rPr>
              <a:t> </a:t>
            </a:r>
            <a:endParaRPr lang="ru-RU" sz="2200" b="1" dirty="0">
              <a:latin typeface="+mn-lt"/>
              <a:ea typeface="+mn-ea"/>
              <a:cs typeface="+mn-cs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0550656"/>
              </p:ext>
            </p:extLst>
          </p:nvPr>
        </p:nvGraphicFramePr>
        <p:xfrm>
          <a:off x="177800" y="660396"/>
          <a:ext cx="11684000" cy="622808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1684000">
                  <a:extLst>
                    <a:ext uri="{9D8B030D-6E8A-4147-A177-3AD203B41FA5}">
                      <a16:colId xmlns:a16="http://schemas.microsoft.com/office/drawing/2014/main" val="1306600163"/>
                    </a:ext>
                  </a:extLst>
                </a:gridCol>
              </a:tblGrid>
              <a:tr h="365385">
                <a:tc>
                  <a:txBody>
                    <a:bodyPr/>
                    <a:lstStyle/>
                    <a:p>
                      <a:pPr indent="252095" algn="just">
                        <a:spcAft>
                          <a:spcPts val="0"/>
                        </a:spcAft>
                        <a:tabLst>
                          <a:tab pos="6057900" algn="l"/>
                        </a:tabLs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3.206 принцип вклада: Принцип оценки, который утверждает, что вклад </a:t>
                      </a:r>
                      <a:r>
                        <a:rPr lang="ru-RU" sz="1400" spc="-20" dirty="0">
                          <a:solidFill>
                            <a:schemeClr val="tx1"/>
                          </a:solidFill>
                          <a:effectLst/>
                        </a:rPr>
                        <a:t>определяется суммой, на которую изменяется стоимость объекта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оценки вследствие наличия или отсутствия какого-либо элемента в факторах производства</a:t>
                      </a:r>
                    </a:p>
                    <a:p>
                      <a:pPr marL="252095" algn="just">
                        <a:spcBef>
                          <a:spcPts val="200"/>
                        </a:spcBef>
                        <a:spcAft>
                          <a:spcPts val="400"/>
                        </a:spcAft>
                      </a:pPr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109" marR="37109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6038452"/>
                  </a:ext>
                </a:extLst>
              </a:tr>
              <a:tr h="490224">
                <a:tc>
                  <a:txBody>
                    <a:bodyPr/>
                    <a:lstStyle/>
                    <a:p>
                      <a:pPr indent="252095" algn="just">
                        <a:spcAft>
                          <a:spcPts val="0"/>
                        </a:spcAft>
                      </a:pPr>
                      <a:r>
                        <a:rPr lang="ru-RU" sz="1400" spc="-20" dirty="0">
                          <a:solidFill>
                            <a:schemeClr val="tx1"/>
                          </a:solidFill>
                          <a:effectLst/>
                        </a:rPr>
                        <a:t>3.207 принцип возрастающей и уменьшающейся отдачи: Принцип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400" spc="-20" dirty="0">
                          <a:solidFill>
                            <a:schemeClr val="tx1"/>
                          </a:solidFill>
                          <a:effectLst/>
                        </a:rPr>
                        <a:t>оценки, который утверждает, что по мере увеличения какого-либо ресурса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в одном из факторов производства рост чистой отдачи сначала увеличивается, а затем начинает уменьшаться.</a:t>
                      </a:r>
                    </a:p>
                    <a:p>
                      <a:pPr marL="252095" algn="just">
                        <a:spcBef>
                          <a:spcPts val="200"/>
                        </a:spcBef>
                        <a:spcAft>
                          <a:spcPts val="400"/>
                        </a:spcAft>
                      </a:pPr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109" marR="37109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6817298"/>
                  </a:ext>
                </a:extLst>
              </a:tr>
              <a:tr h="365385">
                <a:tc>
                  <a:txBody>
                    <a:bodyPr/>
                    <a:lstStyle/>
                    <a:p>
                      <a:pPr indent="252095" algn="just"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3.208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принцип добавочной продуктивности: Принцип оценки, который утверждает, что добавочная продуктивность определяется чистым доходом, </a:t>
                      </a:r>
                      <a:r>
                        <a:rPr lang="ru-RU" sz="1400" spc="-20" dirty="0">
                          <a:solidFill>
                            <a:schemeClr val="tx1"/>
                          </a:solidFill>
                          <a:effectLst/>
                        </a:rPr>
                        <a:t>относящимся к земле, после компенсации затрат на труд, капитал и управление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252095" algn="just">
                        <a:spcBef>
                          <a:spcPts val="200"/>
                        </a:spcBef>
                        <a:spcAft>
                          <a:spcPts val="400"/>
                        </a:spcAft>
                      </a:pPr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109" marR="37109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8626299"/>
                  </a:ext>
                </a:extLst>
              </a:tr>
              <a:tr h="261836">
                <a:tc>
                  <a:txBody>
                    <a:bodyPr/>
                    <a:lstStyle/>
                    <a:p>
                      <a:pPr indent="252095" algn="just">
                        <a:spcAft>
                          <a:spcPts val="0"/>
                        </a:spcAft>
                      </a:pPr>
                      <a:r>
                        <a:rPr lang="ru-RU" sz="1400" spc="-20" dirty="0">
                          <a:solidFill>
                            <a:schemeClr val="tx1"/>
                          </a:solidFill>
                          <a:effectLst/>
                        </a:rPr>
                        <a:t>3.209</a:t>
                      </a:r>
                      <a:r>
                        <a:rPr lang="en-US" sz="1400" spc="-2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400" spc="-20" dirty="0">
                          <a:solidFill>
                            <a:schemeClr val="tx1"/>
                          </a:solidFill>
                          <a:effectLst/>
                        </a:rPr>
                        <a:t>принцип зависимости: Принцип оценки, который утверждает,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400" spc="-20" dirty="0">
                          <a:solidFill>
                            <a:schemeClr val="tx1"/>
                          </a:solidFill>
                          <a:effectLst/>
                        </a:rPr>
                        <a:t>что стоимость объекта оценки зависит от характера окружающей среды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252095" algn="just">
                        <a:spcBef>
                          <a:spcPts val="200"/>
                        </a:spcBef>
                        <a:spcAft>
                          <a:spcPts val="400"/>
                        </a:spcAft>
                      </a:pPr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109" marR="37109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5907983"/>
                  </a:ext>
                </a:extLst>
              </a:tr>
              <a:tr h="365385">
                <a:tc>
                  <a:txBody>
                    <a:bodyPr/>
                    <a:lstStyle/>
                    <a:p>
                      <a:pPr indent="252095" algn="just"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3.210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принцип замещения: Принцип оценки, который </a:t>
                      </a: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</a:rPr>
                        <a:t>утверждет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, что максимальная цена объекта оценки определяется минимальной суммой, за которую может быть приобретен объект-аналог</a:t>
                      </a:r>
                    </a:p>
                    <a:p>
                      <a:pPr marL="252095" algn="just">
                        <a:spcBef>
                          <a:spcPts val="200"/>
                        </a:spcBef>
                        <a:spcAft>
                          <a:spcPts val="400"/>
                        </a:spcAft>
                      </a:pPr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109" marR="37109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6506309"/>
                  </a:ext>
                </a:extLst>
              </a:tr>
              <a:tr h="261836">
                <a:tc>
                  <a:txBody>
                    <a:bodyPr/>
                    <a:lstStyle/>
                    <a:p>
                      <a:pPr indent="252095" algn="just">
                        <a:spcAft>
                          <a:spcPts val="0"/>
                        </a:spcAft>
                      </a:pPr>
                      <a:r>
                        <a:rPr lang="ru-RU" sz="1400" spc="-20" dirty="0">
                          <a:solidFill>
                            <a:schemeClr val="tx1"/>
                          </a:solidFill>
                          <a:effectLst/>
                        </a:rPr>
                        <a:t>3.211 принцип изменения: Принцип оценки, который отражает </a:t>
                      </a:r>
                      <a:r>
                        <a:rPr lang="ru-RU" sz="1400" spc="-20" dirty="0" err="1">
                          <a:solidFill>
                            <a:schemeClr val="tx1"/>
                          </a:solidFill>
                          <a:effectLst/>
                        </a:rPr>
                        <a:t>изме-нение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400" spc="-20" dirty="0">
                          <a:solidFill>
                            <a:schemeClr val="tx1"/>
                          </a:solidFill>
                          <a:effectLst/>
                        </a:rPr>
                        <a:t>стоимости объекта оценки или цен объектов-аналогов во времени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252095" algn="just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109" marR="37109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5945993"/>
                  </a:ext>
                </a:extLst>
              </a:tr>
              <a:tr h="365385">
                <a:tc>
                  <a:txBody>
                    <a:bodyPr/>
                    <a:lstStyle/>
                    <a:p>
                      <a:pPr indent="252095" algn="just">
                        <a:spcAft>
                          <a:spcPts val="0"/>
                        </a:spcAft>
                      </a:pPr>
                      <a:r>
                        <a:rPr lang="ru-RU" sz="1400" spc="-20" dirty="0">
                          <a:solidFill>
                            <a:schemeClr val="tx1"/>
                          </a:solidFill>
                          <a:effectLst/>
                        </a:rPr>
                        <a:t>3.212</a:t>
                      </a:r>
                      <a:r>
                        <a:rPr lang="en-US" sz="1400" spc="-2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400" spc="-20" dirty="0">
                          <a:solidFill>
                            <a:schemeClr val="tx1"/>
                          </a:solidFill>
                          <a:effectLst/>
                        </a:rPr>
                        <a:t>принцип конкуренции: Принцип оценки, который утверждает,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что если прибыль на рынке превышает уровень, необходимый для </a:t>
                      </a:r>
                      <a:b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оплаты факторов производства, то конкуренция на рынке увеличивается, что приводит к снижению среднего уровня доходов</a:t>
                      </a:r>
                    </a:p>
                    <a:p>
                      <a:pPr marL="252095" algn="just">
                        <a:spcBef>
                          <a:spcPts val="200"/>
                        </a:spcBef>
                        <a:spcAft>
                          <a:spcPts val="400"/>
                        </a:spcAft>
                      </a:pPr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109" marR="37109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150864"/>
                  </a:ext>
                </a:extLst>
              </a:tr>
              <a:tr h="365385">
                <a:tc>
                  <a:txBody>
                    <a:bodyPr/>
                    <a:lstStyle/>
                    <a:p>
                      <a:pPr indent="252095" algn="just">
                        <a:spcAft>
                          <a:spcPts val="0"/>
                        </a:spcAft>
                        <a:tabLst>
                          <a:tab pos="6057900" algn="l"/>
                        </a:tabLst>
                      </a:pPr>
                      <a:r>
                        <a:rPr lang="ru-RU" sz="1400" spc="-20" dirty="0">
                          <a:solidFill>
                            <a:schemeClr val="tx1"/>
                          </a:solidFill>
                          <a:effectLst/>
                        </a:rPr>
                        <a:t>3.213</a:t>
                      </a:r>
                      <a:r>
                        <a:rPr lang="en-US" sz="1400" spc="-2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400" spc="-20" dirty="0">
                          <a:solidFill>
                            <a:schemeClr val="tx1"/>
                          </a:solidFill>
                          <a:effectLst/>
                        </a:rPr>
                        <a:t>принцип наиболее эффективного использования: Принцип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оценки, </a:t>
                      </a:r>
                      <a:r>
                        <a:rPr lang="ru-RU" sz="1400" spc="-20" dirty="0">
                          <a:solidFill>
                            <a:schemeClr val="tx1"/>
                          </a:solidFill>
                          <a:effectLst/>
                        </a:rPr>
                        <a:t>который утверждает, что наиболее вероятное и разумное использов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ание актива – это использование, которое не противоречит законодательству, физически осуществимо, финансово целесообразно и приводит к наибольшей стоимости имущества</a:t>
                      </a:r>
                    </a:p>
                    <a:p>
                      <a:pPr marL="252095" algn="just">
                        <a:spcBef>
                          <a:spcPts val="200"/>
                        </a:spcBef>
                        <a:spcAft>
                          <a:spcPts val="4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109" marR="37109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8114674"/>
                  </a:ext>
                </a:extLst>
              </a:tr>
              <a:tr h="261836">
                <a:tc>
                  <a:txBody>
                    <a:bodyPr/>
                    <a:lstStyle/>
                    <a:p>
                      <a:pPr indent="252095" algn="just">
                        <a:spcAft>
                          <a:spcPts val="0"/>
                        </a:spcAft>
                      </a:pPr>
                      <a:r>
                        <a:rPr lang="ru-RU" sz="1400" spc="-20" dirty="0">
                          <a:solidFill>
                            <a:schemeClr val="tx1"/>
                          </a:solidFill>
                          <a:effectLst/>
                        </a:rPr>
                        <a:t>3.214</a:t>
                      </a:r>
                      <a:r>
                        <a:rPr lang="en-US" sz="1400" spc="-2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400" spc="-20" dirty="0">
                          <a:solidFill>
                            <a:schemeClr val="tx1"/>
                          </a:solidFill>
                          <a:effectLst/>
                        </a:rPr>
                        <a:t>принцип ожидания: Принцип оценки, характеризующий точку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зрения пользователя на будущие выгоды и их настоящую стоимость</a:t>
                      </a:r>
                    </a:p>
                    <a:p>
                      <a:pPr marL="252095" algn="just">
                        <a:spcBef>
                          <a:spcPts val="200"/>
                        </a:spcBef>
                        <a:spcAft>
                          <a:spcPts val="4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109" marR="37109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67420700"/>
                  </a:ext>
                </a:extLst>
              </a:tr>
              <a:tr h="261836">
                <a:tc>
                  <a:txBody>
                    <a:bodyPr/>
                    <a:lstStyle/>
                    <a:p>
                      <a:pPr indent="252095" algn="just"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3.215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принцип полезности: Принцип оценки, характеризующий способность конкретного объекта оценки удовлетворять потребности пользователя</a:t>
                      </a:r>
                    </a:p>
                    <a:p>
                      <a:pPr marL="252095" algn="just">
                        <a:spcBef>
                          <a:spcPts val="200"/>
                        </a:spcBef>
                        <a:spcAft>
                          <a:spcPts val="400"/>
                        </a:spcAft>
                      </a:pPr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109" marR="37109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23628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74914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6700" y="774700"/>
            <a:ext cx="11595100" cy="5689600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0" y="1"/>
            <a:ext cx="12192000" cy="6603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200" b="1" smtClean="0">
                <a:latin typeface="+mn-lt"/>
                <a:ea typeface="+mn-ea"/>
                <a:cs typeface="+mn-cs"/>
              </a:rPr>
              <a:t>Тема </a:t>
            </a:r>
            <a:r>
              <a:rPr lang="en-US" sz="2200" b="1" smtClean="0">
                <a:latin typeface="+mn-lt"/>
                <a:ea typeface="+mn-ea"/>
                <a:cs typeface="+mn-cs"/>
              </a:rPr>
              <a:t>2</a:t>
            </a:r>
            <a:r>
              <a:rPr lang="ru-RU" sz="2200" b="1" smtClean="0">
                <a:latin typeface="+mn-lt"/>
                <a:ea typeface="+mn-ea"/>
                <a:cs typeface="+mn-cs"/>
              </a:rPr>
              <a:t>.2.</a:t>
            </a:r>
            <a:r>
              <a:rPr lang="en-US" sz="2200" b="1" smtClean="0">
                <a:latin typeface="+mn-lt"/>
                <a:ea typeface="+mn-ea"/>
                <a:cs typeface="+mn-cs"/>
              </a:rPr>
              <a:t> </a:t>
            </a:r>
            <a:r>
              <a:rPr lang="ru-RU" sz="2200" b="1" smtClean="0">
                <a:latin typeface="+mn-lt"/>
                <a:ea typeface="+mn-ea"/>
                <a:cs typeface="+mn-cs"/>
              </a:rPr>
              <a:t>Методология Теории оценки стоимости и методический инструментарий профессиональной деятельности по оценке стоимости объектов гражданских прав.</a:t>
            </a:r>
            <a:r>
              <a:rPr lang="en-US" sz="2200" b="1" smtClean="0">
                <a:latin typeface="+mn-lt"/>
                <a:ea typeface="+mn-ea"/>
                <a:cs typeface="+mn-cs"/>
              </a:rPr>
              <a:t> </a:t>
            </a:r>
            <a:endParaRPr lang="ru-RU" sz="2200" b="1" dirty="0">
              <a:latin typeface="+mn-lt"/>
              <a:ea typeface="+mn-ea"/>
              <a:cs typeface="+mn-cs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3732323"/>
              </p:ext>
            </p:extLst>
          </p:nvPr>
        </p:nvGraphicFramePr>
        <p:xfrm>
          <a:off x="177800" y="660396"/>
          <a:ext cx="11684000" cy="607568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1684000">
                  <a:extLst>
                    <a:ext uri="{9D8B030D-6E8A-4147-A177-3AD203B41FA5}">
                      <a16:colId xmlns:a16="http://schemas.microsoft.com/office/drawing/2014/main" val="1306600163"/>
                    </a:ext>
                  </a:extLst>
                </a:gridCol>
              </a:tblGrid>
              <a:tr h="261836">
                <a:tc>
                  <a:txBody>
                    <a:bodyPr/>
                    <a:lstStyle/>
                    <a:p>
                      <a:pPr indent="252095" algn="just"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3.215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принцип полезности: Принцип оценки, характеризующий способность конкретного объекта оценки удовлетворять потребности пользователя</a:t>
                      </a:r>
                    </a:p>
                    <a:p>
                      <a:pPr marL="252095" algn="just">
                        <a:spcBef>
                          <a:spcPts val="200"/>
                        </a:spcBef>
                        <a:spcAft>
                          <a:spcPts val="400"/>
                        </a:spcAft>
                      </a:pPr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109" marR="37109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2362808"/>
                  </a:ext>
                </a:extLst>
              </a:tr>
              <a:tr h="290817">
                <a:tc>
                  <a:txBody>
                    <a:bodyPr/>
                    <a:lstStyle/>
                    <a:p>
                      <a:pPr indent="252095"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3.216</a:t>
                      </a: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принцип прогрессии: Принцип оценки, который утверждает, что стоимость объекта оценки, не имеющего улучшений, повышается в результате </a:t>
                      </a:r>
                      <a:r>
                        <a:rPr lang="ru-RU" sz="1400" spc="-20">
                          <a:solidFill>
                            <a:schemeClr val="tx1"/>
                          </a:solidFill>
                          <a:effectLst/>
                        </a:rPr>
                        <a:t>функционирования соседних объектов, имеющих улучшения, </a:t>
                      </a: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соответствующие современным требованиям рынка</a:t>
                      </a:r>
                    </a:p>
                    <a:p>
                      <a:pPr indent="252095"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109" marR="37109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019355"/>
                  </a:ext>
                </a:extLst>
              </a:tr>
              <a:tr h="290817">
                <a:tc>
                  <a:txBody>
                    <a:bodyPr/>
                    <a:lstStyle/>
                    <a:p>
                      <a:pPr indent="252095"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3.217 принцип регрессии: Принцип оценки, который утверждает, что при избыточных улучшениях (сверхулучшениях) стоимость объекта оценки уменьшается или не увеличивается</a:t>
                      </a:r>
                    </a:p>
                    <a:p>
                      <a:pPr indent="252095"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109" marR="37109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3304346"/>
                  </a:ext>
                </a:extLst>
              </a:tr>
              <a:tr h="469780">
                <a:tc>
                  <a:txBody>
                    <a:bodyPr/>
                    <a:lstStyle/>
                    <a:p>
                      <a:pPr indent="252095" algn="just"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3.218</a:t>
                      </a: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принцип сбалансированности: Принцип оценки, который утверждает, что максимальный доход от объекта оценки и его максимальную стоимость можно получить при соблюдении оптимальных </a:t>
                      </a:r>
                      <a:b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величин факторов производства</a:t>
                      </a:r>
                    </a:p>
                    <a:p>
                      <a:pPr indent="252095" algn="just"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109" marR="37109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484824"/>
                  </a:ext>
                </a:extLst>
              </a:tr>
              <a:tr h="413854">
                <a:tc>
                  <a:txBody>
                    <a:bodyPr/>
                    <a:lstStyle/>
                    <a:p>
                      <a:pPr indent="252095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3.219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принцип соответствия: Принцип оценки, который утверждает, что максимальная стоимость возникает тогда, когда уровень оформления, </a:t>
                      </a:r>
                      <a:r>
                        <a:rPr lang="ru-RU" sz="1400" spc="-10" dirty="0">
                          <a:solidFill>
                            <a:schemeClr val="tx1"/>
                          </a:solidFill>
                          <a:effectLst/>
                        </a:rPr>
                        <a:t>удобств, характера использования объектов оценки соответствует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требованиям рынка.</a:t>
                      </a:r>
                    </a:p>
                    <a:p>
                      <a:pPr indent="252095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marL="252095" algn="just">
                        <a:spcAft>
                          <a:spcPts val="0"/>
                        </a:spcAft>
                        <a:tabLst>
                          <a:tab pos="6057900" algn="l"/>
                        </a:tabLs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Примечания - Принцип соответствия реализуется в виде двух принципов – регрессии и прогрессии</a:t>
                      </a:r>
                    </a:p>
                    <a:p>
                      <a:pPr marL="252095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109" marR="37109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068494"/>
                  </a:ext>
                </a:extLst>
              </a:tr>
              <a:tr h="246074">
                <a:tc>
                  <a:txBody>
                    <a:bodyPr/>
                    <a:lstStyle/>
                    <a:p>
                      <a:pPr indent="252095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3.220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принцип спроса и предложения: Принцип оценки, который утверждает, что цена объекта оценки определяется соотношением спроса и предложения по объектам-аналогам на рынке</a:t>
                      </a:r>
                      <a:r>
                        <a:rPr lang="ru-RU" sz="1400" strike="sngStrike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109" marR="37109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5459695"/>
                  </a:ext>
                </a:extLst>
              </a:tr>
              <a:tr h="365385">
                <a:tc>
                  <a:txBody>
                    <a:bodyPr/>
                    <a:lstStyle/>
                    <a:p>
                      <a:pPr indent="252095" algn="just">
                        <a:spcAft>
                          <a:spcPts val="0"/>
                        </a:spcAft>
                        <a:tabLst>
                          <a:tab pos="6057900" algn="l"/>
                        </a:tabLs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3.221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принцип экономического разделения: Принцип оценки, который утверждает, что имущественные права на объект оценки следует разделять и соединять таким образом, чтобы стоимость объекта оценки при этом увеличивалась</a:t>
                      </a:r>
                    </a:p>
                    <a:p>
                      <a:pPr marL="252095" algn="just">
                        <a:spcBef>
                          <a:spcPts val="200"/>
                        </a:spcBef>
                        <a:spcAft>
                          <a:spcPts val="4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109" marR="37109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0824185"/>
                  </a:ext>
                </a:extLst>
              </a:tr>
              <a:tr h="365385">
                <a:tc>
                  <a:txBody>
                    <a:bodyPr/>
                    <a:lstStyle/>
                    <a:p>
                      <a:pPr indent="252095" algn="just">
                        <a:spcAft>
                          <a:spcPts val="0"/>
                        </a:spcAft>
                      </a:pPr>
                      <a:r>
                        <a:rPr lang="ru-RU" sz="1400" spc="-20" dirty="0">
                          <a:solidFill>
                            <a:schemeClr val="tx1"/>
                          </a:solidFill>
                          <a:effectLst/>
                        </a:rPr>
                        <a:t>3.222</a:t>
                      </a:r>
                      <a:r>
                        <a:rPr lang="en-US" sz="1400" spc="-2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400" spc="-20" dirty="0">
                          <a:solidFill>
                            <a:schemeClr val="tx1"/>
                          </a:solidFill>
                          <a:effectLst/>
                        </a:rPr>
                        <a:t>принцип экономического размера: Принцип оценки, который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400" spc="-20" dirty="0">
                          <a:solidFill>
                            <a:schemeClr val="tx1"/>
                          </a:solidFill>
                          <a:effectLst/>
                        </a:rPr>
                        <a:t>утверждает, что на рынке существует оптимальное количество факторов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400" spc="-20" dirty="0">
                          <a:solidFill>
                            <a:schemeClr val="tx1"/>
                          </a:solidFill>
                          <a:effectLst/>
                        </a:rPr>
                        <a:t>производства, необходимое для наиболее эффективного использования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объектов оценки</a:t>
                      </a:r>
                    </a:p>
                    <a:p>
                      <a:pPr marL="252095" algn="just">
                        <a:spcBef>
                          <a:spcPts val="200"/>
                        </a:spcBef>
                        <a:spcAft>
                          <a:spcPts val="400"/>
                        </a:spcAft>
                      </a:pPr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109" marR="37109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41846540"/>
                  </a:ext>
                </a:extLst>
              </a:tr>
              <a:tr h="261836">
                <a:tc>
                  <a:txBody>
                    <a:bodyPr/>
                    <a:lstStyle/>
                    <a:p>
                      <a:pPr indent="252095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3.223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принципы оценки: Основные положения теории оценки и правила определения стоимости</a:t>
                      </a:r>
                    </a:p>
                    <a:p>
                      <a:pPr marL="252095" algn="just">
                        <a:spcBef>
                          <a:spcPts val="200"/>
                        </a:spcBef>
                        <a:spcAft>
                          <a:spcPts val="4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109" marR="37109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40300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75747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4000" y="1003300"/>
            <a:ext cx="11620500" cy="51736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b="1" dirty="0"/>
              <a:t>3.29 метод</a:t>
            </a:r>
            <a:r>
              <a:rPr lang="ru-RU" sz="3600" dirty="0"/>
              <a:t>: Способ расчета одного или нескольких показателей, используемых в процедуре оценки. (СТБ 52.0.02). </a:t>
            </a:r>
          </a:p>
          <a:p>
            <a:pPr marL="0" indent="0">
              <a:buNone/>
            </a:pPr>
            <a:r>
              <a:rPr lang="ru-RU" sz="3600" b="1" dirty="0"/>
              <a:t>3.29.1 метод оценки</a:t>
            </a:r>
            <a:r>
              <a:rPr lang="ru-RU" sz="3600" dirty="0"/>
              <a:t>: Один или несколько методов расчета стоимости отдельного вида объекта оценки [1].</a:t>
            </a:r>
          </a:p>
          <a:p>
            <a:pPr marL="0" indent="0">
              <a:buNone/>
            </a:pPr>
            <a:r>
              <a:rPr lang="ru-RU" sz="3600" b="1" dirty="0"/>
              <a:t>3.29.2 метод расчета стоимости</a:t>
            </a:r>
            <a:r>
              <a:rPr lang="ru-RU" sz="3600" dirty="0"/>
              <a:t>: Способ определения стоимости отдельного вида объекта оценки [1].</a:t>
            </a:r>
          </a:p>
          <a:p>
            <a:pPr marL="0" indent="0">
              <a:buNone/>
            </a:pPr>
            <a:r>
              <a:rPr lang="ru-RU" sz="3600" b="1" dirty="0"/>
              <a:t>3.30 способ определения стоимости</a:t>
            </a:r>
            <a:r>
              <a:rPr lang="ru-RU" sz="3600" dirty="0"/>
              <a:t>: Совокупность приемов, используемых в методах расчета стоимости (СТБ 52.0.02).</a:t>
            </a:r>
          </a:p>
          <a:p>
            <a:pPr marL="0" indent="0">
              <a:buNone/>
            </a:pPr>
            <a:endParaRPr lang="ru-RU" sz="3600" dirty="0"/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0" y="1"/>
            <a:ext cx="12192000" cy="6603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200" b="1" smtClean="0">
                <a:latin typeface="+mn-lt"/>
                <a:ea typeface="+mn-ea"/>
                <a:cs typeface="+mn-cs"/>
              </a:rPr>
              <a:t>Тема </a:t>
            </a:r>
            <a:r>
              <a:rPr lang="en-US" sz="2200" b="1" smtClean="0">
                <a:latin typeface="+mn-lt"/>
                <a:ea typeface="+mn-ea"/>
                <a:cs typeface="+mn-cs"/>
              </a:rPr>
              <a:t>2</a:t>
            </a:r>
            <a:r>
              <a:rPr lang="ru-RU" sz="2200" b="1" smtClean="0">
                <a:latin typeface="+mn-lt"/>
                <a:ea typeface="+mn-ea"/>
                <a:cs typeface="+mn-cs"/>
              </a:rPr>
              <a:t>.2.</a:t>
            </a:r>
            <a:r>
              <a:rPr lang="en-US" sz="2200" b="1" smtClean="0">
                <a:latin typeface="+mn-lt"/>
                <a:ea typeface="+mn-ea"/>
                <a:cs typeface="+mn-cs"/>
              </a:rPr>
              <a:t> </a:t>
            </a:r>
            <a:r>
              <a:rPr lang="ru-RU" sz="2200" b="1" smtClean="0">
                <a:latin typeface="+mn-lt"/>
                <a:ea typeface="+mn-ea"/>
                <a:cs typeface="+mn-cs"/>
              </a:rPr>
              <a:t>Методология Теории оценки стоимости и методический инструментарий профессиональной деятельности по оценке стоимости объектов гражданских прав.</a:t>
            </a:r>
            <a:r>
              <a:rPr lang="en-US" sz="2200" b="1" smtClean="0">
                <a:latin typeface="+mn-lt"/>
                <a:ea typeface="+mn-ea"/>
                <a:cs typeface="+mn-cs"/>
              </a:rPr>
              <a:t> </a:t>
            </a:r>
            <a:endParaRPr lang="ru-RU" sz="2200" b="1" dirty="0"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72836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4000" y="660400"/>
            <a:ext cx="11620500" cy="6007100"/>
          </a:xfrm>
        </p:spPr>
        <p:txBody>
          <a:bodyPr>
            <a:noAutofit/>
          </a:bodyPr>
          <a:lstStyle/>
          <a:p>
            <a:pPr marL="457200" lvl="1" indent="0" algn="just">
              <a:buNone/>
            </a:pPr>
            <a:r>
              <a:rPr lang="ru-RU" sz="1800" b="1" dirty="0"/>
              <a:t>Методы оценки</a:t>
            </a:r>
          </a:p>
          <a:p>
            <a:pPr marL="914400" lvl="2" indent="0" algn="just">
              <a:buNone/>
            </a:pPr>
            <a:r>
              <a:rPr lang="ru-RU" sz="1800" dirty="0"/>
              <a:t>Стоимость объектов оценки в Республике Беларусь может определяться с использованием:</a:t>
            </a:r>
            <a:endParaRPr lang="ru-RU" sz="1800" b="1" dirty="0"/>
          </a:p>
          <a:p>
            <a:pPr marL="1371600" lvl="3" indent="0" algn="just">
              <a:buNone/>
            </a:pPr>
            <a:r>
              <a:rPr lang="ru-RU" dirty="0"/>
              <a:t>рыночных методов оценки:</a:t>
            </a:r>
            <a:endParaRPr lang="ru-RU" b="1" dirty="0"/>
          </a:p>
          <a:p>
            <a:pPr marL="0" lvl="0" indent="0" algn="just">
              <a:buNone/>
            </a:pPr>
            <a:r>
              <a:rPr lang="ru-RU" sz="1800" dirty="0"/>
              <a:t>сравнительного;</a:t>
            </a:r>
          </a:p>
          <a:p>
            <a:pPr marL="0" lvl="0" indent="0" algn="just">
              <a:buNone/>
            </a:pPr>
            <a:r>
              <a:rPr lang="ru-RU" sz="1800" dirty="0"/>
              <a:t>доходного;</a:t>
            </a:r>
          </a:p>
          <a:p>
            <a:pPr marL="0" lvl="0" indent="0" algn="just">
              <a:buNone/>
            </a:pPr>
            <a:r>
              <a:rPr lang="ru-RU" sz="1800" dirty="0"/>
              <a:t>затратного.</a:t>
            </a:r>
          </a:p>
          <a:p>
            <a:pPr marL="1371600" lvl="3" indent="0" algn="just">
              <a:buNone/>
            </a:pPr>
            <a:r>
              <a:rPr lang="ru-RU" dirty="0"/>
              <a:t>иных методов оценки:</a:t>
            </a:r>
            <a:endParaRPr lang="ru-RU" b="1" dirty="0"/>
          </a:p>
          <a:p>
            <a:pPr marL="0" lvl="0" indent="0" algn="just">
              <a:buNone/>
            </a:pPr>
            <a:r>
              <a:rPr lang="ru-RU" sz="1800" dirty="0"/>
              <a:t>индексного;</a:t>
            </a:r>
          </a:p>
          <a:p>
            <a:pPr marL="0" lvl="0" indent="0" algn="just">
              <a:buNone/>
            </a:pPr>
            <a:r>
              <a:rPr lang="ru-RU" sz="1800" dirty="0"/>
              <a:t>балансового накопления активов;</a:t>
            </a:r>
          </a:p>
          <a:p>
            <a:pPr marL="0" lvl="0" indent="0" algn="just">
              <a:buNone/>
            </a:pPr>
            <a:r>
              <a:rPr lang="ru-RU" sz="1800" dirty="0"/>
              <a:t>кадастровой оценки.</a:t>
            </a:r>
          </a:p>
          <a:p>
            <a:pPr marL="914400" lvl="2" indent="0" algn="just">
              <a:buNone/>
            </a:pPr>
            <a:r>
              <a:rPr lang="ru-RU" sz="1800" dirty="0"/>
              <a:t>Рыночные методы оценки:</a:t>
            </a:r>
            <a:endParaRPr lang="ru-RU" sz="1800" b="1" dirty="0"/>
          </a:p>
          <a:p>
            <a:pPr marL="0" lvl="0" indent="0" algn="just">
              <a:buNone/>
            </a:pPr>
            <a:r>
              <a:rPr lang="ru-RU" sz="1800" dirty="0"/>
              <a:t>сравнительный метод, основанный на сравнении и учете отличий объекта оценки и аналогичных объектов, сходных с объектом оценки по основным экономическим, техническим, технологическим и иным характеристикам;</a:t>
            </a:r>
          </a:p>
          <a:p>
            <a:pPr marL="0" lvl="0" indent="0" algn="just">
              <a:buNone/>
            </a:pPr>
            <a:r>
              <a:rPr lang="ru-RU" sz="1800" dirty="0"/>
              <a:t>доходный метод, основанный на расчете доходов, ожидаемых от использования объекта оценки в будущем, и преобразовании их в стоимость объекта оценки;</a:t>
            </a:r>
          </a:p>
          <a:p>
            <a:pPr marL="0" lvl="0" indent="0" algn="just">
              <a:buNone/>
            </a:pPr>
            <a:r>
              <a:rPr lang="ru-RU" sz="1800" dirty="0"/>
              <a:t>затратный метод, основанный на определении затрат, необходимых для воспроизводства либо замещения объекта оценки за вычетом его износа, или на разнице активов и обязательств по балансу.</a:t>
            </a:r>
          </a:p>
          <a:p>
            <a:pPr marL="914400" lvl="2" indent="0" algn="just">
              <a:buNone/>
            </a:pPr>
            <a:r>
              <a:rPr lang="ru-RU" sz="1800" dirty="0"/>
              <a:t>Иные методы оценки:</a:t>
            </a:r>
            <a:endParaRPr lang="ru-RU" sz="1800" b="1" dirty="0"/>
          </a:p>
          <a:p>
            <a:pPr marL="0" indent="0" algn="just">
              <a:buNone/>
            </a:pPr>
            <a:endParaRPr lang="ru-RU" sz="1800" dirty="0"/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0" y="1"/>
            <a:ext cx="12192000" cy="6603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200" b="1" smtClean="0">
                <a:latin typeface="+mn-lt"/>
                <a:ea typeface="+mn-ea"/>
                <a:cs typeface="+mn-cs"/>
              </a:rPr>
              <a:t>Тема </a:t>
            </a:r>
            <a:r>
              <a:rPr lang="en-US" sz="2200" b="1" smtClean="0">
                <a:latin typeface="+mn-lt"/>
                <a:ea typeface="+mn-ea"/>
                <a:cs typeface="+mn-cs"/>
              </a:rPr>
              <a:t>2</a:t>
            </a:r>
            <a:r>
              <a:rPr lang="ru-RU" sz="2200" b="1" smtClean="0">
                <a:latin typeface="+mn-lt"/>
                <a:ea typeface="+mn-ea"/>
                <a:cs typeface="+mn-cs"/>
              </a:rPr>
              <a:t>.2.</a:t>
            </a:r>
            <a:r>
              <a:rPr lang="en-US" sz="2200" b="1" smtClean="0">
                <a:latin typeface="+mn-lt"/>
                <a:ea typeface="+mn-ea"/>
                <a:cs typeface="+mn-cs"/>
              </a:rPr>
              <a:t> </a:t>
            </a:r>
            <a:r>
              <a:rPr lang="ru-RU" sz="2200" b="1" smtClean="0">
                <a:latin typeface="+mn-lt"/>
                <a:ea typeface="+mn-ea"/>
                <a:cs typeface="+mn-cs"/>
              </a:rPr>
              <a:t>Методология Теории оценки стоимости и методический инструментарий профессиональной деятельности по оценке стоимости объектов гражданских прав.</a:t>
            </a:r>
            <a:r>
              <a:rPr lang="en-US" sz="2200" b="1" smtClean="0">
                <a:latin typeface="+mn-lt"/>
                <a:ea typeface="+mn-ea"/>
                <a:cs typeface="+mn-cs"/>
              </a:rPr>
              <a:t> </a:t>
            </a:r>
            <a:endParaRPr lang="ru-RU" sz="2200" b="1" dirty="0"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11912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4000" y="660400"/>
            <a:ext cx="11620500" cy="5956300"/>
          </a:xfrm>
        </p:spPr>
        <p:txBody>
          <a:bodyPr>
            <a:noAutofit/>
          </a:bodyPr>
          <a:lstStyle/>
          <a:p>
            <a:pPr marL="457200" lvl="1" indent="0" algn="just">
              <a:buNone/>
            </a:pPr>
            <a:r>
              <a:rPr lang="ru-RU" sz="1800" b="1" dirty="0"/>
              <a:t>Методы оценки</a:t>
            </a:r>
          </a:p>
          <a:p>
            <a:pPr marL="914400" lvl="2" indent="0" algn="just">
              <a:buNone/>
            </a:pPr>
            <a:endParaRPr lang="ru-RU" sz="1800" dirty="0" smtClean="0"/>
          </a:p>
          <a:p>
            <a:pPr marL="914400" lvl="2" indent="0" algn="just">
              <a:buNone/>
            </a:pPr>
            <a:r>
              <a:rPr lang="ru-RU" sz="1800" dirty="0" smtClean="0"/>
              <a:t>Иные </a:t>
            </a:r>
            <a:r>
              <a:rPr lang="ru-RU" sz="1800" dirty="0"/>
              <a:t>методы оценки:</a:t>
            </a:r>
            <a:endParaRPr lang="ru-RU" sz="1800" b="1" dirty="0"/>
          </a:p>
          <a:p>
            <a:pPr marL="0" lvl="0" indent="0" algn="just">
              <a:buNone/>
            </a:pPr>
            <a:r>
              <a:rPr lang="ru-RU" sz="1800" dirty="0"/>
              <a:t>индексный метод, основанный на применении коэффициентов и (или) индексов к стоимости, принятой в качестве базы для определения оценочной стоимости объектов оценки, за исключением предприятий как имущественных комплексов, долей в уставных фондах юридических лиц, ценных бумаг;</a:t>
            </a:r>
          </a:p>
          <a:p>
            <a:pPr marL="0" lvl="0" indent="0" algn="just">
              <a:buNone/>
            </a:pPr>
            <a:r>
              <a:rPr lang="ru-RU" sz="1800" dirty="0"/>
              <a:t>метод балансового накопления активов, основанный на использовании данных бухгалтерского учета на дату оценки и применяемый для определения оценочной стоимости предприятий как имущественных комплексов, долей в уставных фондах юридических лиц, ценных бумаг;</a:t>
            </a:r>
          </a:p>
          <a:p>
            <a:pPr marL="0" lvl="0" indent="0" algn="just">
              <a:buNone/>
            </a:pPr>
            <a:r>
              <a:rPr lang="ru-RU" sz="1800" dirty="0"/>
              <a:t>метод кадастровой оценки, основанный на использовании сведений, содержащихся в государственном земельном и градостроительном кадастрах.</a:t>
            </a:r>
          </a:p>
          <a:p>
            <a:pPr marL="1371600" lvl="3" indent="0" algn="just">
              <a:buNone/>
            </a:pPr>
            <a:r>
              <a:rPr lang="ru-RU" dirty="0"/>
              <a:t>Особенности использования индексного метода оценки по видам объектов оценки отражены в ТНПА об оценке стоимости объектов гражданских прав.</a:t>
            </a:r>
          </a:p>
          <a:p>
            <a:pPr marL="1371600" lvl="3" indent="0" algn="just">
              <a:buNone/>
            </a:pPr>
            <a:r>
              <a:rPr lang="ru-RU" dirty="0"/>
              <a:t>Метод балансового накопления активов отражен в ТКП 52.1.01.</a:t>
            </a:r>
          </a:p>
          <a:p>
            <a:pPr marL="1371600" lvl="3" indent="0" algn="just">
              <a:buNone/>
            </a:pPr>
            <a:r>
              <a:rPr lang="ru-RU" dirty="0"/>
              <a:t>Метод кадастровой оценки представлен в ТКП 52.2.04 – ТКП 52.2.08.</a:t>
            </a:r>
          </a:p>
          <a:p>
            <a:pPr marL="914400" lvl="2" indent="0" algn="just">
              <a:buNone/>
            </a:pPr>
            <a:r>
              <a:rPr lang="ru-RU" sz="1800" dirty="0"/>
              <a:t>При реализации рыночных методов оценки оценщик может использовать в процедуре оценки методы расчета стоимости, методы расчета показателей, способы, отраженные в настоящем техническом кодексе или других ТНПА об оценке стоимости объектов гражданских прав, а также, если они отражены на дату оценки в научных статьях, исследованиях или выведены оценщиком самостоятельно, обоснованы и представлены в отчете об оценке.</a:t>
            </a:r>
            <a:endParaRPr lang="ru-RU" sz="1800" b="1" dirty="0"/>
          </a:p>
          <a:p>
            <a:pPr marL="0" indent="0" algn="just">
              <a:buNone/>
            </a:pPr>
            <a:r>
              <a:rPr lang="ru-RU" sz="1800" dirty="0" smtClean="0"/>
              <a:t>.</a:t>
            </a:r>
            <a:endParaRPr lang="ru-RU" sz="1800" dirty="0"/>
          </a:p>
          <a:p>
            <a:pPr marL="0" indent="0" algn="just">
              <a:buNone/>
            </a:pPr>
            <a:endParaRPr lang="ru-RU" sz="1800" dirty="0"/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0" y="1"/>
            <a:ext cx="12192000" cy="6603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200" b="1" smtClean="0">
                <a:latin typeface="+mn-lt"/>
                <a:ea typeface="+mn-ea"/>
                <a:cs typeface="+mn-cs"/>
              </a:rPr>
              <a:t>Тема </a:t>
            </a:r>
            <a:r>
              <a:rPr lang="en-US" sz="2200" b="1" smtClean="0">
                <a:latin typeface="+mn-lt"/>
                <a:ea typeface="+mn-ea"/>
                <a:cs typeface="+mn-cs"/>
              </a:rPr>
              <a:t>2</a:t>
            </a:r>
            <a:r>
              <a:rPr lang="ru-RU" sz="2200" b="1" smtClean="0">
                <a:latin typeface="+mn-lt"/>
                <a:ea typeface="+mn-ea"/>
                <a:cs typeface="+mn-cs"/>
              </a:rPr>
              <a:t>.2.</a:t>
            </a:r>
            <a:r>
              <a:rPr lang="en-US" sz="2200" b="1" smtClean="0">
                <a:latin typeface="+mn-lt"/>
                <a:ea typeface="+mn-ea"/>
                <a:cs typeface="+mn-cs"/>
              </a:rPr>
              <a:t> </a:t>
            </a:r>
            <a:r>
              <a:rPr lang="ru-RU" sz="2200" b="1" smtClean="0">
                <a:latin typeface="+mn-lt"/>
                <a:ea typeface="+mn-ea"/>
                <a:cs typeface="+mn-cs"/>
              </a:rPr>
              <a:t>Методология Теории оценки стоимости и методический инструментарий профессиональной деятельности по оценке стоимости объектов гражданских прав.</a:t>
            </a:r>
            <a:r>
              <a:rPr lang="en-US" sz="2200" b="1" smtClean="0">
                <a:latin typeface="+mn-lt"/>
                <a:ea typeface="+mn-ea"/>
                <a:cs typeface="+mn-cs"/>
              </a:rPr>
              <a:t> </a:t>
            </a:r>
            <a:endParaRPr lang="ru-RU" sz="2200" b="1" dirty="0"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82865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609599"/>
          </a:xfrm>
        </p:spPr>
        <p:txBody>
          <a:bodyPr>
            <a:normAutofit/>
          </a:bodyPr>
          <a:lstStyle/>
          <a:p>
            <a:pPr algn="just"/>
            <a:r>
              <a:rPr lang="ru-RU" sz="2200" b="1" dirty="0" smtClean="0">
                <a:latin typeface="+mn-lt"/>
                <a:ea typeface="+mn-ea"/>
                <a:cs typeface="+mn-cs"/>
              </a:rPr>
              <a:t>Источники и литература:</a:t>
            </a:r>
            <a:endParaRPr lang="ru-RU" sz="2200" b="1" dirty="0"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609601"/>
            <a:ext cx="12192000" cy="6146800"/>
          </a:xfrm>
        </p:spPr>
        <p:txBody>
          <a:bodyPr>
            <a:no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/>
              <a:t>1. </a:t>
            </a:r>
            <a:r>
              <a:rPr lang="ru-RU" sz="1600" dirty="0" smtClean="0"/>
              <a:t>СТБ </a:t>
            </a:r>
            <a:r>
              <a:rPr lang="ru-RU" sz="1600" dirty="0"/>
              <a:t>52.0.01-201</a:t>
            </a:r>
            <a:r>
              <a:rPr lang="en-US" sz="1600" dirty="0"/>
              <a:t>7 </a:t>
            </a:r>
            <a:r>
              <a:rPr lang="ru-RU" sz="1600" dirty="0"/>
              <a:t>Оценка стоимости объектов гражданских прав</a:t>
            </a:r>
            <a:r>
              <a:rPr lang="en-US" sz="1600" dirty="0"/>
              <a:t>. </a:t>
            </a:r>
            <a:r>
              <a:rPr lang="ru-RU" sz="1600" dirty="0"/>
              <a:t>Общие положения</a:t>
            </a:r>
            <a:r>
              <a:rPr lang="en-US" sz="1600" dirty="0"/>
              <a:t>.</a:t>
            </a: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2. УКАЗ </a:t>
            </a:r>
            <a:r>
              <a:rPr lang="ru-RU" sz="1600" dirty="0"/>
              <a:t>ПРЕЗИДЕНТА РЕСПУБЛИКИ БЕЛАРУСЬ 13 октября 2006 г. № 615 Об оценочной деятельности в Республике Беларусь, Доступно 2022.06.29:  </a:t>
            </a:r>
            <a:r>
              <a:rPr lang="ru-RU" sz="1600" dirty="0">
                <a:hlinkClick r:id="rId2"/>
              </a:rPr>
              <a:t>https://pravo.by/document/?guid=3871&amp;p0=P30600615</a:t>
            </a:r>
            <a:r>
              <a:rPr lang="ru-RU" sz="1600" dirty="0"/>
              <a:t> - Национальный правовой Интернет-портал Республики Беларусь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3. </a:t>
            </a:r>
            <a:r>
              <a:rPr lang="ru-RU" sz="1600" dirty="0"/>
              <a:t>СТБ 52.0.02-2017 Оценка стоимости объектов гражданских прав. Термины и определения.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4. </a:t>
            </a:r>
            <a:r>
              <a:rPr lang="ru-RU" sz="1600" dirty="0"/>
              <a:t>СТБ 52.3.01-2017 Оценка стоимости объектов гражданских прав</a:t>
            </a:r>
            <a:r>
              <a:rPr lang="en-US" sz="1600" dirty="0"/>
              <a:t>. </a:t>
            </a:r>
            <a:r>
              <a:rPr lang="ru-RU" sz="1600" dirty="0"/>
              <a:t>Оценка стоимости капитальных строений (зданий, сооружений), не завершенных строительством объектов, изолированных помещений как объектов недвижимого имущества.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 </a:t>
            </a: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387632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615</Words>
  <Application>Microsoft Office PowerPoint</Application>
  <PresentationFormat>Широкоэкранный</PresentationFormat>
  <Paragraphs>106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Тема Office</vt:lpstr>
      <vt:lpstr>Дисциплина: «Стоимостной анализ»  для специальности 1-27 02 01 «Транспортная логистика»,  направление 01 «Транспортная логистика (автомобильный транспорт)»</vt:lpstr>
      <vt:lpstr>Тема 2.2. Методология Теории оценки стоимости и методический инструментарий профессиональной деятельности по оценке стоимости объектов гражданских прав. </vt:lpstr>
      <vt:lpstr>Тема 2.2. Методология Теории оценки стоимости и методический инструментарий профессиональной деятельности по оценке стоимости объектов гражданских прав.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Источники и литература: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Дисциплина: Стоимостной анализ</dc:title>
  <dc:creator>Владимир</dc:creator>
  <cp:lastModifiedBy>Владимир</cp:lastModifiedBy>
  <cp:revision>27</cp:revision>
  <dcterms:created xsi:type="dcterms:W3CDTF">2022-06-27T19:58:39Z</dcterms:created>
  <dcterms:modified xsi:type="dcterms:W3CDTF">2022-07-01T09:59:04Z</dcterms:modified>
</cp:coreProperties>
</file>