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63" autoAdjust="0"/>
  </p:normalViewPr>
  <p:slideViewPr>
    <p:cSldViewPr snapToGrid="0">
      <p:cViewPr varScale="1">
        <p:scale>
          <a:sx n="76" d="100"/>
          <a:sy n="76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8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5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4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0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2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906E-49A3-4E32-BBE6-B6DD54334FB5}" type="datetimeFigureOut">
              <a:rPr lang="ru-RU" smtClean="0"/>
              <a:t>01.07.2022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CE87-B3EF-40DC-914D-E79C24C7B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0" y="0"/>
            <a:ext cx="8940800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Дисциплина: «Стоимостной анализ» </a:t>
            </a:r>
            <a:br>
              <a:rPr lang="ru-RU" sz="3200" b="1" dirty="0" smtClean="0"/>
            </a:br>
            <a:r>
              <a:rPr lang="ru-RU" sz="2000" b="1" dirty="0" smtClean="0"/>
              <a:t>для специальности 1-27 </a:t>
            </a:r>
            <a:r>
              <a:rPr lang="ru-RU" sz="2000" b="1" dirty="0"/>
              <a:t>02 01 «Транспортная логистика</a:t>
            </a:r>
            <a:r>
              <a:rPr lang="ru-RU" sz="2000" b="1" dirty="0" smtClean="0"/>
              <a:t>», </a:t>
            </a:r>
            <a:br>
              <a:rPr lang="ru-RU" sz="2000" b="1" dirty="0" smtClean="0"/>
            </a:br>
            <a:r>
              <a:rPr lang="ru-RU" sz="2000" b="1" dirty="0" smtClean="0"/>
              <a:t>направление </a:t>
            </a:r>
            <a:r>
              <a:rPr lang="ru-RU" sz="2000" b="1" dirty="0"/>
              <a:t>01 «Транспортная логистика </a:t>
            </a:r>
            <a:r>
              <a:rPr lang="ru-RU" sz="2000" b="1" dirty="0" smtClean="0"/>
              <a:t>(</a:t>
            </a:r>
            <a:r>
              <a:rPr lang="ru-RU" sz="2000" b="1" dirty="0"/>
              <a:t>автомобильный </a:t>
            </a:r>
            <a:r>
              <a:rPr lang="ru-RU" sz="2000" b="1" dirty="0" smtClean="0"/>
              <a:t>транспорт)»</a:t>
            </a:r>
            <a:endParaRPr lang="ru-RU" sz="20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6225" y="1295399"/>
            <a:ext cx="11785599" cy="48110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 smtClean="0"/>
              <a:t>РАЗДЕЛ </a:t>
            </a:r>
            <a:r>
              <a:rPr lang="ru-RU" sz="3600" b="1" dirty="0"/>
              <a:t>3</a:t>
            </a:r>
            <a:r>
              <a:rPr lang="ru-RU" sz="3600" b="1" dirty="0"/>
              <a:t>. </a:t>
            </a:r>
            <a:r>
              <a:rPr lang="ru-RU" sz="3600" b="1" dirty="0" smtClean="0"/>
              <a:t>РАЗДЕЛ </a:t>
            </a:r>
            <a:r>
              <a:rPr lang="ru-RU" sz="3600" b="1" dirty="0"/>
              <a:t>3. ПРАКТИЧЕСКИЕ ВОПРОСЫ ДЕЯТЕЛЬНОСТИ </a:t>
            </a:r>
            <a:r>
              <a:rPr lang="ru-RU" sz="3600" b="1" dirty="0" smtClean="0"/>
              <a:t>ПО </a:t>
            </a:r>
            <a:r>
              <a:rPr lang="ru-RU" sz="3600" b="1" dirty="0"/>
              <a:t>ОЦЕНКЕ СТОИМОСТИ  РАЗЛИЧНЫХ </a:t>
            </a:r>
            <a:r>
              <a:rPr lang="ru-RU" sz="3600" b="1" dirty="0" smtClean="0"/>
              <a:t>ВИДОВ </a:t>
            </a:r>
            <a:r>
              <a:rPr lang="ru-RU" sz="3600" b="1" dirty="0"/>
              <a:t>ОБЪЕКТОВ ОЦЕНКИ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ru-RU" sz="3600" b="1" dirty="0" smtClean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3600" b="1" dirty="0"/>
              <a:t>Тема </a:t>
            </a:r>
            <a:r>
              <a:rPr lang="ru-RU" sz="3600" b="1" dirty="0"/>
              <a:t>3.4. </a:t>
            </a:r>
            <a:r>
              <a:rPr lang="ru-RU" sz="3600" b="1" dirty="0"/>
              <a:t>Транспортные средства, как объекты оценки </a:t>
            </a:r>
            <a:r>
              <a:rPr lang="ru-RU" sz="3600" b="1" dirty="0" smtClean="0"/>
              <a:t>стоимости</a:t>
            </a:r>
            <a:endParaRPr lang="ru-RU" sz="3600" b="1" dirty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sz="3600" b="1" dirty="0" smtClean="0"/>
              <a:t>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09537"/>
            <a:ext cx="1506382" cy="1109663"/>
          </a:xfrm>
          <a:prstGeom prst="rect">
            <a:avLst/>
          </a:prstGeom>
        </p:spPr>
      </p:pic>
      <p:pic>
        <p:nvPicPr>
          <p:cNvPr id="1026" name="Picture 2" descr="Кафедра «Экономика и логистик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99" y="109537"/>
            <a:ext cx="1190625" cy="12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6224" y="6205259"/>
            <a:ext cx="116617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Составители: </a:t>
            </a:r>
            <a:r>
              <a:rPr lang="ru-RU" sz="1500" dirty="0" smtClean="0"/>
              <a:t>доц. </a:t>
            </a:r>
            <a:r>
              <a:rPr lang="ru-RU" sz="1500" b="1" dirty="0" smtClean="0"/>
              <a:t>Шабека</a:t>
            </a:r>
            <a:r>
              <a:rPr lang="ru-RU" sz="1500" dirty="0" smtClean="0"/>
              <a:t> Владимир Леонидович (</a:t>
            </a:r>
            <a:r>
              <a:rPr lang="en-US" sz="1500" dirty="0" smtClean="0"/>
              <a:t>e-mail: uladzimir@inbox.ru</a:t>
            </a:r>
            <a:r>
              <a:rPr lang="ru-RU" sz="1500" dirty="0" smtClean="0"/>
              <a:t>), ст. пр.</a:t>
            </a:r>
            <a:r>
              <a:rPr lang="en-US" sz="1500" dirty="0" smtClean="0"/>
              <a:t> </a:t>
            </a:r>
            <a:r>
              <a:rPr lang="ru-RU" sz="1500" b="1" dirty="0" smtClean="0"/>
              <a:t>Якубовская</a:t>
            </a:r>
            <a:r>
              <a:rPr lang="ru-RU" sz="1500" dirty="0" smtClean="0"/>
              <a:t> Татьяна Леонидовна</a:t>
            </a:r>
            <a:r>
              <a:rPr lang="ru-RU" sz="1500" b="1" dirty="0" smtClean="0"/>
              <a:t> </a:t>
            </a:r>
            <a:r>
              <a:rPr lang="ru-RU" sz="1500" dirty="0" smtClean="0"/>
              <a:t>(</a:t>
            </a:r>
            <a:r>
              <a:rPr lang="en-US" sz="1500" dirty="0" smtClean="0"/>
              <a:t>tanya.yakub@tut.by</a:t>
            </a:r>
            <a:r>
              <a:rPr lang="ru-RU" sz="1500" dirty="0" smtClean="0"/>
              <a:t>)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292986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dirty="0"/>
              <a:t> </a:t>
            </a:r>
          </a:p>
          <a:p>
            <a:pPr algn="just"/>
            <a:r>
              <a:rPr lang="ru-RU" sz="1800" dirty="0"/>
              <a:t>Базовые положения, термины и понятия, отражающие особенности оценки ТС.</a:t>
            </a:r>
          </a:p>
          <a:p>
            <a:pPr algn="just"/>
            <a:r>
              <a:rPr lang="ru-RU" sz="1800" dirty="0"/>
              <a:t>Рынок ТС в истории и наше время, его современное состояние и перспективы развития.</a:t>
            </a:r>
          </a:p>
          <a:p>
            <a:pPr algn="just"/>
            <a:r>
              <a:rPr lang="ru-RU" sz="1800" dirty="0"/>
              <a:t>МО и МРС ОН, наиболее широкое распространенные на практике. Примеры оценки ТС затратным, доходным и сравнительным МО и их МРС, пример согласования итоговых результатов оценки.</a:t>
            </a:r>
          </a:p>
          <a:p>
            <a:pPr algn="just"/>
            <a:r>
              <a:rPr lang="ru-RU" sz="1800" dirty="0"/>
              <a:t>Особенности оценки воздушных транспортных средств.</a:t>
            </a:r>
          </a:p>
          <a:p>
            <a:pPr algn="just"/>
            <a:r>
              <a:rPr lang="ru-RU" sz="1800" dirty="0"/>
              <a:t>Особенности оценки железнодорожных, рельсовых дорожных транспортных средств.</a:t>
            </a:r>
          </a:p>
          <a:p>
            <a:pPr algn="just"/>
            <a:r>
              <a:rPr lang="ru-RU" sz="1800" dirty="0"/>
              <a:t>Особенности оценки водных транспортных средств.</a:t>
            </a:r>
          </a:p>
          <a:p>
            <a:pPr algn="just"/>
            <a:r>
              <a:rPr lang="en-US" sz="1800" dirty="0" smtClean="0"/>
              <a:t>[12]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792841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09599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 smtClean="0">
                <a:latin typeface="+mn-lt"/>
                <a:ea typeface="+mn-ea"/>
                <a:cs typeface="+mn-cs"/>
              </a:rPr>
              <a:t>Источники и литература: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09601"/>
            <a:ext cx="12192000" cy="61468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1. </a:t>
            </a:r>
            <a:r>
              <a:rPr lang="ru-RU" sz="1600" dirty="0" smtClean="0"/>
              <a:t>СТБ </a:t>
            </a:r>
            <a:r>
              <a:rPr lang="ru-RU" sz="1600" dirty="0"/>
              <a:t>52.0.01-201</a:t>
            </a:r>
            <a:r>
              <a:rPr lang="en-US" sz="1600" dirty="0"/>
              <a:t>7 </a:t>
            </a:r>
            <a:r>
              <a:rPr lang="ru-RU" sz="1600" dirty="0"/>
              <a:t>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Общие положения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УКАЗ </a:t>
            </a:r>
            <a:r>
              <a:rPr lang="ru-RU" sz="1600" dirty="0"/>
              <a:t>ПРЕЗИДЕНТА РЕСПУБЛИКИ БЕЛАРУСЬ 13 октября 2006 г. № 615 Об оценочной деятельности в Республике Беларусь, Доступно 2022.06.29:  https://pravo.by/document/?guid=3871&amp;p0=P30600615 - Национальный правовой Интернет-портал Республики Беларусь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</a:t>
            </a:r>
            <a:r>
              <a:rPr lang="ru-RU" sz="1600" dirty="0"/>
              <a:t>СТБ 52.0.02-2017 Оценка стоимости объектов гражданских прав. Термины и определения.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4. </a:t>
            </a:r>
            <a:r>
              <a:rPr lang="ru-RU" sz="1600" dirty="0"/>
              <a:t>СТБ 52.3.01-2017 Оценка стоимости объектов гражданских прав</a:t>
            </a:r>
            <a:r>
              <a:rPr lang="en-US" sz="1600" dirty="0"/>
              <a:t>. </a:t>
            </a:r>
            <a:r>
              <a:rPr lang="ru-RU" sz="1600" dirty="0"/>
              <a:t>Оценка стоимости капитальных строений (зданий, сооружений), не завершенных строительством объектов, изолированных помещений как объектов недвижимого имущества.</a:t>
            </a:r>
            <a:endParaRPr lang="en-US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5. </a:t>
            </a:r>
            <a:r>
              <a:rPr lang="ru-RU" sz="1600" dirty="0"/>
              <a:t>СТБ 52.6.01-2017 Оценка стоимости объектов гражданских прав. Оценка стоимости транспортных средств</a:t>
            </a:r>
            <a:r>
              <a:rPr lang="en-US" sz="1600" dirty="0"/>
              <a:t>.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6</a:t>
            </a:r>
            <a:r>
              <a:rPr lang="ru-RU" sz="1600" dirty="0"/>
              <a:t>. СТБ 52.</a:t>
            </a:r>
            <a:r>
              <a:rPr lang="en-US" sz="1600" dirty="0"/>
              <a:t>2</a:t>
            </a:r>
            <a:r>
              <a:rPr lang="ru-RU" sz="1600" dirty="0"/>
              <a:t>.01-2011 Оценка  стоимости  объектов  гражданских  прав. Оценка  стоимости  земельных  участков.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 smtClean="0"/>
              <a:t>7. </a:t>
            </a:r>
            <a:r>
              <a:rPr lang="ru-RU" sz="1600" dirty="0" smtClean="0"/>
              <a:t>ТКП </a:t>
            </a:r>
            <a:r>
              <a:rPr lang="ru-RU" sz="1600" dirty="0"/>
              <a:t>52.4.01-2018 (33520) Оценка стоимости объектов гражданских прав. </a:t>
            </a:r>
            <a:r>
              <a:rPr lang="ru-RU" sz="1600" dirty="0"/>
              <a:t>Оценка стоимости машин, оборудования, инвентаря, материалов</a:t>
            </a:r>
            <a:r>
              <a:rPr lang="ru-RU" sz="1600" dirty="0"/>
              <a:t>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/>
              <a:t>8</a:t>
            </a:r>
            <a:r>
              <a:rPr lang="ru-RU" sz="1600" dirty="0"/>
              <a:t>. СТБ </a:t>
            </a:r>
            <a:r>
              <a:rPr lang="ru-RU" sz="1600" dirty="0"/>
              <a:t>52.4.01-2016 Оценка стоимости объектов гражданских прав. Оценка стоимости машин, оборудования, инвентаря, материалов. Изменение № 1 постановление Госстандарта Республики Беларусь от 13 января 2017 г. № 4</a:t>
            </a:r>
          </a:p>
          <a:p>
            <a:pPr algn="just"/>
            <a:r>
              <a:rPr lang="ru-RU" sz="1600" dirty="0" smtClean="0"/>
              <a:t>9. СТБ </a:t>
            </a:r>
            <a:r>
              <a:rPr lang="ru-RU" sz="1600" dirty="0"/>
              <a:t>52.6.02-2015 Оценка стоимости объектов гражданских прав. Требования к составлению и ведению справочника-базы среднерыночных цен по типам дорожных транспортных средств </a:t>
            </a:r>
            <a:r>
              <a:rPr lang="ru-RU" sz="1600" dirty="0" smtClean="0"/>
              <a:t>Изменение </a:t>
            </a:r>
            <a:r>
              <a:rPr lang="ru-RU" sz="1600" dirty="0"/>
              <a:t>№ 1 постановление Госстандарта Республики Беларусь от 13 января 2017 г. </a:t>
            </a:r>
            <a:r>
              <a:rPr lang="ru-RU" sz="1600" dirty="0"/>
              <a:t>№ 4</a:t>
            </a:r>
          </a:p>
          <a:p>
            <a:pPr algn="just"/>
            <a:r>
              <a:rPr lang="ru-RU" sz="1600" dirty="0" smtClean="0"/>
              <a:t>10. ТКП </a:t>
            </a:r>
            <a:r>
              <a:rPr lang="ru-RU" sz="1600" dirty="0"/>
              <a:t>52.6.01-2015 </a:t>
            </a:r>
            <a:r>
              <a:rPr lang="ru-RU" sz="1600" dirty="0" smtClean="0"/>
              <a:t>«</a:t>
            </a:r>
            <a:r>
              <a:rPr lang="ru-RU" sz="1600" dirty="0"/>
              <a:t>Оценка стоимости объектов гражданских прав. </a:t>
            </a:r>
            <a:r>
              <a:rPr lang="ru-RU" sz="1600" dirty="0"/>
              <a:t>Оценка стоимости дорожных транспортных средств» приказ Госкомимущества от 25.08.2015 № 184  Изменение №1 – приказ Госкомимущества от 14.01.2019 № 5  </a:t>
            </a:r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11. ТКП </a:t>
            </a:r>
            <a:r>
              <a:rPr lang="ru-RU" sz="1600" dirty="0"/>
              <a:t>52.6.02-2012  «Оценка стоимости объектов гражданских прав. </a:t>
            </a:r>
            <a:r>
              <a:rPr lang="ru-RU" sz="1600" dirty="0"/>
              <a:t>Оценка стоимости водных судов» приказ Госкомимущества от 15.11.2012 № 243   Изменение №1 – приказ Госкомимущества от 12.12.2018 № 246   </a:t>
            </a:r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12. ТКП </a:t>
            </a:r>
            <a:r>
              <a:rPr lang="ru-RU" sz="1600" dirty="0"/>
              <a:t>52.6.03-2012 «Оценка стоимости объектов гражданских прав. </a:t>
            </a:r>
            <a:r>
              <a:rPr lang="ru-RU" sz="1600" dirty="0"/>
              <a:t>Оценка стоимости воздушных судов» приказ Госкомимущества от 15.11.2012 № 243 Изменение №1 – приказ Госкомимущества от 12.12.2018 № 246    </a:t>
            </a:r>
          </a:p>
          <a:p>
            <a:pPr algn="just"/>
            <a:r>
              <a:rPr lang="ru-RU" sz="1600" dirty="0"/>
              <a:t> </a:t>
            </a:r>
          </a:p>
          <a:p>
            <a:pPr algn="just"/>
            <a:r>
              <a:rPr lang="ru-RU" sz="1600" dirty="0"/>
              <a:t> 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/>
              <a:t> </a:t>
            </a:r>
            <a:endParaRPr lang="ru-RU" sz="1600" dirty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76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Понятие </a:t>
            </a:r>
            <a:r>
              <a:rPr lang="ru-RU" sz="1800" dirty="0"/>
              <a:t>о транспортных средствах (далее ТС).</a:t>
            </a:r>
          </a:p>
          <a:p>
            <a:pPr algn="just"/>
            <a:r>
              <a:rPr lang="ru-RU" sz="1800" dirty="0"/>
              <a:t>Типовые и не типовые конструкции ТС и их элементы (конструктивные и мало живущие элементы). Характеристика технического состояния (ТС в разных состояниях), органолептические и инструментальные методы измерений (качественная и количественная характеристика), жизненный цикл ТС.</a:t>
            </a:r>
          </a:p>
          <a:p>
            <a:pPr algn="just"/>
            <a:r>
              <a:rPr lang="ru-RU" sz="1800" dirty="0"/>
              <a:t>Классификация ТС для целей ОС: наземный (в том числе дорожный) транспорт; воздушный транспорт, рельсовый и железнодорожный транспорт.</a:t>
            </a:r>
          </a:p>
          <a:p>
            <a:pPr algn="just"/>
            <a:r>
              <a:rPr lang="ru-RU" sz="1800" dirty="0"/>
              <a:t>Классификация наземного транспорта:</a:t>
            </a:r>
          </a:p>
          <a:p>
            <a:pPr algn="just"/>
            <a:r>
              <a:rPr lang="ru-RU" sz="1800" b="1" dirty="0"/>
              <a:t>Уровень 1:</a:t>
            </a:r>
            <a:r>
              <a:rPr lang="ru-RU" sz="1800" dirty="0"/>
              <a:t> Универсальные ДТС</a:t>
            </a:r>
          </a:p>
          <a:p>
            <a:pPr algn="just"/>
            <a:r>
              <a:rPr lang="ru-RU" sz="1800" i="1" dirty="0"/>
              <a:t>0. </a:t>
            </a:r>
            <a:r>
              <a:rPr lang="ru-RU" sz="1800" i="1" dirty="0" err="1"/>
              <a:t>Мототехника</a:t>
            </a:r>
            <a:r>
              <a:rPr lang="ru-RU" sz="1800" i="1" dirty="0"/>
              <a:t>: </a:t>
            </a:r>
            <a:endParaRPr lang="ru-RU" sz="1800" dirty="0"/>
          </a:p>
          <a:p>
            <a:pPr algn="just"/>
            <a:r>
              <a:rPr lang="ru-RU" sz="1800" dirty="0"/>
              <a:t>0.1. Стандартные – классические мотоциклы (в том числе с коляской- боковым прицепом); 0.2. </a:t>
            </a:r>
            <a:r>
              <a:rPr lang="ru-RU" sz="1800" dirty="0" err="1"/>
              <a:t>Круизеры</a:t>
            </a:r>
            <a:r>
              <a:rPr lang="ru-RU" sz="1800" dirty="0"/>
              <a:t> (</a:t>
            </a:r>
            <a:r>
              <a:rPr lang="ru-RU" sz="1800" dirty="0" err="1"/>
              <a:t>чопперы</a:t>
            </a:r>
            <a:r>
              <a:rPr lang="ru-RU" sz="1800" dirty="0"/>
              <a:t>, </a:t>
            </a:r>
            <a:r>
              <a:rPr lang="ru-RU" sz="1800" dirty="0" err="1"/>
              <a:t>кастомы</a:t>
            </a:r>
            <a:r>
              <a:rPr lang="ru-RU" sz="1800" dirty="0"/>
              <a:t>); 0.3. </a:t>
            </a:r>
            <a:r>
              <a:rPr lang="ru-RU" sz="1800" dirty="0" err="1"/>
              <a:t>Спортбайки</a:t>
            </a:r>
            <a:r>
              <a:rPr lang="ru-RU" sz="1800" dirty="0"/>
              <a:t>; 0.4. Туристские мотоциклы; 0.5. Мотоциклы двойного назначения («</a:t>
            </a:r>
            <a:r>
              <a:rPr lang="ru-RU" sz="1800" dirty="0" err="1"/>
              <a:t>эндуро</a:t>
            </a:r>
            <a:r>
              <a:rPr lang="ru-RU" sz="1800" dirty="0"/>
              <a:t>»); 0.6. Мотоциклы специального назначения; 0.7. Спортивные; 0.8. </a:t>
            </a:r>
            <a:r>
              <a:rPr lang="ru-RU" sz="1800" dirty="0" err="1"/>
              <a:t>Мотовездеходы</a:t>
            </a:r>
            <a:r>
              <a:rPr lang="ru-RU" sz="1800" dirty="0"/>
              <a:t> (трех- и четырехколесные); 0.9. Мотороллеры (скутеры); 0.10. Мотоциклы-гибриды; 0.11. Резервная подгруппа (семейство);</a:t>
            </a:r>
          </a:p>
          <a:p>
            <a:pPr algn="just"/>
            <a:r>
              <a:rPr lang="ru-RU" sz="1800" i="1" dirty="0"/>
              <a:t>1. Легковые автомобили. «Классические» кузова</a:t>
            </a:r>
            <a:r>
              <a:rPr lang="ru-RU" sz="1800" dirty="0"/>
              <a:t> (</a:t>
            </a:r>
            <a:r>
              <a:rPr lang="ru-RU" sz="1800" dirty="0" err="1"/>
              <a:t>уб</a:t>
            </a:r>
            <a:r>
              <a:rPr lang="ru-RU" sz="1800" dirty="0"/>
              <a:t> - Удлиненная база; </a:t>
            </a:r>
            <a:r>
              <a:rPr lang="ru-RU" sz="1800" dirty="0" err="1"/>
              <a:t>нб</a:t>
            </a:r>
            <a:r>
              <a:rPr lang="ru-RU" sz="1800" dirty="0"/>
              <a:t> - Нормальная база; кб – Короткая база; 4бд – 4 боковые двери; 2бд – 2 боковые двери)</a:t>
            </a:r>
          </a:p>
          <a:p>
            <a:pPr algn="just"/>
            <a:r>
              <a:rPr lang="ru-RU" sz="1800" dirty="0"/>
              <a:t>1.1. Закрытые кузова: 1.1.2. Седаны (</a:t>
            </a:r>
            <a:r>
              <a:rPr lang="ru-RU" sz="1800" dirty="0" err="1"/>
              <a:t>нб</a:t>
            </a:r>
            <a:r>
              <a:rPr lang="ru-RU" sz="1800" dirty="0"/>
              <a:t>, 4бд); 1.1.3. Седаны (</a:t>
            </a:r>
            <a:r>
              <a:rPr lang="ru-RU" sz="1800" dirty="0" err="1"/>
              <a:t>нб</a:t>
            </a:r>
            <a:r>
              <a:rPr lang="ru-RU" sz="1800" dirty="0"/>
              <a:t>, 2бд); 1.2. Грузопассажирские кузова с нечётной дверью сзади: 1.2.3. </a:t>
            </a:r>
            <a:r>
              <a:rPr lang="ru-RU" sz="1800" dirty="0" err="1"/>
              <a:t>Хэтчбэки</a:t>
            </a:r>
            <a:r>
              <a:rPr lang="ru-RU" sz="1800" dirty="0"/>
              <a:t> (</a:t>
            </a:r>
            <a:r>
              <a:rPr lang="ru-RU" sz="1800" dirty="0" err="1"/>
              <a:t>нб</a:t>
            </a:r>
            <a:r>
              <a:rPr lang="ru-RU" sz="1800" dirty="0"/>
              <a:t>, 2бд); 1.3. Грузопассажирские кузова: 1.3.2. Универсалы (</a:t>
            </a:r>
            <a:r>
              <a:rPr lang="ru-RU" sz="1800" dirty="0" err="1"/>
              <a:t>нб</a:t>
            </a:r>
            <a:r>
              <a:rPr lang="ru-RU" sz="1800" dirty="0"/>
              <a:t>, 4бд); 1.4. Частично открывающиеся кузова: 1.4.4. Кабриолеты (кб, 2 </a:t>
            </a:r>
            <a:r>
              <a:rPr lang="ru-RU" sz="1800" dirty="0" err="1"/>
              <a:t>бд</a:t>
            </a:r>
            <a:r>
              <a:rPr lang="ru-RU" sz="1800" dirty="0"/>
              <a:t>); 1.4.3. Кабриолеты (</a:t>
            </a:r>
            <a:r>
              <a:rPr lang="ru-RU" sz="1800" dirty="0" err="1"/>
              <a:t>нб</a:t>
            </a:r>
            <a:r>
              <a:rPr lang="ru-RU" sz="1800" dirty="0"/>
              <a:t>, 2бд); 1.5. Полностью открывающиеся кузова: нет; 1.6. Закрытые нестандартные кузова: нет; 1.7. Спортивные внедорожные (</a:t>
            </a:r>
            <a:r>
              <a:rPr lang="ru-RU" sz="1800" dirty="0" err="1"/>
              <a:t>англ</a:t>
            </a:r>
            <a:r>
              <a:rPr lang="ru-RU" sz="1800" dirty="0"/>
              <a:t>, SUV - </a:t>
            </a:r>
            <a:r>
              <a:rPr lang="ru-RU" sz="1800" dirty="0" err="1"/>
              <a:t>Sport</a:t>
            </a:r>
            <a:r>
              <a:rPr lang="ru-RU" sz="1800" dirty="0"/>
              <a:t> </a:t>
            </a:r>
            <a:r>
              <a:rPr lang="ru-RU" sz="1800" dirty="0" err="1"/>
              <a:t>Utility</a:t>
            </a:r>
            <a:r>
              <a:rPr lang="ru-RU" sz="1800" dirty="0"/>
              <a:t> </a:t>
            </a:r>
            <a:r>
              <a:rPr lang="ru-RU" sz="1800" dirty="0" err="1"/>
              <a:t>Vehicle</a:t>
            </a:r>
            <a:r>
              <a:rPr lang="ru-RU" sz="1800" dirty="0"/>
              <a:t>): 1.7.3. Внедорожный – минимальный размер (</a:t>
            </a:r>
            <a:r>
              <a:rPr lang="ru-RU" sz="1800" dirty="0" err="1"/>
              <a:t>англ</a:t>
            </a:r>
            <a:r>
              <a:rPr lang="ru-RU" sz="1800" dirty="0"/>
              <a:t>, SUV – </a:t>
            </a:r>
            <a:r>
              <a:rPr lang="ru-RU" sz="1800" dirty="0" err="1"/>
              <a:t>mini</a:t>
            </a:r>
            <a:r>
              <a:rPr lang="ru-RU" sz="1800" dirty="0"/>
              <a:t> (</a:t>
            </a:r>
            <a:r>
              <a:rPr lang="ru-RU" sz="1800" dirty="0" err="1"/>
              <a:t>off</a:t>
            </a:r>
            <a:r>
              <a:rPr lang="ru-RU" sz="1800" dirty="0"/>
              <a:t> </a:t>
            </a:r>
            <a:r>
              <a:rPr lang="ru-RU" sz="1800" dirty="0" err="1"/>
              <a:t>road</a:t>
            </a:r>
            <a:r>
              <a:rPr lang="ru-RU" sz="1800" dirty="0" smtClean="0"/>
              <a:t>);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33609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1.1</a:t>
            </a:r>
            <a:r>
              <a:rPr lang="ru-RU" sz="1800" dirty="0"/>
              <a:t>. Закрытые кузова: 1.1.1.A. Лимузины (</a:t>
            </a:r>
            <a:r>
              <a:rPr lang="ru-RU" sz="1800" dirty="0" err="1"/>
              <a:t>уб</a:t>
            </a:r>
            <a:r>
              <a:rPr lang="ru-RU" sz="1800" dirty="0"/>
              <a:t>, 4бд, англ. </a:t>
            </a:r>
            <a:r>
              <a:rPr lang="ru-RU" sz="1800" dirty="0" err="1"/>
              <a:t>Station</a:t>
            </a:r>
            <a:r>
              <a:rPr lang="ru-RU" sz="1800" dirty="0"/>
              <a:t> </a:t>
            </a:r>
            <a:r>
              <a:rPr lang="ru-RU" sz="1800" dirty="0" err="1"/>
              <a:t>Wagon</a:t>
            </a:r>
            <a:r>
              <a:rPr lang="ru-RU" sz="1800" dirty="0"/>
              <a:t>); 1.1.1.Б. </a:t>
            </a:r>
            <a:r>
              <a:rPr lang="ru-RU" sz="1800" dirty="0" err="1"/>
              <a:t>Минивэн</a:t>
            </a:r>
            <a:r>
              <a:rPr lang="ru-RU" sz="1800" dirty="0"/>
              <a:t> большой. Большое Многофункциональное транспортное средство (</a:t>
            </a:r>
            <a:r>
              <a:rPr lang="ru-RU" sz="1800" dirty="0" err="1"/>
              <a:t>уб</a:t>
            </a:r>
            <a:r>
              <a:rPr lang="ru-RU" sz="1800" dirty="0"/>
              <a:t>, 4бд, англ. </a:t>
            </a:r>
            <a:r>
              <a:rPr lang="ru-RU" sz="1800" dirty="0" err="1"/>
              <a:t>Minivan</a:t>
            </a:r>
            <a:r>
              <a:rPr lang="ru-RU" sz="1800" dirty="0"/>
              <a:t>. </a:t>
            </a:r>
            <a:r>
              <a:rPr lang="ru-RU" sz="1800" dirty="0" err="1"/>
              <a:t>Large</a:t>
            </a:r>
            <a:r>
              <a:rPr lang="ru-RU" sz="1800" dirty="0"/>
              <a:t> </a:t>
            </a:r>
            <a:r>
              <a:rPr lang="ru-RU" sz="1800" dirty="0" err="1"/>
              <a:t>Multi</a:t>
            </a:r>
            <a:r>
              <a:rPr lang="ru-RU" sz="1800" dirty="0"/>
              <a:t> </a:t>
            </a:r>
            <a:r>
              <a:rPr lang="ru-RU" sz="1800" dirty="0" err="1"/>
              <a:t>Purpose</a:t>
            </a:r>
            <a:r>
              <a:rPr lang="ru-RU" sz="1800" dirty="0"/>
              <a:t> </a:t>
            </a:r>
            <a:r>
              <a:rPr lang="ru-RU" sz="1800" dirty="0" err="1"/>
              <a:t>vehicle</a:t>
            </a:r>
            <a:r>
              <a:rPr lang="ru-RU" sz="1800" dirty="0"/>
              <a:t> (MPV)); 1.1.1.В. </a:t>
            </a:r>
            <a:r>
              <a:rPr lang="ru-RU" sz="1800" dirty="0" err="1"/>
              <a:t>Минивэн</a:t>
            </a:r>
            <a:r>
              <a:rPr lang="ru-RU" sz="1800" dirty="0"/>
              <a:t> компактный. Многофункциональное транспортное средство (</a:t>
            </a:r>
            <a:r>
              <a:rPr lang="ru-RU" sz="1800" dirty="0" err="1"/>
              <a:t>нб</a:t>
            </a:r>
            <a:r>
              <a:rPr lang="ru-RU" sz="1800" dirty="0"/>
              <a:t>, 4бд, англ. </a:t>
            </a:r>
            <a:r>
              <a:rPr lang="ru-RU" sz="1800" dirty="0" err="1"/>
              <a:t>Compact</a:t>
            </a:r>
            <a:r>
              <a:rPr lang="ru-RU" sz="1800" dirty="0"/>
              <a:t> </a:t>
            </a:r>
            <a:r>
              <a:rPr lang="ru-RU" sz="1800" dirty="0" err="1"/>
              <a:t>minivan</a:t>
            </a:r>
            <a:r>
              <a:rPr lang="ru-RU" sz="1800" dirty="0"/>
              <a:t>. </a:t>
            </a:r>
            <a:r>
              <a:rPr lang="ru-RU" sz="1800" dirty="0" err="1"/>
              <a:t>Multi</a:t>
            </a:r>
            <a:r>
              <a:rPr lang="ru-RU" sz="1800" dirty="0"/>
              <a:t> </a:t>
            </a:r>
            <a:r>
              <a:rPr lang="ru-RU" sz="1800" dirty="0" err="1"/>
              <a:t>Purpose</a:t>
            </a:r>
            <a:r>
              <a:rPr lang="ru-RU" sz="1800" dirty="0"/>
              <a:t> </a:t>
            </a:r>
            <a:r>
              <a:rPr lang="ru-RU" sz="1800" dirty="0" err="1"/>
              <a:t>vehicle</a:t>
            </a:r>
            <a:r>
              <a:rPr lang="ru-RU" sz="1800" dirty="0"/>
              <a:t> (MPV)); 1.2. Грузопассажирские кузова с нечётной дверью сзади: 1.2.2. </a:t>
            </a:r>
            <a:r>
              <a:rPr lang="ru-RU" sz="1800" dirty="0" err="1"/>
              <a:t>Хэтчбэки</a:t>
            </a:r>
            <a:r>
              <a:rPr lang="ru-RU" sz="1800" dirty="0"/>
              <a:t> (нб,4д); 1.3. Грузопассажирские кузова: 1.3.4.4. Пикапы (кб, 2бд, </a:t>
            </a:r>
            <a:r>
              <a:rPr lang="ru-RU" sz="1800" dirty="0" err="1"/>
              <a:t>англ</a:t>
            </a:r>
            <a:r>
              <a:rPr lang="ru-RU" sz="1800" dirty="0"/>
              <a:t>, </a:t>
            </a:r>
            <a:r>
              <a:rPr lang="ru-RU" sz="1800" dirty="0" err="1"/>
              <a:t>Pickup</a:t>
            </a:r>
            <a:r>
              <a:rPr lang="ru-RU" sz="1800" dirty="0"/>
              <a:t> </a:t>
            </a:r>
            <a:r>
              <a:rPr lang="ru-RU" sz="1800" dirty="0" err="1"/>
              <a:t>truck</a:t>
            </a:r>
            <a:r>
              <a:rPr lang="ru-RU" sz="1800" dirty="0"/>
              <a:t> - </a:t>
            </a:r>
            <a:r>
              <a:rPr lang="ru-RU" sz="1800" dirty="0" err="1"/>
              <a:t>mini</a:t>
            </a:r>
            <a:r>
              <a:rPr lang="ru-RU" sz="1800" dirty="0"/>
              <a:t>); 1.3.4.3. Пикапы средние (</a:t>
            </a:r>
            <a:r>
              <a:rPr lang="ru-RU" sz="1800" dirty="0" err="1"/>
              <a:t>нб</a:t>
            </a:r>
            <a:r>
              <a:rPr lang="ru-RU" sz="1800" dirty="0"/>
              <a:t>, 2бд, </a:t>
            </a:r>
            <a:r>
              <a:rPr lang="ru-RU" sz="1800" dirty="0" err="1"/>
              <a:t>англ</a:t>
            </a:r>
            <a:r>
              <a:rPr lang="ru-RU" sz="1800" dirty="0"/>
              <a:t>, </a:t>
            </a:r>
            <a:r>
              <a:rPr lang="ru-RU" sz="1800" dirty="0" err="1"/>
              <a:t>Pickup</a:t>
            </a:r>
            <a:r>
              <a:rPr lang="ru-RU" sz="1800" dirty="0"/>
              <a:t> </a:t>
            </a:r>
            <a:r>
              <a:rPr lang="ru-RU" sz="1800" dirty="0" err="1"/>
              <a:t>truck</a:t>
            </a:r>
            <a:r>
              <a:rPr lang="ru-RU" sz="1800" dirty="0"/>
              <a:t> – </a:t>
            </a:r>
            <a:r>
              <a:rPr lang="ru-RU" sz="1800" dirty="0" err="1"/>
              <a:t>mid</a:t>
            </a:r>
            <a:r>
              <a:rPr lang="ru-RU" sz="1800" dirty="0"/>
              <a:t> </a:t>
            </a:r>
            <a:r>
              <a:rPr lang="ru-RU" sz="1800" dirty="0" err="1"/>
              <a:t>size</a:t>
            </a:r>
            <a:r>
              <a:rPr lang="ru-RU" sz="1800" dirty="0"/>
              <a:t>);1.3.3. Универсалы (</a:t>
            </a:r>
            <a:r>
              <a:rPr lang="ru-RU" sz="1800" dirty="0" err="1"/>
              <a:t>нб</a:t>
            </a:r>
            <a:r>
              <a:rPr lang="ru-RU" sz="1800" dirty="0"/>
              <a:t>, 2бд); 1.4. Частично открывающиеся кузова: 1.4.2. Кабриолеты (</a:t>
            </a:r>
            <a:r>
              <a:rPr lang="ru-RU" sz="1800" dirty="0" err="1"/>
              <a:t>нб</a:t>
            </a:r>
            <a:r>
              <a:rPr lang="ru-RU" sz="1800" dirty="0"/>
              <a:t>, 4бд); 1.5. Полностью открывающиеся кузова: 1.5.4. Родстеры (кб, 2 </a:t>
            </a:r>
            <a:r>
              <a:rPr lang="ru-RU" sz="1800" dirty="0" err="1"/>
              <a:t>бд</a:t>
            </a:r>
            <a:r>
              <a:rPr lang="ru-RU" sz="1800" dirty="0"/>
              <a:t>); 1.6. Закрытые нестандартные кузова: нет; 1.7. Спортивные внедорожные (</a:t>
            </a:r>
            <a:r>
              <a:rPr lang="ru-RU" sz="1800" dirty="0" err="1"/>
              <a:t>англ</a:t>
            </a:r>
            <a:r>
              <a:rPr lang="ru-RU" sz="1800" dirty="0"/>
              <a:t>, SUV - </a:t>
            </a:r>
            <a:r>
              <a:rPr lang="ru-RU" sz="1800" dirty="0" err="1"/>
              <a:t>Sport</a:t>
            </a:r>
            <a:r>
              <a:rPr lang="ru-RU" sz="1800" dirty="0"/>
              <a:t> </a:t>
            </a:r>
            <a:r>
              <a:rPr lang="ru-RU" sz="1800" dirty="0" err="1"/>
              <a:t>Utility</a:t>
            </a:r>
            <a:r>
              <a:rPr lang="ru-RU" sz="1800" dirty="0"/>
              <a:t> </a:t>
            </a:r>
            <a:r>
              <a:rPr lang="ru-RU" sz="1800" dirty="0" err="1"/>
              <a:t>Vehicle</a:t>
            </a:r>
            <a:r>
              <a:rPr lang="ru-RU" sz="1800" dirty="0"/>
              <a:t>): 1.7.3. Внедорожный – компактный размер (</a:t>
            </a:r>
            <a:r>
              <a:rPr lang="ru-RU" sz="1800" dirty="0" err="1"/>
              <a:t>англ</a:t>
            </a:r>
            <a:r>
              <a:rPr lang="ru-RU" sz="1800" dirty="0"/>
              <a:t>, SUV – </a:t>
            </a:r>
            <a:r>
              <a:rPr lang="ru-RU" sz="1800" dirty="0" err="1"/>
              <a:t>compact</a:t>
            </a:r>
            <a:r>
              <a:rPr lang="ru-RU" sz="1800" dirty="0"/>
              <a:t> (</a:t>
            </a:r>
            <a:r>
              <a:rPr lang="ru-RU" sz="1800" dirty="0" err="1"/>
              <a:t>off</a:t>
            </a:r>
            <a:r>
              <a:rPr lang="ru-RU" sz="1800" dirty="0"/>
              <a:t> </a:t>
            </a:r>
            <a:r>
              <a:rPr lang="ru-RU" sz="1800" dirty="0" err="1"/>
              <a:t>road</a:t>
            </a:r>
            <a:r>
              <a:rPr lang="ru-RU" sz="1800" dirty="0"/>
              <a:t>);</a:t>
            </a:r>
          </a:p>
          <a:p>
            <a:pPr algn="just"/>
            <a:r>
              <a:rPr lang="ru-RU" sz="1800" dirty="0"/>
              <a:t>1.1. Закрытые кузова: 1.1.4. Купе (кб, 2бд); 1.2. Грузопассажирские кузова с нечётной дверью сзади: 1.2.1. нет; 1.2.4. нет; 1.3. Грузопассажирские кузова: 1.3.1. </a:t>
            </a:r>
            <a:r>
              <a:rPr lang="ru-RU" sz="1800" dirty="0" err="1"/>
              <a:t>Эмбюленс</a:t>
            </a:r>
            <a:r>
              <a:rPr lang="ru-RU" sz="1800" dirty="0"/>
              <a:t> (</a:t>
            </a:r>
            <a:r>
              <a:rPr lang="ru-RU" sz="1800" dirty="0" err="1"/>
              <a:t>уб</a:t>
            </a:r>
            <a:r>
              <a:rPr lang="ru-RU" sz="1800" dirty="0"/>
              <a:t>, 4бд); 1.4. Частично открывающиеся кузова: 1.4.1. Ландо (</a:t>
            </a:r>
            <a:r>
              <a:rPr lang="ru-RU" sz="1800" dirty="0" err="1"/>
              <a:t>уб</a:t>
            </a:r>
            <a:r>
              <a:rPr lang="ru-RU" sz="1800" dirty="0"/>
              <a:t>, 4бд); 1.3.4.2. Пикапы полноразмерные (</a:t>
            </a:r>
            <a:r>
              <a:rPr lang="ru-RU" sz="1800" dirty="0" err="1"/>
              <a:t>нб</a:t>
            </a:r>
            <a:r>
              <a:rPr lang="ru-RU" sz="1800" dirty="0"/>
              <a:t>, 4бд, </a:t>
            </a:r>
            <a:r>
              <a:rPr lang="ru-RU" sz="1800" dirty="0" err="1"/>
              <a:t>англ</a:t>
            </a:r>
            <a:r>
              <a:rPr lang="ru-RU" sz="1800" dirty="0"/>
              <a:t>, </a:t>
            </a:r>
            <a:r>
              <a:rPr lang="ru-RU" sz="1800" dirty="0" err="1"/>
              <a:t>Pickup</a:t>
            </a:r>
            <a:r>
              <a:rPr lang="ru-RU" sz="1800" dirty="0"/>
              <a:t> </a:t>
            </a:r>
            <a:r>
              <a:rPr lang="ru-RU" sz="1800" dirty="0" err="1"/>
              <a:t>truck</a:t>
            </a:r>
            <a:r>
              <a:rPr lang="ru-RU" sz="1800" dirty="0"/>
              <a:t> – </a:t>
            </a:r>
            <a:r>
              <a:rPr lang="ru-RU" sz="1800" dirty="0" err="1"/>
              <a:t>full</a:t>
            </a:r>
            <a:r>
              <a:rPr lang="ru-RU" sz="1800" dirty="0"/>
              <a:t> </a:t>
            </a:r>
            <a:r>
              <a:rPr lang="ru-RU" sz="1800" dirty="0" err="1"/>
              <a:t>size</a:t>
            </a:r>
            <a:r>
              <a:rPr lang="ru-RU" sz="1800" dirty="0"/>
              <a:t>); 1.3.4.1. Пикапы полноразмерные. Сверхмощные (</a:t>
            </a:r>
            <a:r>
              <a:rPr lang="ru-RU" sz="1800" dirty="0" err="1"/>
              <a:t>уб</a:t>
            </a:r>
            <a:r>
              <a:rPr lang="ru-RU" sz="1800" dirty="0"/>
              <a:t>, 4бд, </a:t>
            </a:r>
            <a:r>
              <a:rPr lang="ru-RU" sz="1800" dirty="0" err="1"/>
              <a:t>англ</a:t>
            </a:r>
            <a:r>
              <a:rPr lang="ru-RU" sz="1800" dirty="0"/>
              <a:t>, </a:t>
            </a:r>
            <a:r>
              <a:rPr lang="ru-RU" sz="1800" dirty="0" err="1"/>
              <a:t>Pickup</a:t>
            </a:r>
            <a:r>
              <a:rPr lang="ru-RU" sz="1800" dirty="0"/>
              <a:t> </a:t>
            </a:r>
            <a:r>
              <a:rPr lang="ru-RU" sz="1800" dirty="0" err="1"/>
              <a:t>truck</a:t>
            </a:r>
            <a:r>
              <a:rPr lang="ru-RU" sz="1800" dirty="0"/>
              <a:t> – </a:t>
            </a:r>
            <a:r>
              <a:rPr lang="ru-RU" sz="1800" dirty="0" err="1"/>
              <a:t>full</a:t>
            </a:r>
            <a:r>
              <a:rPr lang="ru-RU" sz="1800" dirty="0"/>
              <a:t> </a:t>
            </a:r>
            <a:r>
              <a:rPr lang="ru-RU" sz="1800" dirty="0" err="1"/>
              <a:t>size</a:t>
            </a:r>
            <a:r>
              <a:rPr lang="ru-RU" sz="1800" dirty="0"/>
              <a:t>. </a:t>
            </a:r>
            <a:r>
              <a:rPr lang="ru-RU" sz="1800" dirty="0" err="1"/>
              <a:t>Heavy</a:t>
            </a:r>
            <a:r>
              <a:rPr lang="ru-RU" sz="1800" dirty="0"/>
              <a:t> </a:t>
            </a:r>
            <a:r>
              <a:rPr lang="ru-RU" sz="1800" dirty="0" err="1"/>
              <a:t>Duty</a:t>
            </a:r>
            <a:r>
              <a:rPr lang="ru-RU" sz="1800" dirty="0"/>
              <a:t>);1.5. Полностью открывающиеся кузова: 1.5.3. Фаэтоны (</a:t>
            </a:r>
            <a:r>
              <a:rPr lang="ru-RU" sz="1800" dirty="0" err="1"/>
              <a:t>нб</a:t>
            </a:r>
            <a:r>
              <a:rPr lang="ru-RU" sz="1800" dirty="0"/>
              <a:t>, 2бд); 1.5.2. Фаэтоны (</a:t>
            </a:r>
            <a:r>
              <a:rPr lang="ru-RU" sz="1800" dirty="0" err="1"/>
              <a:t>нб</a:t>
            </a:r>
            <a:r>
              <a:rPr lang="ru-RU" sz="1800" dirty="0"/>
              <a:t>, 4бд); 1.5.1. Фаэтоны (</a:t>
            </a:r>
            <a:r>
              <a:rPr lang="ru-RU" sz="1800" dirty="0" err="1"/>
              <a:t>уб</a:t>
            </a:r>
            <a:r>
              <a:rPr lang="ru-RU" sz="1800" dirty="0"/>
              <a:t>, 4бд); 1.6. Закрытые нестандартные кузова: 1.6.4. Купе – </a:t>
            </a:r>
            <a:r>
              <a:rPr lang="ru-RU" sz="1800" dirty="0" err="1"/>
              <a:t>тарго</a:t>
            </a:r>
            <a:r>
              <a:rPr lang="ru-RU" sz="1800" dirty="0"/>
              <a:t> (кб, 2 </a:t>
            </a:r>
            <a:r>
              <a:rPr lang="ru-RU" sz="1800" dirty="0" err="1"/>
              <a:t>бд</a:t>
            </a:r>
            <a:r>
              <a:rPr lang="ru-RU" sz="1800" dirty="0"/>
              <a:t>); 1.6.3. Купе – </a:t>
            </a:r>
            <a:r>
              <a:rPr lang="ru-RU" sz="1800" dirty="0" err="1"/>
              <a:t>хардтоп</a:t>
            </a:r>
            <a:r>
              <a:rPr lang="ru-RU" sz="1800" dirty="0"/>
              <a:t> (</a:t>
            </a:r>
            <a:r>
              <a:rPr lang="ru-RU" sz="1800" dirty="0" err="1"/>
              <a:t>нб</a:t>
            </a:r>
            <a:r>
              <a:rPr lang="ru-RU" sz="1800" dirty="0"/>
              <a:t>, 2 </a:t>
            </a:r>
            <a:r>
              <a:rPr lang="ru-RU" sz="1800" dirty="0" err="1"/>
              <a:t>бд</a:t>
            </a:r>
            <a:r>
              <a:rPr lang="ru-RU" sz="1800" dirty="0"/>
              <a:t>); 1.6.2. Седан- </a:t>
            </a:r>
            <a:r>
              <a:rPr lang="ru-RU" sz="1800" dirty="0" err="1"/>
              <a:t>хардтоп</a:t>
            </a:r>
            <a:r>
              <a:rPr lang="ru-RU" sz="1800" dirty="0"/>
              <a:t> (</a:t>
            </a:r>
            <a:r>
              <a:rPr lang="ru-RU" sz="1800" dirty="0" err="1"/>
              <a:t>нб</a:t>
            </a:r>
            <a:r>
              <a:rPr lang="ru-RU" sz="1800" dirty="0"/>
              <a:t>, 4бд); 1.6.1. Пульман- лимузин (</a:t>
            </a:r>
            <a:r>
              <a:rPr lang="ru-RU" sz="1800" dirty="0" err="1"/>
              <a:t>уб</a:t>
            </a:r>
            <a:r>
              <a:rPr lang="ru-RU" sz="1800" dirty="0"/>
              <a:t>, 4бд); 1.7. Спортивные внедорожные (</a:t>
            </a:r>
            <a:r>
              <a:rPr lang="ru-RU" sz="1800" dirty="0" err="1"/>
              <a:t>англ</a:t>
            </a:r>
            <a:r>
              <a:rPr lang="ru-RU" sz="1800" dirty="0"/>
              <a:t>, SUV - </a:t>
            </a:r>
            <a:r>
              <a:rPr lang="ru-RU" sz="1800" dirty="0" err="1"/>
              <a:t>Sport</a:t>
            </a:r>
            <a:r>
              <a:rPr lang="ru-RU" sz="1800" dirty="0"/>
              <a:t> </a:t>
            </a:r>
            <a:r>
              <a:rPr lang="ru-RU" sz="1800" dirty="0" err="1"/>
              <a:t>Utility</a:t>
            </a:r>
            <a:r>
              <a:rPr lang="ru-RU" sz="1800" dirty="0"/>
              <a:t> </a:t>
            </a:r>
            <a:r>
              <a:rPr lang="ru-RU" sz="1800" dirty="0" err="1"/>
              <a:t>Vehicle</a:t>
            </a:r>
            <a:r>
              <a:rPr lang="ru-RU" sz="1800" dirty="0"/>
              <a:t>): 1.7.1. Внедорожный - полный размер (</a:t>
            </a:r>
            <a:r>
              <a:rPr lang="ru-RU" sz="1800" dirty="0" err="1"/>
              <a:t>англ</a:t>
            </a:r>
            <a:r>
              <a:rPr lang="ru-RU" sz="1800" dirty="0"/>
              <a:t>, SUV – </a:t>
            </a:r>
            <a:r>
              <a:rPr lang="ru-RU" sz="1800" dirty="0" err="1"/>
              <a:t>full</a:t>
            </a:r>
            <a:r>
              <a:rPr lang="ru-RU" sz="1800" dirty="0"/>
              <a:t> </a:t>
            </a:r>
            <a:r>
              <a:rPr lang="ru-RU" sz="1800" dirty="0" err="1"/>
              <a:t>size</a:t>
            </a:r>
            <a:r>
              <a:rPr lang="ru-RU" sz="1800" dirty="0"/>
              <a:t> (</a:t>
            </a:r>
            <a:r>
              <a:rPr lang="ru-RU" sz="1800" dirty="0" err="1"/>
              <a:t>off</a:t>
            </a:r>
            <a:r>
              <a:rPr lang="ru-RU" sz="1800" dirty="0"/>
              <a:t> </a:t>
            </a:r>
            <a:r>
              <a:rPr lang="ru-RU" sz="1800" dirty="0" err="1"/>
              <a:t>road</a:t>
            </a:r>
            <a:r>
              <a:rPr lang="ru-RU" sz="1800" dirty="0"/>
              <a:t>); 1.7.2. Внедорожный - средний размер (</a:t>
            </a:r>
            <a:r>
              <a:rPr lang="ru-RU" sz="1800" dirty="0" err="1"/>
              <a:t>англ</a:t>
            </a:r>
            <a:r>
              <a:rPr lang="ru-RU" sz="1800" dirty="0"/>
              <a:t>, SUV – </a:t>
            </a:r>
            <a:r>
              <a:rPr lang="ru-RU" sz="1800" dirty="0" err="1"/>
              <a:t>midle</a:t>
            </a:r>
            <a:r>
              <a:rPr lang="ru-RU" sz="1800" dirty="0"/>
              <a:t> </a:t>
            </a:r>
            <a:r>
              <a:rPr lang="ru-RU" sz="1800" dirty="0" err="1"/>
              <a:t>size</a:t>
            </a:r>
            <a:r>
              <a:rPr lang="ru-RU" sz="1800" dirty="0"/>
              <a:t> (</a:t>
            </a:r>
            <a:r>
              <a:rPr lang="ru-RU" sz="1800" dirty="0" err="1"/>
              <a:t>off</a:t>
            </a:r>
            <a:r>
              <a:rPr lang="ru-RU" sz="1800" dirty="0"/>
              <a:t> </a:t>
            </a:r>
            <a:r>
              <a:rPr lang="ru-RU" sz="1800" dirty="0" err="1"/>
              <a:t>road</a:t>
            </a:r>
            <a:r>
              <a:rPr lang="ru-RU" sz="1800" dirty="0"/>
              <a:t>); 1.8. Спортивное купе (англ., </a:t>
            </a:r>
            <a:r>
              <a:rPr lang="ru-RU" sz="1800" dirty="0" err="1"/>
              <a:t>Sport</a:t>
            </a:r>
            <a:r>
              <a:rPr lang="ru-RU" sz="1800" dirty="0"/>
              <a:t> </a:t>
            </a:r>
            <a:r>
              <a:rPr lang="ru-RU" sz="1800" dirty="0" err="1"/>
              <a:t>coupe</a:t>
            </a:r>
            <a:r>
              <a:rPr lang="ru-RU" sz="1800" dirty="0"/>
              <a:t>): 1.8.1. </a:t>
            </a:r>
            <a:r>
              <a:rPr lang="ru-RU" sz="1800" dirty="0" err="1"/>
              <a:t>Суперкары</a:t>
            </a:r>
            <a:r>
              <a:rPr lang="ru-RU" sz="1800" dirty="0"/>
              <a:t>. Спортивное купе (англ., 1.8.1. </a:t>
            </a:r>
            <a:r>
              <a:rPr lang="ru-RU" sz="1800" dirty="0" err="1"/>
              <a:t>Supercar</a:t>
            </a:r>
            <a:r>
              <a:rPr lang="ru-RU" sz="1800" dirty="0"/>
              <a:t>. </a:t>
            </a:r>
            <a:r>
              <a:rPr lang="ru-RU" sz="1800" dirty="0" err="1"/>
              <a:t>Sport</a:t>
            </a:r>
            <a:r>
              <a:rPr lang="ru-RU" sz="1800" dirty="0"/>
              <a:t> </a:t>
            </a:r>
            <a:r>
              <a:rPr lang="ru-RU" sz="1800" dirty="0" err="1"/>
              <a:t>coupe</a:t>
            </a:r>
            <a:r>
              <a:rPr lang="ru-RU" sz="1800" dirty="0"/>
              <a:t>);</a:t>
            </a:r>
          </a:p>
          <a:p>
            <a:pPr algn="just"/>
            <a:r>
              <a:rPr lang="ru-RU" sz="1800" i="1" dirty="0"/>
              <a:t>2. Тракторы:</a:t>
            </a:r>
            <a:endParaRPr lang="ru-RU" sz="1800" dirty="0"/>
          </a:p>
          <a:p>
            <a:pPr algn="just"/>
            <a:r>
              <a:rPr lang="ru-RU" sz="1800" dirty="0"/>
              <a:t>2.1. Колесные и 2.2. Гусеничные: 1) сельскохозяйственные (пахотные, пропашные (после пахотные); транспортные); 2) промышленные (базовая машина в землеройном или строительном агрегате: бульдозере, скрепере, трубоукладчике); 3) трелёвочные (лесозаготовительный); 4) армейские тракторы (буксировка артиллерийских орудий и других прицепных систем вооружения);</a:t>
            </a:r>
          </a:p>
          <a:p>
            <a:pPr algn="just"/>
            <a:r>
              <a:rPr lang="ru-RU" sz="1800" dirty="0"/>
              <a:t>2.3. Мини- тракторы и 2.4. Мотоблоки: 1) коммунального хозяйства; 2) домашнего хозяйства; 2.5. Резервная подгруппа </a:t>
            </a:r>
          </a:p>
        </p:txBody>
      </p:sp>
    </p:spTree>
    <p:extLst>
      <p:ext uri="{BB962C8B-B14F-4D97-AF65-F5344CB8AC3E}">
        <p14:creationId xmlns:p14="http://schemas.microsoft.com/office/powerpoint/2010/main" val="3540079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3</a:t>
            </a:r>
            <a:r>
              <a:rPr lang="ru-RU" sz="1800" i="1" dirty="0"/>
              <a:t>. Автобусы:</a:t>
            </a:r>
            <a:endParaRPr lang="ru-RU" sz="1800" dirty="0"/>
          </a:p>
          <a:p>
            <a:pPr algn="just"/>
            <a:r>
              <a:rPr lang="ru-RU" sz="1800" i="1" dirty="0"/>
              <a:t>3.1. Общего (основного) назначения (перевозка пассажиров по типовым условиям):</a:t>
            </a:r>
            <a:endParaRPr lang="ru-RU" sz="1800" dirty="0"/>
          </a:p>
          <a:p>
            <a:pPr algn="just"/>
            <a:r>
              <a:rPr lang="ru-RU" sz="1800" dirty="0"/>
              <a:t>3.1.1 Городские (3.1.1.1 Городские; 3.1.1.2 Малые городские; 3.1.1.3 Пригородные); 3.1.2 Междугородные; 3.1.3 Туристические – дальнего следования; 3.1.4 Экскурсионные; 3.1.5 Для перевозки детей; 3.1.6 Грузопассажирские; 3.1.7 Микроавтобусы;</a:t>
            </a:r>
          </a:p>
          <a:p>
            <a:pPr algn="just"/>
            <a:r>
              <a:rPr lang="ru-RU" sz="1800" i="1" dirty="0"/>
              <a:t>3.2. Специального назначения:</a:t>
            </a:r>
            <a:endParaRPr lang="ru-RU" sz="1800" dirty="0"/>
          </a:p>
          <a:p>
            <a:pPr algn="just"/>
            <a:r>
              <a:rPr lang="ru-RU" sz="1800" dirty="0"/>
              <a:t>3.2.1 Кареты скорой помощи; 3.2.2 Автобусы- магазин; 3.2.3 Вахтовые; 3.2.4. Ритуальные; 3.2.5. Автобусы- дома;</a:t>
            </a:r>
          </a:p>
          <a:p>
            <a:pPr algn="just"/>
            <a:r>
              <a:rPr lang="ru-RU" sz="1800" i="1" dirty="0"/>
              <a:t>3.3. Специализированного назначения:</a:t>
            </a:r>
            <a:r>
              <a:rPr lang="ru-RU" sz="1800" dirty="0"/>
              <a:t> </a:t>
            </a:r>
          </a:p>
          <a:p>
            <a:pPr algn="just"/>
            <a:r>
              <a:rPr lang="ru-RU" sz="1800" dirty="0"/>
              <a:t>3.3.1. Аэродромные; 3.3.2 Шахтные;</a:t>
            </a:r>
          </a:p>
          <a:p>
            <a:pPr algn="just"/>
            <a:r>
              <a:rPr lang="ru-RU" sz="1800" dirty="0"/>
              <a:t>3.4. Резервная подгруппа (семейство)</a:t>
            </a:r>
          </a:p>
          <a:p>
            <a:pPr algn="just"/>
            <a:r>
              <a:rPr lang="ru-RU" sz="1800" i="1" dirty="0"/>
              <a:t>4. Грузовики с открытым кузовом</a:t>
            </a:r>
            <a:endParaRPr lang="ru-RU" sz="1800" dirty="0"/>
          </a:p>
          <a:p>
            <a:pPr algn="just"/>
            <a:r>
              <a:rPr lang="ru-RU" sz="1800" dirty="0"/>
              <a:t>4.1. Шасси грузового автомобиля; 4.2. Бортовые; 4.3. Бортовые с краном-манипулятором; 4.4. Грузопассажирские; 4.5. Самосвалы дорожные; 4.6. Лесовозные; 4.7. Контейнеровозы; 4.8. Автовозы; 4.9. </a:t>
            </a:r>
            <a:r>
              <a:rPr lang="ru-RU" sz="1800" dirty="0" err="1"/>
              <a:t>Автоэвакуаторы</a:t>
            </a:r>
            <a:r>
              <a:rPr lang="ru-RU" sz="1800" dirty="0"/>
              <a:t>; 4.10. </a:t>
            </a:r>
            <a:r>
              <a:rPr lang="ru-RU" sz="1800" dirty="0" err="1"/>
              <a:t>Металловозы</a:t>
            </a:r>
            <a:r>
              <a:rPr lang="ru-RU" sz="1800" dirty="0"/>
              <a:t>; 4.11. </a:t>
            </a:r>
            <a:r>
              <a:rPr lang="ru-RU" sz="1800" dirty="0" err="1"/>
              <a:t>Бункеровозы</a:t>
            </a:r>
            <a:r>
              <a:rPr lang="ru-RU" sz="1800" dirty="0"/>
              <a:t>; 4.12. </a:t>
            </a:r>
            <a:r>
              <a:rPr lang="ru-RU" sz="1800" dirty="0" err="1"/>
              <a:t>Мультилифты</a:t>
            </a:r>
            <a:r>
              <a:rPr lang="ru-RU" sz="1800" dirty="0"/>
              <a:t>: тросовые, крюковые; 4.13. Самосвалы внедорожные (карьерные) большегрузные; 4.14. Резервная подгруппа (семейство)</a:t>
            </a:r>
          </a:p>
          <a:p>
            <a:pPr algn="just"/>
            <a:r>
              <a:rPr lang="ru-RU" sz="1800" i="1" dirty="0"/>
              <a:t>5. Грузовики с закрытым кузовом, фургоны:</a:t>
            </a:r>
            <a:endParaRPr lang="ru-RU" sz="1800" dirty="0"/>
          </a:p>
          <a:p>
            <a:pPr algn="just"/>
            <a:r>
              <a:rPr lang="ru-RU" sz="1800" dirty="0"/>
              <a:t>5.1. Тентовые; 5.2. Грузопассажирские фургоны; 5.3. Мебельные; 5.4. </a:t>
            </a:r>
            <a:r>
              <a:rPr lang="ru-RU" sz="1800" dirty="0" err="1"/>
              <a:t>Кунги</a:t>
            </a:r>
            <a:r>
              <a:rPr lang="ru-RU" sz="1800" dirty="0"/>
              <a:t>; 5.5. Цельнометаллические фургоны; 5.6. Рефрижераторы; 5.7. Изотермические; 5.8. Промтоварные; 5.9. Хлебные; 5.10. Торговые; 5.11. Для перевозки животных и птиц; 5.12. «Бабочки» («распашные»); 5.13. Резервная подгруппа (семейство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3045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6</a:t>
            </a:r>
            <a:r>
              <a:rPr lang="ru-RU" sz="1800" i="1" dirty="0"/>
              <a:t>. Тягачи:</a:t>
            </a:r>
            <a:endParaRPr lang="ru-RU" sz="1800" dirty="0"/>
          </a:p>
          <a:p>
            <a:pPr algn="just"/>
            <a:r>
              <a:rPr lang="ru-RU" sz="1800" dirty="0"/>
              <a:t>6.1. Дорожные седельные; 6.2. Аэродромные; 6.3. Портовые; 6.4. Специальные; 6.5. Резервная подгруппа (семейство)</a:t>
            </a:r>
          </a:p>
          <a:p>
            <a:pPr algn="just"/>
            <a:r>
              <a:rPr lang="ru-RU" sz="1800" i="1" dirty="0"/>
              <a:t>7. Шасси прицепов, прицепы и полуприцепы:</a:t>
            </a:r>
            <a:endParaRPr lang="ru-RU" sz="1800" dirty="0"/>
          </a:p>
          <a:p>
            <a:pPr algn="just"/>
            <a:r>
              <a:rPr lang="ru-RU" sz="1800" dirty="0"/>
              <a:t>7.1.1. Шасси прицепов; 7.1.2. Шасси полуприцепов; 7.2.1. Тентовые; 7.2.2. Шторные; 7.2.3. Бортовые; 7.2.4. Изотермические; 7.2.5. Рефрижераторные; 7.2.6. Самосвальные; 7.2.7. Прицепы тракторные; 7.2.8. Прицепы-роспуски; 7.2.9 </a:t>
            </a:r>
            <a:r>
              <a:rPr lang="ru-RU" sz="1800" dirty="0" err="1"/>
              <a:t>Сортиментовозы</a:t>
            </a:r>
            <a:r>
              <a:rPr lang="ru-RU" sz="1800" dirty="0"/>
              <a:t>; 7.2.10. Прицепы легковые; 7.2.11. Фургоны грузовые; 7.2.12. Прицепы торговые; 7.2.13. Тяжеловозы; 7.2.14. Прицепы- дачи; 7.2.15. Полуприцепы с  краном-манипулятором; 7.2.16. Платформы; 7.2.17. Для перевозки сыпучих материалов; 7.2.18 Вахтовые; 7.2.19. Прицепы (полуприцепы)- автовозы; 7.2.20. Прицепы (полуприцепы)- скотовозы; 7.2.21.; Прицепы (полуприцепы) для перевозки птицы и мелких животных; 7.2.22 Прицепы (полуприцепы)- </a:t>
            </a:r>
            <a:r>
              <a:rPr lang="ru-RU" sz="1800" dirty="0" err="1"/>
              <a:t>коневозы</a:t>
            </a:r>
            <a:r>
              <a:rPr lang="ru-RU" sz="1800" dirty="0"/>
              <a:t>; 7.2.23 Полуприцепы- </a:t>
            </a:r>
            <a:r>
              <a:rPr lang="ru-RU" sz="1800" dirty="0" err="1"/>
              <a:t>стекловозы</a:t>
            </a:r>
            <a:r>
              <a:rPr lang="ru-RU" sz="1800" dirty="0"/>
              <a:t>; 7.2.24. Контейнеровозы; 7.2.25. Полуприцепы- панелевозы; 7.2.26. </a:t>
            </a:r>
            <a:r>
              <a:rPr lang="ru-RU" sz="1800" dirty="0" err="1"/>
              <a:t>Щеповозы</a:t>
            </a:r>
            <a:r>
              <a:rPr lang="ru-RU" sz="1800" dirty="0"/>
              <a:t>; 7.2.27. Прицеп- </a:t>
            </a:r>
            <a:r>
              <a:rPr lang="ru-RU" sz="1800" dirty="0" err="1"/>
              <a:t>подкатные</a:t>
            </a:r>
            <a:r>
              <a:rPr lang="ru-RU" sz="1800" dirty="0"/>
              <a:t> тележки; 7.3. Резервная подгруппа (семейство)</a:t>
            </a:r>
          </a:p>
          <a:p>
            <a:pPr algn="just"/>
            <a:r>
              <a:rPr lang="ru-RU" sz="1800" b="1" dirty="0"/>
              <a:t>Уровень 2.</a:t>
            </a:r>
            <a:r>
              <a:rPr lang="ru-RU" sz="1800" dirty="0"/>
              <a:t> Специальные ДТС</a:t>
            </a:r>
          </a:p>
          <a:p>
            <a:pPr algn="just"/>
            <a:r>
              <a:rPr lang="ru-RU" sz="1800" i="1" dirty="0"/>
              <a:t>8. Погрузчики</a:t>
            </a:r>
            <a:endParaRPr lang="ru-RU" sz="1800" dirty="0"/>
          </a:p>
          <a:p>
            <a:pPr algn="just"/>
            <a:r>
              <a:rPr lang="ru-RU" sz="1800" dirty="0"/>
              <a:t>8.1. Фронтальные ковшовые; 8.2. Фронтальные вилочные; 8.3. Телескопические; 8.4. С бортовым поворотом; 8.5. Боковые вилочные; 8.6. Специальные; 8.7. Резервная подгруппа (семейство)</a:t>
            </a:r>
          </a:p>
          <a:p>
            <a:pPr algn="just"/>
            <a:r>
              <a:rPr lang="ru-RU" sz="1800" i="1" dirty="0"/>
              <a:t>9. Цистерны:</a:t>
            </a:r>
            <a:endParaRPr lang="ru-RU" sz="1800" dirty="0"/>
          </a:p>
          <a:p>
            <a:pPr algn="just"/>
            <a:r>
              <a:rPr lang="ru-RU" sz="1800" dirty="0"/>
              <a:t>9.1 Гигиенические (пищевые); 9.2. Для сыпучих грузов; 9.3. Для светлых нефтепродуктов; 9.4. Для темных нефтепродуктов; 9.5. Для сжиженных газов; 9.6. Для жидких отходов; 9.7. Для химических грузов; 9.8 Для сырой нефти; 9.9 Специальные; 9.10. Резервная подгруппа (семейство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3405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10</a:t>
            </a:r>
            <a:r>
              <a:rPr lang="ru-RU" sz="1800" i="1" dirty="0"/>
              <a:t>. Складской транспорт:</a:t>
            </a:r>
            <a:endParaRPr lang="ru-RU" sz="1800" dirty="0"/>
          </a:p>
          <a:p>
            <a:pPr algn="just"/>
            <a:r>
              <a:rPr lang="ru-RU" sz="1800" dirty="0"/>
              <a:t>10.1. Электрокары; 10.2. </a:t>
            </a:r>
            <a:r>
              <a:rPr lang="ru-RU" sz="1800" dirty="0" err="1"/>
              <a:t>Ричтраки</a:t>
            </a:r>
            <a:r>
              <a:rPr lang="ru-RU" sz="1800" dirty="0"/>
              <a:t>; 10.3. Штабелеры; 10.4. Тележки; 10.5. Подборщики заказов (комплектовщики); 10.6. Резервная подгруппа (семейство)</a:t>
            </a:r>
          </a:p>
          <a:p>
            <a:pPr algn="just"/>
            <a:r>
              <a:rPr lang="ru-RU" sz="1800" i="1" dirty="0"/>
              <a:t>11. Сельскохозяйственный транспорт:</a:t>
            </a:r>
            <a:endParaRPr lang="ru-RU" sz="1800" dirty="0"/>
          </a:p>
          <a:p>
            <a:pPr algn="just"/>
            <a:r>
              <a:rPr lang="ru-RU" sz="1800" dirty="0"/>
              <a:t>11.1. Комбайны зерноуборочные; 11.2. Картофелекопалки; 11.3. Комбайны кормоуборочные; 11.4. Комбайны свеклоуборочные; 11.5. Комбайн </a:t>
            </a:r>
            <a:r>
              <a:rPr lang="ru-RU" sz="1800" dirty="0" err="1"/>
              <a:t>томатоуборочный</a:t>
            </a:r>
            <a:r>
              <a:rPr lang="ru-RU" sz="1800" dirty="0"/>
              <a:t>; 11.6. Жатки кукурузоуборочные; 11.7. Кормораздатчики; 11.8. Катки полевые; 11.9. Зерносушилки; мобильные; 11.10. Зерноочистительные машины; 11.11. </a:t>
            </a:r>
            <a:r>
              <a:rPr lang="ru-RU" sz="1800" dirty="0" err="1"/>
              <a:t>Ворошилки</a:t>
            </a:r>
            <a:r>
              <a:rPr lang="ru-RU" sz="1800" dirty="0"/>
              <a:t>, </a:t>
            </a:r>
            <a:r>
              <a:rPr lang="ru-RU" sz="1800" dirty="0" err="1"/>
              <a:t>валкообразователи</a:t>
            </a:r>
            <a:r>
              <a:rPr lang="ru-RU" sz="1800" dirty="0"/>
              <a:t>; 11.12. </a:t>
            </a:r>
            <a:r>
              <a:rPr lang="ru-RU" sz="1800" dirty="0" err="1"/>
              <a:t>Кормоизмельчители</a:t>
            </a:r>
            <a:r>
              <a:rPr lang="ru-RU" sz="1800" dirty="0"/>
              <a:t>; 11.13. Машины камнеуборочные; 11.14. Картофелесажалки; 11.15. Косилки; 11.16. Опрыскиватели; 11.17.; Пресс- подборщик; 11.18. Подборщики копнители; 11.19. Культиваторы; 11.20. Сеялки; 11.21. Фрезы; 11.22.; Грабли; 11.23. Плуги; 11.24. Резервная подгруппа (семейство)</a:t>
            </a:r>
          </a:p>
          <a:p>
            <a:pPr algn="just"/>
            <a:r>
              <a:rPr lang="ru-RU" sz="1800" i="1" dirty="0"/>
              <a:t>12. Лесозаготовительный транспорт: </a:t>
            </a:r>
            <a:endParaRPr lang="ru-RU" sz="1800" dirty="0"/>
          </a:p>
          <a:p>
            <a:pPr algn="just"/>
            <a:r>
              <a:rPr lang="ru-RU" sz="1800" dirty="0"/>
              <a:t>12.1. Трелевочные тракторы; 12.2. </a:t>
            </a:r>
            <a:r>
              <a:rPr lang="ru-RU" sz="1800" dirty="0" err="1"/>
              <a:t>Форвардеры</a:t>
            </a:r>
            <a:r>
              <a:rPr lang="ru-RU" sz="1800" dirty="0"/>
              <a:t>; 12.3. </a:t>
            </a:r>
            <a:r>
              <a:rPr lang="ru-RU" sz="1800" dirty="0" err="1"/>
              <a:t>Харвестеры</a:t>
            </a:r>
            <a:r>
              <a:rPr lang="ru-RU" sz="1800" dirty="0"/>
              <a:t>; 12.4. Погрузчики бревен; 12.5. Резервная подгруппа (семейство)</a:t>
            </a:r>
          </a:p>
          <a:p>
            <a:pPr algn="just"/>
            <a:r>
              <a:rPr lang="ru-RU" sz="1800" i="1" dirty="0"/>
              <a:t>13. Строительный транспорт:</a:t>
            </a:r>
            <a:endParaRPr lang="ru-RU" sz="1800" dirty="0"/>
          </a:p>
          <a:p>
            <a:pPr algn="just"/>
            <a:r>
              <a:rPr lang="ru-RU" sz="1800" dirty="0"/>
              <a:t>13.1. Автокраны; 13.2. Бульдозеры; 13.3. </a:t>
            </a:r>
            <a:r>
              <a:rPr lang="ru-RU" sz="1800" dirty="0" err="1"/>
              <a:t>Автобетоносмесители</a:t>
            </a:r>
            <a:r>
              <a:rPr lang="ru-RU" sz="1800" dirty="0"/>
              <a:t>; 13.4. Цементовозы; 13.5. Экскаваторы; 13.6. Траншеекопатели; 13.7. Бетононасосы стационарные; 13.8. Машины бурильно-крановые; 13.9. Установки сваебойные; 13.10. Компрессоры; 13.11. </a:t>
            </a:r>
            <a:r>
              <a:rPr lang="ru-RU" sz="1800" dirty="0" err="1"/>
              <a:t>Растворовозы</a:t>
            </a:r>
            <a:r>
              <a:rPr lang="ru-RU" sz="1800" dirty="0"/>
              <a:t>; 13.12. Буровые машины; 13.13. Транспортеры кабельные; 13.14. Мобильное оборудование для сноса зданий; 13.15. Кабелеукладчики; 13.16. Автобетононасосы; 13.17. Трубоукладчики; 13.18. Электростанции; 13.19. Подъемники; 13.20. </a:t>
            </a:r>
            <a:r>
              <a:rPr lang="ru-RU" sz="1800" dirty="0" err="1"/>
              <a:t>Битумовозы</a:t>
            </a:r>
            <a:r>
              <a:rPr lang="ru-RU" sz="1800" dirty="0"/>
              <a:t>; 13.21. Ремонтно-сварочные агрегаты; 13.22. </a:t>
            </a:r>
            <a:r>
              <a:rPr lang="ru-RU" sz="1800" dirty="0" err="1"/>
              <a:t>Опороперевозчики</a:t>
            </a:r>
            <a:r>
              <a:rPr lang="ru-RU" sz="1800" dirty="0"/>
              <a:t>; 13.23. </a:t>
            </a:r>
            <a:r>
              <a:rPr lang="ru-RU" sz="1800" dirty="0" err="1"/>
              <a:t>Гидромолоты</a:t>
            </a:r>
            <a:r>
              <a:rPr lang="ru-RU" sz="1800" dirty="0"/>
              <a:t>; 13.24. Резервная подгруппа (семейство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396792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14</a:t>
            </a:r>
            <a:r>
              <a:rPr lang="ru-RU" sz="1800" i="1" dirty="0"/>
              <a:t>. Дорожно-строительная транспорт:</a:t>
            </a:r>
            <a:endParaRPr lang="ru-RU" sz="1800" dirty="0"/>
          </a:p>
          <a:p>
            <a:pPr algn="just"/>
            <a:r>
              <a:rPr lang="ru-RU" sz="1800" dirty="0"/>
              <a:t>14.1. </a:t>
            </a:r>
            <a:r>
              <a:rPr lang="ru-RU" sz="1800" dirty="0" err="1"/>
              <a:t>Асфальтоукладчики</a:t>
            </a:r>
            <a:r>
              <a:rPr lang="ru-RU" sz="1800" dirty="0"/>
              <a:t>; 14.2 Катки; 14.3. Машины ямочного ремонта; 14.4. Машины </a:t>
            </a:r>
            <a:r>
              <a:rPr lang="ru-RU" sz="1800" dirty="0" err="1"/>
              <a:t>сларри</a:t>
            </a:r>
            <a:r>
              <a:rPr lang="ru-RU" sz="1800" dirty="0"/>
              <a:t>-сил; 14.5. Машины фрезерные; 14.6. Автогрейдеры; 14.7. Дозировщики; 14.8. Уплотнители грунта; 14.9. Скреперы; 14.10. </a:t>
            </a:r>
            <a:r>
              <a:rPr lang="ru-RU" sz="1800" dirty="0" err="1"/>
              <a:t>Виброплиты</a:t>
            </a:r>
            <a:r>
              <a:rPr lang="ru-RU" sz="1800" dirty="0"/>
              <a:t>; 14.11. Машины разметочные; 14.12. </a:t>
            </a:r>
            <a:r>
              <a:rPr lang="ru-RU" sz="1800" dirty="0" err="1"/>
              <a:t>Рециклеры</a:t>
            </a:r>
            <a:r>
              <a:rPr lang="ru-RU" sz="1800" dirty="0"/>
              <a:t> асфальтобетона; 14.13. Бетоноукладчики; 14.14. Гудронаторы; 14.15. </a:t>
            </a:r>
            <a:r>
              <a:rPr lang="ru-RU" sz="1800" dirty="0" err="1"/>
              <a:t>Бордюроукладчики</a:t>
            </a:r>
            <a:r>
              <a:rPr lang="ru-RU" sz="1800" dirty="0"/>
              <a:t>; 14.16. Машины для нарезчик швов; 14.17. Заливщики швов; 14.18. </a:t>
            </a:r>
            <a:r>
              <a:rPr lang="ru-RU" sz="1800" dirty="0" err="1"/>
              <a:t>Уширители</a:t>
            </a:r>
            <a:r>
              <a:rPr lang="ru-RU" sz="1800" dirty="0"/>
              <a:t> дорожных одежд; 14.19. Машины для укладки тротуарной плитки; 14.20. Резервная подгруппа (семейство)</a:t>
            </a:r>
          </a:p>
          <a:p>
            <a:pPr algn="just"/>
            <a:r>
              <a:rPr lang="ru-RU" sz="1800" i="1" dirty="0"/>
              <a:t>15. Коммунальный транспорт:</a:t>
            </a:r>
            <a:endParaRPr lang="ru-RU" sz="1800" dirty="0"/>
          </a:p>
          <a:p>
            <a:pPr algn="just"/>
            <a:r>
              <a:rPr lang="ru-RU" sz="1800" dirty="0"/>
              <a:t>15.1. Машины поливомоечные; 15.2. Автовышки; 15.3. Машины подметально-уборочные; 15.4. Машины дорожно-комбинированные; 15.5. Машины вакуумные; 15.6. Снегоочистители; машины для зимнего содержания дорог; 15.7. Газонокосилки; 15.8. Машины для пересадки деревьев; 15.9. Машины </a:t>
            </a:r>
            <a:r>
              <a:rPr lang="ru-RU" sz="1800" dirty="0" err="1"/>
              <a:t>илососные</a:t>
            </a:r>
            <a:r>
              <a:rPr lang="ru-RU" sz="1800" dirty="0"/>
              <a:t>; 15.10. Машины </a:t>
            </a:r>
            <a:r>
              <a:rPr lang="ru-RU" sz="1800" dirty="0" err="1"/>
              <a:t>каналопромывочные</a:t>
            </a:r>
            <a:r>
              <a:rPr lang="ru-RU" sz="1800" dirty="0"/>
              <a:t>; 15.11. Машины для содержания аэропортов; 15.12. Резервная подгруппа (семейство)</a:t>
            </a:r>
          </a:p>
          <a:p>
            <a:pPr algn="just"/>
            <a:r>
              <a:rPr lang="ru-RU" sz="1800" i="1" dirty="0"/>
              <a:t>16. Горнодобывающий транспорт:</a:t>
            </a:r>
            <a:endParaRPr lang="ru-RU" sz="1800" dirty="0"/>
          </a:p>
          <a:p>
            <a:pPr algn="just"/>
            <a:r>
              <a:rPr lang="ru-RU" sz="1800" dirty="0"/>
              <a:t>16.1. Бульдозеры тяжелые; 16.2. Экскаваторы тяжелые; 16.3. Погрузчики тяжелые; 16.4. Конвейеры; 16.5. Грохоты; 16.6. Дробилки; 16.7. Сепараторы; 16.8. Гидроциклоны; 16.9. Мойки; 16.10. Установки разведывательные; 16.11. Питатели; 16.12. Резервная подгруппа (семейство)</a:t>
            </a:r>
          </a:p>
          <a:p>
            <a:pPr algn="just"/>
            <a:r>
              <a:rPr lang="ru-RU" sz="1800" b="1" dirty="0"/>
              <a:t>Уровень 3.</a:t>
            </a:r>
            <a:r>
              <a:rPr lang="ru-RU" sz="1800" dirty="0"/>
              <a:t> Специализированные ДТС</a:t>
            </a:r>
          </a:p>
          <a:p>
            <a:pPr algn="just"/>
            <a:r>
              <a:rPr lang="ru-RU" sz="1800" i="1" dirty="0"/>
              <a:t>17. Транспорт оперативного («двойного») назначения:</a:t>
            </a:r>
            <a:endParaRPr lang="ru-RU" sz="1800" dirty="0"/>
          </a:p>
          <a:p>
            <a:pPr algn="just"/>
            <a:r>
              <a:rPr lang="ru-RU" sz="1800" dirty="0"/>
              <a:t>17.1. Аварийной службы; 17.2. Скорой медицинской помощи; 17.3. Милиции (полиции), ГАИ; 17.4. Министерства по чрезвычайным ситуациям; 17.5. Таможенных органов; 17.6. Криминалистические лаборатории; 17.7. Фельдъегерской связи, спецсвязи; 17.8. Резервная подгруппа (семейство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16860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14</a:t>
            </a:r>
            <a:r>
              <a:rPr lang="ru-RU" sz="1800" i="1" dirty="0"/>
              <a:t>. Дорожно-строительная транспорт:</a:t>
            </a:r>
            <a:endParaRPr lang="ru-RU" sz="1800" dirty="0"/>
          </a:p>
          <a:p>
            <a:pPr algn="just"/>
            <a:r>
              <a:rPr lang="ru-RU" sz="1800" dirty="0"/>
              <a:t>14.1. </a:t>
            </a:r>
            <a:r>
              <a:rPr lang="ru-RU" sz="1800" dirty="0" err="1"/>
              <a:t>Асфальтоукладчики</a:t>
            </a:r>
            <a:r>
              <a:rPr lang="ru-RU" sz="1800" dirty="0"/>
              <a:t>; 14.2 Катки; 14.3. Машины ямочного ремонта; 14.4. Машины </a:t>
            </a:r>
            <a:r>
              <a:rPr lang="ru-RU" sz="1800" dirty="0" err="1"/>
              <a:t>сларри</a:t>
            </a:r>
            <a:r>
              <a:rPr lang="ru-RU" sz="1800" dirty="0"/>
              <a:t>-сил; 14.5. Машины фрезерные; 14.6. Автогрейдеры; 14.7. Дозировщики; 14.8. Уплотнители грунта; 14.9. Скреперы; 14.10. </a:t>
            </a:r>
            <a:r>
              <a:rPr lang="ru-RU" sz="1800" dirty="0" err="1"/>
              <a:t>Виброплиты</a:t>
            </a:r>
            <a:r>
              <a:rPr lang="ru-RU" sz="1800" dirty="0"/>
              <a:t>; 14.11. Машины разметочные; 14.12. </a:t>
            </a:r>
            <a:r>
              <a:rPr lang="ru-RU" sz="1800" dirty="0" err="1"/>
              <a:t>Рециклеры</a:t>
            </a:r>
            <a:r>
              <a:rPr lang="ru-RU" sz="1800" dirty="0"/>
              <a:t> асфальтобетона; 14.13. Бетоноукладчики; 14.14. Гудронаторы; 14.15. </a:t>
            </a:r>
            <a:r>
              <a:rPr lang="ru-RU" sz="1800" dirty="0" err="1"/>
              <a:t>Бордюроукладчики</a:t>
            </a:r>
            <a:r>
              <a:rPr lang="ru-RU" sz="1800" dirty="0"/>
              <a:t>; 14.16. Машины для нарезчик швов; 14.17. Заливщики швов; 14.18. </a:t>
            </a:r>
            <a:r>
              <a:rPr lang="ru-RU" sz="1800" dirty="0" err="1"/>
              <a:t>Уширители</a:t>
            </a:r>
            <a:r>
              <a:rPr lang="ru-RU" sz="1800" dirty="0"/>
              <a:t> дорожных одежд; 14.19. Машины для укладки тротуарной плитки; 14.20. Резервная подгруппа (семейство)</a:t>
            </a:r>
          </a:p>
          <a:p>
            <a:pPr algn="just"/>
            <a:r>
              <a:rPr lang="ru-RU" sz="1800" i="1" dirty="0"/>
              <a:t>15. Коммунальный транспорт:</a:t>
            </a:r>
            <a:endParaRPr lang="ru-RU" sz="1800" dirty="0"/>
          </a:p>
          <a:p>
            <a:pPr algn="just"/>
            <a:r>
              <a:rPr lang="ru-RU" sz="1800" dirty="0"/>
              <a:t>15.1. Машины поливомоечные; 15.2. Автовышки; 15.3. Машины подметально-уборочные; 15.4. Машины дорожно-комбинированные; 15.5. Машины вакуумные; 15.6. Снегоочистители; машины для зимнего содержания дорог; 15.7. Газонокосилки; 15.8. Машины для пересадки деревьев; 15.9. Машины </a:t>
            </a:r>
            <a:r>
              <a:rPr lang="ru-RU" sz="1800" dirty="0" err="1"/>
              <a:t>илососные</a:t>
            </a:r>
            <a:r>
              <a:rPr lang="ru-RU" sz="1800" dirty="0"/>
              <a:t>; 15.10. Машины </a:t>
            </a:r>
            <a:r>
              <a:rPr lang="ru-RU" sz="1800" dirty="0" err="1"/>
              <a:t>каналопромывочные</a:t>
            </a:r>
            <a:r>
              <a:rPr lang="ru-RU" sz="1800" dirty="0"/>
              <a:t>; 15.11. Машины для содержания аэропортов; 15.12. Резервная подгруппа (семейство)</a:t>
            </a:r>
          </a:p>
          <a:p>
            <a:pPr algn="just"/>
            <a:r>
              <a:rPr lang="ru-RU" sz="1800" i="1" dirty="0"/>
              <a:t>16. Горнодобывающий транспорт:</a:t>
            </a:r>
            <a:endParaRPr lang="ru-RU" sz="1800" dirty="0"/>
          </a:p>
          <a:p>
            <a:pPr algn="just"/>
            <a:r>
              <a:rPr lang="ru-RU" sz="1800" dirty="0"/>
              <a:t>16.1. Бульдозеры тяжелые; 16.2. Экскаваторы тяжелые; 16.3. Погрузчики тяжелые; 16.4. Конвейеры; 16.5. Грохоты; 16.6. Дробилки; 16.7. Сепараторы; 16.8. Гидроциклоны; 16.9. Мойки; 16.10. Установки разведывательные; 16.11. Питатели; 16.12. Резервная подгруппа (семейство)</a:t>
            </a:r>
          </a:p>
          <a:p>
            <a:pPr algn="just"/>
            <a:r>
              <a:rPr lang="ru-RU" sz="1800" b="1" dirty="0"/>
              <a:t>Уровень 3.</a:t>
            </a:r>
            <a:r>
              <a:rPr lang="ru-RU" sz="1800" dirty="0"/>
              <a:t> Специализированные ДТС</a:t>
            </a:r>
          </a:p>
          <a:p>
            <a:pPr algn="just"/>
            <a:r>
              <a:rPr lang="ru-RU" sz="1800" i="1" dirty="0"/>
              <a:t>17. Транспорт оперативного («двойного») назначения:</a:t>
            </a:r>
            <a:endParaRPr lang="ru-RU" sz="1800" dirty="0"/>
          </a:p>
          <a:p>
            <a:pPr algn="just"/>
            <a:r>
              <a:rPr lang="ru-RU" sz="1800" dirty="0"/>
              <a:t>17.1. Аварийной службы; 17.2. Скорой медицинской помощи; 17.3. Милиции (полиции), ГАИ; 17.4. Министерства по чрезвычайным ситуациям; 17.5. Таможенных органов; 17.6. Криминалистические лаборатории; 17.7. Фельдъегерской связи, спецсвязи; 17.8. Резервная подгруппа (семейство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4038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2700"/>
            <a:ext cx="12192000" cy="3937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2200" b="1" dirty="0" smtClean="0">
                <a:latin typeface="+mn-lt"/>
                <a:ea typeface="+mn-ea"/>
                <a:cs typeface="+mn-cs"/>
              </a:rPr>
              <a:t>Тема </a:t>
            </a:r>
            <a:r>
              <a:rPr lang="ru-RU" sz="2200" b="1" dirty="0">
                <a:latin typeface="+mn-lt"/>
                <a:ea typeface="+mn-ea"/>
                <a:cs typeface="+mn-cs"/>
              </a:rPr>
              <a:t>3.4. Транспортные средства, как объекты оценки </a:t>
            </a:r>
            <a:r>
              <a:rPr lang="ru-RU" sz="2200" b="1" dirty="0" smtClean="0">
                <a:latin typeface="+mn-lt"/>
                <a:ea typeface="+mn-ea"/>
                <a:cs typeface="+mn-cs"/>
              </a:rPr>
              <a:t>стоимости</a:t>
            </a:r>
            <a:endParaRPr lang="ru-RU" sz="2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71500"/>
            <a:ext cx="12192000" cy="6286500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18</a:t>
            </a:r>
            <a:r>
              <a:rPr lang="ru-RU" sz="1800" i="1" dirty="0"/>
              <a:t>. Технологический транспорт:</a:t>
            </a:r>
            <a:endParaRPr lang="ru-RU" sz="1800" dirty="0"/>
          </a:p>
          <a:p>
            <a:pPr algn="just"/>
            <a:r>
              <a:rPr lang="ru-RU" sz="1800" dirty="0"/>
              <a:t>18.1. Автомобили инкассаторские; 18.2. Вездеходы; 18.3. Локомобили; 18.4. Установки дезинфекционно-душевые; 18.5. </a:t>
            </a:r>
            <a:r>
              <a:rPr lang="ru-RU" sz="1800" dirty="0" err="1"/>
              <a:t>Трубоплетевозы</a:t>
            </a:r>
            <a:r>
              <a:rPr lang="ru-RU" sz="1800" dirty="0"/>
              <a:t>; 18.6. </a:t>
            </a:r>
            <a:r>
              <a:rPr lang="ru-RU" sz="1800" dirty="0" err="1"/>
              <a:t>Ратраки</a:t>
            </a:r>
            <a:r>
              <a:rPr lang="ru-RU" sz="1800" dirty="0"/>
              <a:t>; 18.7. Вездеходы; 18.8. Средства транспортные учебные; 18.10. Автомобили нефтепромыслового оборудования; 18.11. Автомобили- амфибии; 18.12. Гольф-кары; 18.13. </a:t>
            </a:r>
            <a:r>
              <a:rPr lang="ru-RU" sz="1800" dirty="0" err="1"/>
              <a:t>Понтоновозы</a:t>
            </a:r>
            <a:r>
              <a:rPr lang="ru-RU" sz="1800" dirty="0"/>
              <a:t>; 18.14. </a:t>
            </a:r>
            <a:r>
              <a:rPr lang="ru-RU" sz="1800" dirty="0" err="1"/>
              <a:t>Ресурфейсеры</a:t>
            </a:r>
            <a:r>
              <a:rPr lang="ru-RU" sz="1800" dirty="0"/>
              <a:t> (комбайны ледовые); 18.15. Резервная подгруппа (семейство);</a:t>
            </a:r>
          </a:p>
          <a:p>
            <a:pPr algn="just"/>
            <a:r>
              <a:rPr lang="ru-RU" sz="1800" i="1" dirty="0"/>
              <a:t>19. Раритетная автомобильная техника, имеющая историко-культурную ценность:</a:t>
            </a:r>
            <a:endParaRPr lang="ru-RU" sz="1800" dirty="0"/>
          </a:p>
          <a:p>
            <a:pPr algn="just"/>
            <a:r>
              <a:rPr lang="ru-RU" sz="1800" dirty="0"/>
              <a:t>19.1. по изначальному назначению (и сфере использования) и совокупности конструктивных признаков: 19.1.0. </a:t>
            </a:r>
            <a:r>
              <a:rPr lang="ru-RU" sz="1800" dirty="0" err="1"/>
              <a:t>Мототехника</a:t>
            </a:r>
            <a:r>
              <a:rPr lang="ru-RU" sz="1800" dirty="0"/>
              <a:t>; 19.1.1. Легковые автомобили; А.19.1.2. Тракторы; А.19.1.3. Автобусы; А.19.1.4. Грузовики с открытым кузовом; А.19.1.5. Грузовики с закрытым кузовом, фургоны; А.19.1.6. Тягачи; А.19.1.7. Шасси прицепов, прицепы и полуприцепы; А.19.1.8. Погрузчики; А.19.1.9. Цистерны; А.19.1.10. Складской транспорт; А.19.1.11. Сельскохозяйственный транспорт; А.19.1.12. Лесозаготовительный транспорт; А.19.1.13. Строительный транспорт; А.19.1.14. Дорожно-строительный транспорт; А.19.1.15. Коммунальный транспорт; А.19.1.16. Горнодобывающий транспорт; А.19.1.17. Транспорт оперативного («двойного») назначения; А.19.1.18. Технологический транспорт;</a:t>
            </a:r>
          </a:p>
          <a:p>
            <a:pPr algn="just"/>
            <a:r>
              <a:rPr lang="ru-RU" sz="1800" dirty="0"/>
              <a:t>19.2. по эпохе автомобилестроения (по году выпуска транспортного средства): 19.2.1. </a:t>
            </a:r>
            <a:r>
              <a:rPr lang="ru-RU" sz="1800" dirty="0" err="1"/>
              <a:t>Authentic</a:t>
            </a:r>
            <a:r>
              <a:rPr lang="ru-RU" sz="1800" dirty="0"/>
              <a:t> (подлинный, достоверный); А.19.2.2. </a:t>
            </a:r>
            <a:r>
              <a:rPr lang="ru-RU" sz="1800" dirty="0" err="1"/>
              <a:t>Original</a:t>
            </a:r>
            <a:r>
              <a:rPr lang="ru-RU" sz="1800" dirty="0"/>
              <a:t> (исходный, первоначальный); 19.2.3. </a:t>
            </a:r>
            <a:r>
              <a:rPr lang="ru-RU" sz="1800" dirty="0" err="1"/>
              <a:t>Restored</a:t>
            </a:r>
            <a:r>
              <a:rPr lang="ru-RU" sz="1800" dirty="0"/>
              <a:t> (отреставрированный, восстановленный); 19.2.4. </a:t>
            </a:r>
            <a:r>
              <a:rPr lang="ru-RU" sz="1800" dirty="0" err="1"/>
              <a:t>Rebuilt</a:t>
            </a:r>
            <a:r>
              <a:rPr lang="ru-RU" sz="1800" dirty="0"/>
              <a:t> (заново отстроенный);</a:t>
            </a:r>
          </a:p>
          <a:p>
            <a:pPr algn="just"/>
            <a:r>
              <a:rPr lang="ru-RU" sz="1800" dirty="0"/>
              <a:t>19.3. по признаку уровня модификации: 19.3.1. </a:t>
            </a:r>
            <a:r>
              <a:rPr lang="ru-RU" sz="1800" dirty="0" err="1"/>
              <a:t>Standard</a:t>
            </a:r>
            <a:r>
              <a:rPr lang="ru-RU" sz="1800" dirty="0"/>
              <a:t> (стандартный); 19.3.2. </a:t>
            </a:r>
            <a:r>
              <a:rPr lang="ru-RU" sz="1800" dirty="0" err="1"/>
              <a:t>Period</a:t>
            </a:r>
            <a:r>
              <a:rPr lang="ru-RU" sz="1800" dirty="0"/>
              <a:t> </a:t>
            </a:r>
            <a:r>
              <a:rPr lang="ru-RU" sz="1800" dirty="0" err="1"/>
              <a:t>Modified</a:t>
            </a:r>
            <a:r>
              <a:rPr lang="ru-RU" sz="1800" dirty="0"/>
              <a:t> (автомобиль, построенный или модифицированный); 19.3.3. </a:t>
            </a:r>
            <a:r>
              <a:rPr lang="ru-RU" sz="1800" dirty="0" err="1"/>
              <a:t>Exeption</a:t>
            </a:r>
            <a:r>
              <a:rPr lang="ru-RU" sz="1800" dirty="0"/>
              <a:t> (автомобиль, который был модернизирован позже периода производства); 19.3.4. </a:t>
            </a:r>
            <a:r>
              <a:rPr lang="ru-RU" sz="1800" dirty="0" err="1"/>
              <a:t>Reproduction</a:t>
            </a:r>
            <a:r>
              <a:rPr lang="ru-RU" sz="1800" dirty="0"/>
              <a:t> (копия). [10, 11]</a:t>
            </a:r>
          </a:p>
          <a:p>
            <a:pPr algn="just"/>
            <a:r>
              <a:rPr lang="ru-RU" sz="1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54080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730</Words>
  <Application>Microsoft Office PowerPoint</Application>
  <PresentationFormat>Широкоэкранный</PresentationFormat>
  <Paragraphs>112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Equation.DSMT4</vt:lpstr>
      <vt:lpstr>Microsoft Equation 3.0</vt:lpstr>
      <vt:lpstr>Дисциплина: «Стоимостной анализ»  для специальности 1-27 02 01 «Транспортная логистика»,  направление 01 «Транспортная логистика (автомобильный транспорт)»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Тема 3.4. Транспортные средства, как объекты оценки стоимости</vt:lpstr>
      <vt:lpstr>Источники и 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Стоимостной анализ</dc:title>
  <dc:creator>Владимир</dc:creator>
  <cp:lastModifiedBy>Владимир</cp:lastModifiedBy>
  <cp:revision>57</cp:revision>
  <dcterms:created xsi:type="dcterms:W3CDTF">2022-06-27T19:58:39Z</dcterms:created>
  <dcterms:modified xsi:type="dcterms:W3CDTF">2022-07-01T11:24:16Z</dcterms:modified>
</cp:coreProperties>
</file>