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</a:t>
            </a:r>
            <a:r>
              <a:rPr lang="ru-RU" sz="3600" b="1" dirty="0"/>
              <a:t>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ru-RU" sz="3600" b="1" dirty="0" smtClean="0"/>
              <a:t>3.3. Машины</a:t>
            </a:r>
            <a:r>
              <a:rPr lang="ru-RU" sz="3600" b="1" dirty="0"/>
              <a:t>, оборудование, инвентарь и материалы, как объекты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3.3. Машины</a:t>
            </a:r>
            <a:r>
              <a:rPr lang="ru-RU" sz="2200" b="1" dirty="0">
                <a:latin typeface="+mn-lt"/>
                <a:ea typeface="+mn-ea"/>
                <a:cs typeface="+mn-cs"/>
              </a:rPr>
              <a:t>, оборудование, инвентарь и материалы, как объекты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en-US" i="1" dirty="0" smtClean="0"/>
              <a:t> </a:t>
            </a:r>
            <a:r>
              <a:rPr lang="ru-RU" dirty="0"/>
              <a:t>Понятие о машинах, оборудовании, механизмах, инвентаре и материалах (далее ММ). Типовые и не типовые конструкции ММ и их элементы (конструктивные и мало живущие элементы). Характеристика технического состояния, органолептические и инструментальны методы измерений (качественная и количественная характеристика), жизненный цикл ММ.</a:t>
            </a:r>
          </a:p>
          <a:p>
            <a:pPr algn="just"/>
            <a:r>
              <a:rPr lang="ru-RU" dirty="0"/>
              <a:t>Классификация ММ для целей ОС: по текущему и наиболее эффективному использованию, функциональному назначению в отрасли и др. </a:t>
            </a:r>
          </a:p>
          <a:p>
            <a:pPr algn="just"/>
            <a:r>
              <a:rPr lang="ru-RU" dirty="0"/>
              <a:t>1. ММ Сельское хозяйство, охота и лесное хозяйство;</a:t>
            </a:r>
          </a:p>
          <a:p>
            <a:pPr algn="just"/>
            <a:r>
              <a:rPr lang="ru-RU" dirty="0"/>
              <a:t>2. ММ Промышленности (тяжелая и лёгкая);</a:t>
            </a:r>
          </a:p>
          <a:p>
            <a:pPr algn="just"/>
            <a:r>
              <a:rPr lang="ru-RU" dirty="0"/>
              <a:t>3. ММ Строительства;</a:t>
            </a:r>
          </a:p>
          <a:p>
            <a:pPr algn="just"/>
            <a:r>
              <a:rPr lang="ru-RU" dirty="0"/>
              <a:t>4. ММ Транспорта и связи;</a:t>
            </a:r>
          </a:p>
          <a:p>
            <a:pPr algn="just"/>
            <a:r>
              <a:rPr lang="ru-RU" dirty="0"/>
              <a:t>5. ММ Торговли;</a:t>
            </a:r>
          </a:p>
          <a:p>
            <a:pPr algn="just"/>
            <a:r>
              <a:rPr lang="ru-RU" dirty="0"/>
              <a:t>6. ММ Финансовой сферы (в </a:t>
            </a:r>
            <a:r>
              <a:rPr lang="ru-RU" dirty="0" err="1"/>
              <a:t>т.ч</a:t>
            </a:r>
            <a:r>
              <a:rPr lang="ru-RU" dirty="0"/>
              <a:t>. банки, страхование и другое);</a:t>
            </a:r>
          </a:p>
          <a:p>
            <a:pPr algn="just"/>
            <a:r>
              <a:rPr lang="ru-RU" dirty="0"/>
              <a:t>7. ММ, приборы сферы Науки и инноваций (приборы научно-исследовательской сферы);</a:t>
            </a:r>
          </a:p>
          <a:p>
            <a:pPr algn="just"/>
            <a:r>
              <a:rPr lang="ru-RU" dirty="0"/>
              <a:t>8. ММ Среднего и малого предпринимательства (в </a:t>
            </a:r>
            <a:r>
              <a:rPr lang="ru-RU" dirty="0" err="1"/>
              <a:t>т.ч</a:t>
            </a:r>
            <a:r>
              <a:rPr lang="ru-RU" dirty="0"/>
              <a:t>. </a:t>
            </a:r>
            <a:r>
              <a:rPr lang="ru-RU" dirty="0"/>
              <a:t>офисные ММ</a:t>
            </a:r>
            <a:r>
              <a:rPr lang="ru-RU" dirty="0" smtClean="0"/>
              <a:t>)</a:t>
            </a:r>
            <a:r>
              <a:rPr lang="en-US" dirty="0" smtClean="0"/>
              <a:t> [12]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3.3. Машины</a:t>
            </a:r>
            <a:r>
              <a:rPr lang="ru-RU" sz="2200" b="1" dirty="0">
                <a:latin typeface="+mn-lt"/>
                <a:ea typeface="+mn-ea"/>
                <a:cs typeface="+mn-cs"/>
              </a:rPr>
              <a:t>, оборудование, инвентарь и материалы, как объекты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9</a:t>
            </a:r>
            <a:r>
              <a:rPr lang="ru-RU" dirty="0"/>
              <a:t>. </a:t>
            </a:r>
            <a:r>
              <a:rPr lang="ru-RU" dirty="0"/>
              <a:t>ММ сферы Услуг иные (в </a:t>
            </a:r>
            <a:r>
              <a:rPr lang="ru-RU" dirty="0" err="1"/>
              <a:t>т.ч</a:t>
            </a:r>
            <a:r>
              <a:rPr lang="ru-RU" dirty="0"/>
              <a:t>. автосервис, здравоохранение, бытовые услуги);</a:t>
            </a:r>
          </a:p>
          <a:p>
            <a:pPr algn="just"/>
            <a:r>
              <a:rPr lang="ru-RU" dirty="0"/>
              <a:t>10. ММ, предметы сферы личного пользования</a:t>
            </a:r>
          </a:p>
          <a:p>
            <a:pPr algn="just"/>
            <a:r>
              <a:rPr lang="ru-RU" dirty="0"/>
              <a:t>Базовые положения, термины и понятия, отражающие особенности оценки ММ. </a:t>
            </a:r>
          </a:p>
          <a:p>
            <a:pPr algn="just"/>
            <a:r>
              <a:rPr lang="ru-RU" dirty="0"/>
              <a:t>Рынок ММ в истории и наше время, его современное состояние и перспективы развития.</a:t>
            </a:r>
          </a:p>
          <a:p>
            <a:pPr algn="just"/>
            <a:r>
              <a:rPr lang="ru-RU" dirty="0"/>
              <a:t>Рыночная стоимость ММ в продолжающемся использовании, как установленного объекта, в монтаже и к установке.</a:t>
            </a:r>
          </a:p>
          <a:p>
            <a:pPr algn="just"/>
            <a:r>
              <a:rPr lang="ru-RU" dirty="0"/>
              <a:t>МО и МРС ММ, нашедшие наиболее широкое распространение на практике. </a:t>
            </a:r>
            <a:r>
              <a:rPr lang="ru-RU" dirty="0"/>
              <a:t>Примеры оценки ОН затратным, доходным и сравнительным МО и их МРС, пример согласования итоговых результатов </a:t>
            </a:r>
            <a:r>
              <a:rPr lang="ru-RU" dirty="0" smtClean="0"/>
              <a:t>оценки</a:t>
            </a:r>
            <a:r>
              <a:rPr lang="en-US" dirty="0" smtClean="0"/>
              <a:t> [7]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83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3.3. Машины</a:t>
            </a:r>
            <a:r>
              <a:rPr lang="ru-RU" sz="2200" b="1" dirty="0">
                <a:latin typeface="+mn-lt"/>
                <a:ea typeface="+mn-ea"/>
                <a:cs typeface="+mn-cs"/>
              </a:rPr>
              <a:t>, оборудование, инвентарь и материалы, как объекты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Классификация </a:t>
            </a:r>
            <a:r>
              <a:rPr lang="ru-RU" dirty="0"/>
              <a:t>по функциональному назначению важна при оценке стоимости оборудования и машин для конкретной отрасли, оценке оборудования конкретного предприятия, переоценке основных средств. </a:t>
            </a:r>
          </a:p>
          <a:p>
            <a:pPr algn="just"/>
            <a:r>
              <a:rPr lang="ru-RU" b="1" dirty="0"/>
              <a:t>5.3.8 </a:t>
            </a:r>
            <a:r>
              <a:rPr lang="ru-RU" dirty="0"/>
              <a:t>По виду основных средств объекты оценки подразделяют на:</a:t>
            </a:r>
          </a:p>
          <a:p>
            <a:pPr algn="just"/>
            <a:r>
              <a:rPr lang="ru-RU" dirty="0"/>
              <a:t>− энергетическое оборудование (силовые машины и оборудование); </a:t>
            </a:r>
          </a:p>
          <a:p>
            <a:pPr algn="just"/>
            <a:r>
              <a:rPr lang="ru-RU" dirty="0"/>
              <a:t>− рабочие машины и оборудование (технологическое оборудование); </a:t>
            </a:r>
          </a:p>
          <a:p>
            <a:pPr algn="just"/>
            <a:r>
              <a:rPr lang="ru-RU" dirty="0"/>
              <a:t>− информационное оборудование (измерительные и регулирующие приборы, вычислительная и организационная техника, оборудование систем связи); </a:t>
            </a:r>
          </a:p>
          <a:p>
            <a:pPr algn="just"/>
            <a:r>
              <a:rPr lang="ru-RU" dirty="0"/>
              <a:t>− прочее оборудование и другое имущество (прочие машины и оборудование, инструмент, производственный и хозяйственный инвентарь и принадлежности, взрослый рабочий и продуктивный скот (включая мелкий), экспонаты животного мира и др.).</a:t>
            </a:r>
          </a:p>
          <a:p>
            <a:pPr algn="just"/>
            <a:r>
              <a:rPr lang="ru-RU" dirty="0"/>
              <a:t>Подробная классификация основных средств по их видам в зависимости от целевого назначения и выполняемых функций представлена в [1]. В соответствии с [1] в состав основных средств (кроме зданий и сооружений, многолетних насаждений, транспортных средств) входят:</a:t>
            </a:r>
          </a:p>
          <a:p>
            <a:pPr algn="just"/>
            <a:r>
              <a:rPr lang="ru-RU" dirty="0"/>
              <a:t>− передаточные устройства</a:t>
            </a:r>
            <a:r>
              <a:rPr lang="ru-RU" dirty="0" smtClean="0"/>
              <a:t>;</a:t>
            </a:r>
            <a:r>
              <a:rPr lang="en-US" dirty="0" smtClean="0"/>
              <a:t> [7, 8]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709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3.3. Машины</a:t>
            </a:r>
            <a:r>
              <a:rPr lang="ru-RU" sz="2200" b="1" dirty="0">
                <a:latin typeface="+mn-lt"/>
                <a:ea typeface="+mn-ea"/>
                <a:cs typeface="+mn-cs"/>
              </a:rPr>
              <a:t>, оборудование, инвентарь и материалы, как объекты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− </a:t>
            </a:r>
            <a:r>
              <a:rPr lang="ru-RU" dirty="0"/>
              <a:t>машины и оборудование;</a:t>
            </a:r>
          </a:p>
          <a:p>
            <a:pPr algn="just"/>
            <a:r>
              <a:rPr lang="ru-RU" dirty="0"/>
              <a:t>− инструмент;</a:t>
            </a:r>
          </a:p>
          <a:p>
            <a:pPr algn="just"/>
            <a:r>
              <a:rPr lang="ru-RU" dirty="0"/>
              <a:t>− инвентарь и принадлежности;</a:t>
            </a:r>
          </a:p>
          <a:p>
            <a:pPr algn="just"/>
            <a:r>
              <a:rPr lang="ru-RU" dirty="0"/>
              <a:t>− основные средства прочие, используемые в сельском и лесном хозяйстве;</a:t>
            </a:r>
          </a:p>
          <a:p>
            <a:pPr algn="just"/>
            <a:r>
              <a:rPr lang="ru-RU" dirty="0"/>
              <a:t>− прочие основные средства.</a:t>
            </a:r>
          </a:p>
          <a:p>
            <a:pPr algn="just"/>
            <a:r>
              <a:rPr lang="ru-RU" b="1" dirty="0"/>
              <a:t>5.3.8.1 </a:t>
            </a:r>
            <a:r>
              <a:rPr lang="ru-RU" dirty="0"/>
              <a:t>К передаточным устройствам относятся инвентарные объекты, представляющие собой самостоятельное устройство, не являющееся составной частью здания или сооружения: линии электропередачи, трансмиссии и трубопроводы со всеми промежуточными устройствами, необходимыми для трансформации (преобразования) и передачи энергии и для перемещения по</a:t>
            </a:r>
            <a:r>
              <a:rPr lang="en-US" dirty="0"/>
              <a:t> </a:t>
            </a:r>
            <a:r>
              <a:rPr lang="ru-RU" dirty="0"/>
              <a:t>трубопроводам жидких и газообразных веществ до потребителя, если они находятся на балансе юридического лица или отражаются в книге учета индивидуального предпринимателя и оценка их стоимости не связана с оценкой стоимости единого объекта недвижимости или недвижимых улучшений.</a:t>
            </a:r>
          </a:p>
          <a:p>
            <a:pPr algn="just"/>
            <a:r>
              <a:rPr lang="ru-RU" dirty="0"/>
              <a:t>Оценка стоимости передаточных устройств осуществляется в соответствии с настоящим техническим кодексом для всех целей, перечисленных в 4.2, за исключением оценки их стоимости как единого объекта недвижимости или недвижимых улучшений, когда оценка стоимости производится в</a:t>
            </a:r>
            <a:r>
              <a:rPr lang="en-US" dirty="0"/>
              <a:t> </a:t>
            </a:r>
            <a:r>
              <a:rPr lang="ru-RU" dirty="0"/>
              <a:t>соответствии с ТКП 52.3.01-ТКП 52.3.04</a:t>
            </a:r>
            <a:r>
              <a:rPr lang="ru-RU" dirty="0" smtClean="0"/>
              <a:t>.</a:t>
            </a:r>
            <a:r>
              <a:rPr lang="en-US" dirty="0" smtClean="0"/>
              <a:t> [7, 8]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871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3.3. Машины</a:t>
            </a:r>
            <a:r>
              <a:rPr lang="ru-RU" sz="2200" b="1" dirty="0">
                <a:latin typeface="+mn-lt"/>
                <a:ea typeface="+mn-ea"/>
                <a:cs typeface="+mn-cs"/>
              </a:rPr>
              <a:t>, оборудование, инвентарь и материалы, как объекты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774700"/>
            <a:ext cx="12192000" cy="608330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5.3.8.2 </a:t>
            </a:r>
            <a:r>
              <a:rPr lang="ru-RU" dirty="0"/>
              <a:t>Машины и оборудование разделяются по назначению на следующие подгруппы:</a:t>
            </a:r>
          </a:p>
          <a:p>
            <a:pPr algn="just"/>
            <a:r>
              <a:rPr lang="ru-RU" dirty="0"/>
              <a:t>− машины и оборудование силовые;</a:t>
            </a:r>
          </a:p>
          <a:p>
            <a:pPr algn="just"/>
            <a:r>
              <a:rPr lang="ru-RU" dirty="0"/>
              <a:t>− машины рабочие и оборудование;</a:t>
            </a:r>
          </a:p>
          <a:p>
            <a:pPr algn="just"/>
            <a:r>
              <a:rPr lang="ru-RU" dirty="0"/>
              <a:t>– приборы и устройства измерительные и регулирующие, оборудование лабораторное;</a:t>
            </a:r>
          </a:p>
          <a:p>
            <a:pPr algn="just"/>
            <a:r>
              <a:rPr lang="ru-RU" dirty="0"/>
              <a:t>– техника вычислительная и организационная;</a:t>
            </a:r>
          </a:p>
          <a:p>
            <a:pPr algn="just"/>
            <a:r>
              <a:rPr lang="ru-RU" dirty="0"/>
              <a:t>– машины и оборудование коммунального хозяйства;</a:t>
            </a:r>
          </a:p>
          <a:p>
            <a:pPr algn="just"/>
            <a:r>
              <a:rPr lang="ru-RU" dirty="0"/>
              <a:t>– оборудование спортивное и зрелищных объектов;</a:t>
            </a:r>
          </a:p>
          <a:p>
            <a:pPr algn="just"/>
            <a:r>
              <a:rPr lang="ru-RU" dirty="0"/>
              <a:t>– оборудование и устройства </a:t>
            </a:r>
            <a:r>
              <a:rPr lang="ru-RU" dirty="0" smtClean="0"/>
              <a:t>прочие</a:t>
            </a:r>
            <a:r>
              <a:rPr lang="en-US" dirty="0" smtClean="0"/>
              <a:t> [7, 8]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419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https://pravo.by/document/?guid=3871&amp;p0=P30600615 -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  <a:endParaRPr lang="en-US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5. </a:t>
            </a:r>
            <a:r>
              <a:rPr lang="ru-RU" sz="1600" dirty="0"/>
              <a:t>СТБ 52.6.01-2017 Оценка стоимости объектов гражданских прав. Оценка стоимости транспортных средств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6</a:t>
            </a:r>
            <a:r>
              <a:rPr lang="ru-RU" sz="1600" dirty="0"/>
              <a:t>. СТБ 52.</a:t>
            </a:r>
            <a:r>
              <a:rPr lang="en-US" sz="1600" dirty="0"/>
              <a:t>2</a:t>
            </a:r>
            <a:r>
              <a:rPr lang="ru-RU" sz="1600" dirty="0"/>
              <a:t>.01-2011 Оценка  стоимости  объектов  гражданских  прав. Оценка  стоимости  земельных  участков.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 smtClean="0"/>
              <a:t>7. </a:t>
            </a:r>
            <a:r>
              <a:rPr lang="ru-RU" sz="1600" dirty="0" smtClean="0"/>
              <a:t>ТКП </a:t>
            </a:r>
            <a:r>
              <a:rPr lang="ru-RU" sz="1600" dirty="0"/>
              <a:t>52.4.01-2018 (33520) Оценка стоимости объектов гражданских прав. </a:t>
            </a:r>
            <a:r>
              <a:rPr lang="ru-RU" sz="1600" dirty="0"/>
              <a:t>Оценка стоимости машин, оборудования, инвентаря, материалов</a:t>
            </a:r>
            <a:r>
              <a:rPr lang="ru-RU" sz="1600" dirty="0"/>
              <a:t>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 smtClean="0"/>
              <a:t>8</a:t>
            </a:r>
            <a:r>
              <a:rPr lang="ru-RU" sz="1600" dirty="0" smtClean="0"/>
              <a:t>. СТБ </a:t>
            </a:r>
            <a:r>
              <a:rPr lang="ru-RU" sz="1600" dirty="0"/>
              <a:t>52.4.01-2016 Оценка стоимости объектов гражданских прав. </a:t>
            </a:r>
            <a:r>
              <a:rPr lang="ru-RU" sz="1600" dirty="0"/>
              <a:t>Оценка стоимости машин, оборудования, инвентаря, материалов. Изменение № 1 постановление Госстандарта Республики Беларусь от 13 января 2017 г. № 4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730</Words>
  <Application>Microsoft Office PowerPoint</Application>
  <PresentationFormat>Широкоэкранный</PresentationFormat>
  <Paragraphs>66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3.3. Машины, оборудование, инвентарь и материалы, как объекты оценки стоимости</vt:lpstr>
      <vt:lpstr>Тема 3.3. Машины, оборудование, инвентарь и материалы, как объекты оценки стоимости</vt:lpstr>
      <vt:lpstr>Тема 3.3. Машины, оборудование, инвентарь и материалы, как объекты оценки стоимости</vt:lpstr>
      <vt:lpstr>Тема 3.3. Машины, оборудование, инвентарь и материалы, как объекты оценки стоимости</vt:lpstr>
      <vt:lpstr>Тема 3.3. Машины, оборудование, инвентарь и материалы, как объекты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50</cp:revision>
  <dcterms:created xsi:type="dcterms:W3CDTF">2022-06-27T19:58:39Z</dcterms:created>
  <dcterms:modified xsi:type="dcterms:W3CDTF">2022-07-01T11:02:10Z</dcterms:modified>
</cp:coreProperties>
</file>