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6" r:id="rId4"/>
    <p:sldId id="261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16" autoAdjust="0"/>
    <p:restoredTop sz="95663" autoAdjust="0"/>
  </p:normalViewPr>
  <p:slideViewPr>
    <p:cSldViewPr snapToGrid="0">
      <p:cViewPr varScale="1">
        <p:scale>
          <a:sx n="76" d="100"/>
          <a:sy n="76" d="100"/>
        </p:scale>
        <p:origin x="126" y="6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58891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43511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3242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6029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747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332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3719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1900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5706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2626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939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4434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pravo.by/document/?guid=3871&amp;p0=P30600615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727200" y="0"/>
            <a:ext cx="8940800" cy="121920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Дисциплина: «Стоимостной анализ» </a:t>
            </a:r>
            <a:br>
              <a:rPr lang="ru-RU" sz="3200" b="1" dirty="0" smtClean="0"/>
            </a:br>
            <a:r>
              <a:rPr lang="ru-RU" sz="2000" b="1" dirty="0" smtClean="0"/>
              <a:t>для специальности 1-27 </a:t>
            </a:r>
            <a:r>
              <a:rPr lang="ru-RU" sz="2000" b="1" dirty="0"/>
              <a:t>02 01 «Транспортная логистика</a:t>
            </a:r>
            <a:r>
              <a:rPr lang="ru-RU" sz="2000" b="1" dirty="0" smtClean="0"/>
              <a:t>», </a:t>
            </a:r>
            <a:br>
              <a:rPr lang="ru-RU" sz="2000" b="1" dirty="0" smtClean="0"/>
            </a:br>
            <a:r>
              <a:rPr lang="ru-RU" sz="2000" b="1" dirty="0" smtClean="0"/>
              <a:t>направление </a:t>
            </a:r>
            <a:r>
              <a:rPr lang="ru-RU" sz="2000" b="1" dirty="0"/>
              <a:t>01 «Транспортная логистика </a:t>
            </a:r>
            <a:r>
              <a:rPr lang="ru-RU" sz="2000" b="1" dirty="0" smtClean="0"/>
              <a:t>(</a:t>
            </a:r>
            <a:r>
              <a:rPr lang="ru-RU" sz="2000" b="1" dirty="0"/>
              <a:t>автомобильный </a:t>
            </a:r>
            <a:r>
              <a:rPr lang="ru-RU" sz="2000" b="1" dirty="0" smtClean="0"/>
              <a:t>транспорт)»</a:t>
            </a:r>
            <a:endParaRPr lang="ru-RU" sz="2000" b="1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76225" y="1295399"/>
            <a:ext cx="11785599" cy="4811037"/>
          </a:xfrm>
        </p:spPr>
        <p:txBody>
          <a:bodyPr>
            <a:norm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3600" b="1" dirty="0" smtClean="0"/>
              <a:t>РАЗДЕЛ </a:t>
            </a:r>
            <a:r>
              <a:rPr lang="ru-RU" sz="3600" b="1" dirty="0"/>
              <a:t>2. БАЗОВЫЕ ПОНЯТИЯ, ПОЛОЖЕНИЯ И МЕТОДОЛОГИЧЕСКИЕ ОСНОВЫ ТЕОРИИ ОЦЕНКИ СТОИМОСТИ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endParaRPr lang="ru-RU" sz="3600" b="1" dirty="0" smtClean="0"/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3600" b="1" dirty="0"/>
              <a:t>Тема </a:t>
            </a:r>
            <a:r>
              <a:rPr lang="en-US" sz="3600" b="1" dirty="0"/>
              <a:t>2</a:t>
            </a:r>
            <a:r>
              <a:rPr lang="ru-RU" sz="3600" b="1" dirty="0" smtClean="0"/>
              <a:t>.4 </a:t>
            </a:r>
            <a:r>
              <a:rPr lang="ru-RU" sz="3600" b="1" dirty="0"/>
              <a:t>Базовые понятия и положения </a:t>
            </a:r>
            <a:r>
              <a:rPr lang="ru-RU" sz="3600" b="1" dirty="0" smtClean="0"/>
              <a:t>Доходного подхода (Доходного метода </a:t>
            </a:r>
            <a:r>
              <a:rPr lang="ru-RU" sz="3600" b="1" dirty="0"/>
              <a:t>оценки</a:t>
            </a:r>
            <a:r>
              <a:rPr lang="ru-RU" sz="3600" b="1" dirty="0" smtClean="0"/>
              <a:t>).</a:t>
            </a:r>
            <a:r>
              <a:rPr lang="en-US" sz="3600" b="1" dirty="0" smtClean="0"/>
              <a:t> </a:t>
            </a:r>
            <a:endParaRPr lang="ru-RU" sz="36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225" y="109537"/>
            <a:ext cx="1506382" cy="1109663"/>
          </a:xfrm>
          <a:prstGeom prst="rect">
            <a:avLst/>
          </a:prstGeom>
        </p:spPr>
      </p:pic>
      <p:pic>
        <p:nvPicPr>
          <p:cNvPr id="1026" name="Picture 2" descr="Кафедра «Экономика и логистика»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1199" y="109537"/>
            <a:ext cx="1190625" cy="1208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76224" y="6205259"/>
            <a:ext cx="1166177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 smtClean="0"/>
              <a:t>Составители: </a:t>
            </a:r>
            <a:r>
              <a:rPr lang="ru-RU" sz="1500" dirty="0" smtClean="0"/>
              <a:t>доц. </a:t>
            </a:r>
            <a:r>
              <a:rPr lang="ru-RU" sz="1500" b="1" dirty="0" smtClean="0"/>
              <a:t>Шабека</a:t>
            </a:r>
            <a:r>
              <a:rPr lang="ru-RU" sz="1500" dirty="0" smtClean="0"/>
              <a:t> Владимир Леонидович (</a:t>
            </a:r>
            <a:r>
              <a:rPr lang="en-US" sz="1500" dirty="0" smtClean="0"/>
              <a:t>e-mail: uladzimir@inbox.ru</a:t>
            </a:r>
            <a:r>
              <a:rPr lang="ru-RU" sz="1500" dirty="0" smtClean="0"/>
              <a:t>), ст. пр.</a:t>
            </a:r>
            <a:r>
              <a:rPr lang="en-US" sz="1500" dirty="0" smtClean="0"/>
              <a:t> </a:t>
            </a:r>
            <a:r>
              <a:rPr lang="ru-RU" sz="1500" b="1" dirty="0" smtClean="0"/>
              <a:t>Якубовская</a:t>
            </a:r>
            <a:r>
              <a:rPr lang="ru-RU" sz="1500" dirty="0" smtClean="0"/>
              <a:t> Татьяна Леонидовна</a:t>
            </a:r>
            <a:r>
              <a:rPr lang="ru-RU" sz="1500" b="1" dirty="0" smtClean="0"/>
              <a:t> </a:t>
            </a:r>
            <a:r>
              <a:rPr lang="ru-RU" sz="1500" dirty="0" smtClean="0"/>
              <a:t>(</a:t>
            </a:r>
            <a:r>
              <a:rPr lang="en-US" sz="1500" dirty="0" smtClean="0"/>
              <a:t>tanya.yakub@tut.by</a:t>
            </a:r>
            <a:r>
              <a:rPr lang="ru-RU" sz="1500" dirty="0" smtClean="0"/>
              <a:t>)</a:t>
            </a:r>
            <a:endParaRPr lang="ru-RU" sz="1500" dirty="0"/>
          </a:p>
        </p:txBody>
      </p:sp>
    </p:spTree>
    <p:extLst>
      <p:ext uri="{BB962C8B-B14F-4D97-AF65-F5344CB8AC3E}">
        <p14:creationId xmlns:p14="http://schemas.microsoft.com/office/powerpoint/2010/main" val="2292986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457199"/>
          </a:xfrm>
        </p:spPr>
        <p:txBody>
          <a:bodyPr>
            <a:normAutofit/>
          </a:bodyPr>
          <a:lstStyle/>
          <a:p>
            <a:pPr algn="just"/>
            <a:r>
              <a:rPr lang="ru-RU" sz="2200" b="1" dirty="0" smtClean="0">
                <a:latin typeface="+mn-lt"/>
                <a:ea typeface="+mn-ea"/>
                <a:cs typeface="+mn-cs"/>
              </a:rPr>
              <a:t>Тема </a:t>
            </a:r>
            <a:r>
              <a:rPr lang="en-US" sz="2200" b="1" dirty="0">
                <a:latin typeface="+mn-lt"/>
                <a:ea typeface="+mn-ea"/>
                <a:cs typeface="+mn-cs"/>
              </a:rPr>
              <a:t>2</a:t>
            </a:r>
            <a:r>
              <a:rPr lang="ru-RU" sz="2200" b="1" dirty="0" smtClean="0">
                <a:latin typeface="+mn-lt"/>
                <a:ea typeface="+mn-ea"/>
                <a:cs typeface="+mn-cs"/>
              </a:rPr>
              <a:t>.4. Базовые </a:t>
            </a:r>
            <a:r>
              <a:rPr lang="ru-RU" sz="2200" b="1" dirty="0">
                <a:latin typeface="+mn-lt"/>
                <a:ea typeface="+mn-ea"/>
                <a:cs typeface="+mn-cs"/>
              </a:rPr>
              <a:t>понятия и положения </a:t>
            </a:r>
            <a:r>
              <a:rPr lang="ru-RU" sz="2200" b="1" dirty="0" smtClean="0">
                <a:latin typeface="+mn-lt"/>
                <a:ea typeface="+mn-ea"/>
                <a:cs typeface="+mn-cs"/>
              </a:rPr>
              <a:t>Доходного подхода (Доходного метода </a:t>
            </a:r>
            <a:r>
              <a:rPr lang="ru-RU" sz="2200" b="1" dirty="0">
                <a:latin typeface="+mn-lt"/>
                <a:ea typeface="+mn-ea"/>
                <a:cs typeface="+mn-cs"/>
              </a:rPr>
              <a:t>оценки</a:t>
            </a:r>
            <a:r>
              <a:rPr lang="ru-RU" sz="2200" b="1" dirty="0" smtClean="0">
                <a:latin typeface="+mn-lt"/>
                <a:ea typeface="+mn-ea"/>
                <a:cs typeface="+mn-cs"/>
              </a:rPr>
              <a:t>).</a:t>
            </a:r>
            <a:endParaRPr lang="ru-RU" sz="2200" b="1" dirty="0"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317500"/>
            <a:ext cx="12192000" cy="6540500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200" b="1" dirty="0" smtClean="0"/>
              <a:t>Абстракт: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000" dirty="0"/>
              <a:t>Процедура, алгоритм его реализации и ключевая формула.</a:t>
            </a:r>
          </a:p>
          <a:p>
            <a:pPr algn="just">
              <a:spcBef>
                <a:spcPts val="0"/>
              </a:spcBef>
            </a:pPr>
            <a:r>
              <a:rPr lang="ru-RU" sz="2000" dirty="0"/>
              <a:t>Процедура, алгоритм его реализации и ключевая формула.</a:t>
            </a:r>
          </a:p>
          <a:p>
            <a:pPr algn="just">
              <a:spcBef>
                <a:spcPts val="0"/>
              </a:spcBef>
            </a:pPr>
            <a:r>
              <a:rPr lang="ru-RU" sz="2000" dirty="0"/>
              <a:t>Экономическая жизнь, эффективный и фактический (хронологический) возраст ОО.</a:t>
            </a:r>
          </a:p>
          <a:p>
            <a:pPr algn="just">
              <a:spcBef>
                <a:spcPts val="0"/>
              </a:spcBef>
            </a:pPr>
            <a:r>
              <a:rPr lang="ru-RU" sz="2000" dirty="0"/>
              <a:t>Аннуитет: обычный и авансовый. Денежный поток. Срок прогноза.</a:t>
            </a:r>
          </a:p>
          <a:p>
            <a:pPr algn="just">
              <a:spcBef>
                <a:spcPts val="0"/>
              </a:spcBef>
            </a:pPr>
            <a:r>
              <a:rPr lang="ru-RU" sz="2000" dirty="0"/>
              <a:t>Функции денег во времени и их применение для реализации Доходного подхода в оценке стоимости.</a:t>
            </a:r>
          </a:p>
          <a:p>
            <a:pPr algn="just">
              <a:spcBef>
                <a:spcPts val="0"/>
              </a:spcBef>
            </a:pPr>
            <a:r>
              <a:rPr lang="ru-RU" sz="2000" dirty="0"/>
              <a:t>Понятие сложного процента. Функции сложного процента: будущая стоимость единицы; настоящая стоимость единицы, настоящая стоимость аннуитета, будущая стоимость аннуитета, взнос на амортизацию единицы, коэффициент фонда возмещения.</a:t>
            </a:r>
          </a:p>
          <a:p>
            <a:pPr algn="just">
              <a:spcBef>
                <a:spcPts val="0"/>
              </a:spcBef>
            </a:pPr>
            <a:r>
              <a:rPr lang="ru-RU" sz="2000" dirty="0"/>
              <a:t>Доходы (доходы). Потенциальный валовый доход. Действительный валовый доход. Операционные расходы (постоянные и переменные). Чистый операционный доход. Скользящий доход. Прочие доходы кроме арендной платы. Реверсия. Реконструированный отчёт о доходах.</a:t>
            </a:r>
          </a:p>
          <a:p>
            <a:pPr algn="just">
              <a:spcBef>
                <a:spcPts val="0"/>
              </a:spcBef>
            </a:pPr>
            <a:r>
              <a:rPr lang="ru-RU" sz="2000" dirty="0"/>
              <a:t>Расходы на замещение.</a:t>
            </a:r>
          </a:p>
          <a:p>
            <a:pPr algn="just">
              <a:spcBef>
                <a:spcPts val="0"/>
              </a:spcBef>
            </a:pPr>
            <a:r>
              <a:rPr lang="ru-RU" sz="2000" dirty="0"/>
              <a:t>Суть понятий о дисконтировании и капитализации; коэффициенте, коэффициентах капитализации и дисконтирования, множителе накопления.</a:t>
            </a:r>
          </a:p>
          <a:p>
            <a:pPr algn="just">
              <a:spcBef>
                <a:spcPts val="0"/>
              </a:spcBef>
            </a:pPr>
            <a:r>
              <a:rPr lang="ru-RU" sz="2000" dirty="0"/>
              <a:t>Норма, норма дохода.</a:t>
            </a:r>
          </a:p>
          <a:p>
            <a:pPr algn="just">
              <a:spcBef>
                <a:spcPts val="0"/>
              </a:spcBef>
            </a:pPr>
            <a:r>
              <a:rPr lang="ru-RU" sz="2000" dirty="0"/>
              <a:t>Общий коэффициент капитализации, сфера применения.</a:t>
            </a:r>
          </a:p>
          <a:p>
            <a:pPr algn="just">
              <a:spcBef>
                <a:spcPts val="0"/>
              </a:spcBef>
            </a:pPr>
            <a:r>
              <a:rPr lang="ru-RU" sz="2000" dirty="0"/>
              <a:t>Норма отдачи (норма прибыли), сфера применения.</a:t>
            </a:r>
          </a:p>
          <a:p>
            <a:pPr algn="just">
              <a:spcBef>
                <a:spcPts val="0"/>
              </a:spcBef>
            </a:pPr>
            <a:r>
              <a:rPr lang="ru-RU" sz="2000" dirty="0"/>
              <a:t>Риск, и </a:t>
            </a:r>
            <a:r>
              <a:rPr lang="ru-RU" sz="2000" dirty="0" err="1"/>
              <a:t>безрисковая</a:t>
            </a:r>
            <a:r>
              <a:rPr lang="ru-RU" sz="2000" dirty="0"/>
              <a:t> норма. Риски: </a:t>
            </a:r>
            <a:r>
              <a:rPr lang="ru-RU" sz="2000" dirty="0" err="1"/>
              <a:t>страновой</a:t>
            </a:r>
            <a:r>
              <a:rPr lang="ru-RU" sz="2000" dirty="0"/>
              <a:t>, отраслевой и объектный.</a:t>
            </a:r>
          </a:p>
          <a:p>
            <a:pPr algn="just">
              <a:spcBef>
                <a:spcPts val="0"/>
              </a:spcBef>
            </a:pPr>
            <a:r>
              <a:rPr lang="ru-RU" sz="2000" dirty="0"/>
              <a:t>Капитал: собственный, заёмный (заёмные средства). Инвестиции.</a:t>
            </a:r>
          </a:p>
          <a:p>
            <a:pPr algn="just">
              <a:spcBef>
                <a:spcPts val="0"/>
              </a:spcBef>
            </a:pPr>
            <a:r>
              <a:rPr lang="ru-RU" sz="2000" dirty="0"/>
              <a:t>Актив. Активы. Необоротные активы.</a:t>
            </a:r>
          </a:p>
          <a:p>
            <a:pPr algn="just">
              <a:spcBef>
                <a:spcPts val="0"/>
              </a:spcBef>
            </a:pPr>
            <a:r>
              <a:rPr lang="ru-RU" sz="2000" dirty="0"/>
              <a:t>Метод прямой капитализации.</a:t>
            </a:r>
          </a:p>
          <a:p>
            <a:pPr algn="just">
              <a:spcBef>
                <a:spcPts val="0"/>
              </a:spcBef>
            </a:pPr>
            <a:r>
              <a:rPr lang="ru-RU" sz="2000" dirty="0"/>
              <a:t>Метод капитализации денежного потока</a:t>
            </a:r>
            <a:r>
              <a:rPr lang="ru-RU" sz="2000" dirty="0" smtClean="0"/>
              <a:t>. Другие </a:t>
            </a:r>
            <a:r>
              <a:rPr lang="ru-RU" sz="2000" dirty="0"/>
              <a:t>МРС в Доходном подходе.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336093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6700" y="774700"/>
            <a:ext cx="11595100" cy="5689600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0" y="1"/>
            <a:ext cx="12192000" cy="5206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200" b="1" dirty="0"/>
              <a:t>Тема </a:t>
            </a:r>
            <a:r>
              <a:rPr lang="en-US" sz="2200" b="1" dirty="0"/>
              <a:t>2</a:t>
            </a:r>
            <a:r>
              <a:rPr lang="ru-RU" sz="2200" b="1" dirty="0" smtClean="0"/>
              <a:t>.4. </a:t>
            </a:r>
            <a:r>
              <a:rPr lang="ru-RU" sz="2200" b="1" dirty="0"/>
              <a:t>Базовые понятия и положения </a:t>
            </a:r>
            <a:r>
              <a:rPr lang="ru-RU" sz="2200" b="1" dirty="0" smtClean="0"/>
              <a:t>Доходного подхода (Доходного метода </a:t>
            </a:r>
            <a:r>
              <a:rPr lang="ru-RU" sz="2200" b="1" dirty="0"/>
              <a:t>оценки).</a:t>
            </a:r>
            <a:endParaRPr lang="ru-RU" sz="2200" b="1" dirty="0">
              <a:latin typeface="+mn-lt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5100" y="520700"/>
            <a:ext cx="11811000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2"/>
            <a:r>
              <a:rPr lang="ru-RU" sz="2400" dirty="0"/>
              <a:t>Доходный метод оценки представляет собой совокупность методов расчета стоимости, основанных на преобразовании будущих денежных потоков в стоимость в текущем уровне цен. </a:t>
            </a:r>
            <a:endParaRPr lang="ru-RU" sz="2400" b="1" dirty="0"/>
          </a:p>
          <a:p>
            <a:r>
              <a:rPr lang="ru-RU" sz="2400" b="1" dirty="0"/>
              <a:t>6.2.2.1</a:t>
            </a:r>
            <a:r>
              <a:rPr lang="ru-RU" sz="2400" dirty="0"/>
              <a:t> При реализации доходного метода оценки используют следующие методы расчета стоимости:</a:t>
            </a:r>
            <a:endParaRPr lang="ru-RU" sz="2400" b="1" dirty="0"/>
          </a:p>
          <a:p>
            <a:pPr lvl="0"/>
            <a:r>
              <a:rPr lang="ru-RU" sz="2400" dirty="0"/>
              <a:t>прямой капитализации;</a:t>
            </a:r>
          </a:p>
          <a:p>
            <a:pPr lvl="0"/>
            <a:r>
              <a:rPr lang="ru-RU" sz="2400" dirty="0"/>
              <a:t>капитализации по норме отдачи (дисконтирования денежных потоков);</a:t>
            </a:r>
          </a:p>
          <a:p>
            <a:pPr lvl="0"/>
            <a:r>
              <a:rPr lang="ru-RU" sz="2400" dirty="0"/>
              <a:t>капитализации по норме отдачи с применением расчетных моделей;</a:t>
            </a:r>
          </a:p>
          <a:p>
            <a:pPr lvl="0"/>
            <a:r>
              <a:rPr lang="ru-RU" sz="2400" dirty="0"/>
              <a:t>валовой ренты (валового мультипликатора);</a:t>
            </a:r>
          </a:p>
          <a:p>
            <a:pPr lvl="0"/>
            <a:r>
              <a:rPr lang="ru-RU" sz="2400" dirty="0"/>
              <a:t>предполагаемого использования;</a:t>
            </a:r>
          </a:p>
          <a:p>
            <a:pPr lvl="0"/>
            <a:r>
              <a:rPr lang="ru-RU" sz="2400" dirty="0"/>
              <a:t>остатка;</a:t>
            </a:r>
          </a:p>
          <a:p>
            <a:pPr lvl="0"/>
            <a:r>
              <a:rPr lang="ru-RU" sz="2400" dirty="0"/>
              <a:t>другие.</a:t>
            </a:r>
          </a:p>
          <a:p>
            <a:pPr lvl="3"/>
            <a:r>
              <a:rPr lang="ru-RU" sz="2400" dirty="0"/>
              <a:t>В доходном методе оценки может использоваться комбинация из вышеперечисленных методов расчета стоимости.</a:t>
            </a:r>
            <a:endParaRPr lang="ru-RU" sz="2400" b="1" dirty="0"/>
          </a:p>
          <a:p>
            <a:pPr lvl="3"/>
            <a:r>
              <a:rPr lang="ru-RU" sz="2400" dirty="0"/>
              <a:t>Методы расчета стоимости, процедура оценки в доходном методе оценки принимаются в соответствии с ТНПА об оценке стоимости объектов гражданских </a:t>
            </a:r>
            <a:r>
              <a:rPr lang="ru-RU" sz="2400" dirty="0" smtClean="0"/>
              <a:t>прав </a:t>
            </a:r>
            <a:r>
              <a:rPr lang="en-US" sz="2400" dirty="0" smtClean="0"/>
              <a:t>[1]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0874914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609599"/>
          </a:xfrm>
        </p:spPr>
        <p:txBody>
          <a:bodyPr>
            <a:normAutofit/>
          </a:bodyPr>
          <a:lstStyle/>
          <a:p>
            <a:pPr algn="just"/>
            <a:r>
              <a:rPr lang="ru-RU" sz="2200" b="1" dirty="0" smtClean="0">
                <a:latin typeface="+mn-lt"/>
                <a:ea typeface="+mn-ea"/>
                <a:cs typeface="+mn-cs"/>
              </a:rPr>
              <a:t>Источники и литератур:</a:t>
            </a:r>
            <a:endParaRPr lang="ru-RU" sz="2200" b="1" dirty="0"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609601"/>
            <a:ext cx="12192000" cy="6146800"/>
          </a:xfrm>
        </p:spPr>
        <p:txBody>
          <a:bodyPr>
            <a:no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/>
              <a:t>1. </a:t>
            </a:r>
            <a:r>
              <a:rPr lang="ru-RU" sz="1600" dirty="0" smtClean="0"/>
              <a:t>СТБ </a:t>
            </a:r>
            <a:r>
              <a:rPr lang="ru-RU" sz="1600" dirty="0"/>
              <a:t>52.0.01-201</a:t>
            </a:r>
            <a:r>
              <a:rPr lang="en-US" sz="1600" dirty="0"/>
              <a:t>7 </a:t>
            </a:r>
            <a:r>
              <a:rPr lang="ru-RU" sz="1600" dirty="0"/>
              <a:t>Оценка стоимости объектов гражданских прав</a:t>
            </a:r>
            <a:r>
              <a:rPr lang="en-US" sz="1600" dirty="0"/>
              <a:t>. </a:t>
            </a:r>
            <a:r>
              <a:rPr lang="ru-RU" sz="1600" dirty="0"/>
              <a:t>Общие положения</a:t>
            </a:r>
            <a:r>
              <a:rPr lang="en-US" sz="1600" dirty="0"/>
              <a:t>.</a:t>
            </a: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/>
              <a:t>2. УКАЗ </a:t>
            </a:r>
            <a:r>
              <a:rPr lang="ru-RU" sz="1600" dirty="0"/>
              <a:t>ПРЕЗИДЕНТА РЕСПУБЛИКИ БЕЛАРУСЬ 13 октября 2006 г. № 615 Об оценочной деятельности в Республике Беларусь, Доступно 2022.06.29:  </a:t>
            </a:r>
            <a:r>
              <a:rPr lang="ru-RU" sz="1600" dirty="0">
                <a:hlinkClick r:id="rId2"/>
              </a:rPr>
              <a:t>https://pravo.by/document/?guid=3871&amp;p0=P30600615</a:t>
            </a:r>
            <a:r>
              <a:rPr lang="ru-RU" sz="1600" dirty="0"/>
              <a:t> - Национальный правовой Интернет-портал Республики Беларусь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/>
              <a:t>3. </a:t>
            </a:r>
            <a:r>
              <a:rPr lang="ru-RU" sz="1600" dirty="0"/>
              <a:t>СТБ 52.0.02-2017 Оценка стоимости объектов гражданских прав. Термины и определения.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/>
              <a:t>4. </a:t>
            </a:r>
            <a:r>
              <a:rPr lang="ru-RU" sz="1600" dirty="0"/>
              <a:t>СТБ 52.3.01-2017 Оценка стоимости объектов гражданских прав</a:t>
            </a:r>
            <a:r>
              <a:rPr lang="en-US" sz="1600" dirty="0"/>
              <a:t>. </a:t>
            </a:r>
            <a:r>
              <a:rPr lang="ru-RU" sz="1600" dirty="0"/>
              <a:t>Оценка стоимости капитальных строений (зданий, сооружений), не завершенных строительством объектов, изолированных помещений как объектов недвижимого имущества.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/>
              <a:t> </a:t>
            </a: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387632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</TotalTime>
  <Words>417</Words>
  <Application>Microsoft Office PowerPoint</Application>
  <PresentationFormat>Широкоэкранный</PresentationFormat>
  <Paragraphs>45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Тема Office</vt:lpstr>
      <vt:lpstr>Дисциплина: «Стоимостной анализ»  для специальности 1-27 02 01 «Транспортная логистика»,  направление 01 «Транспортная логистика (автомобильный транспорт)»</vt:lpstr>
      <vt:lpstr>Тема 2.4. Базовые понятия и положения Доходного подхода (Доходного метода оценки).</vt:lpstr>
      <vt:lpstr>Презентация PowerPoint</vt:lpstr>
      <vt:lpstr>Источники и литератур: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Дисциплина: Стоимостной анализ</dc:title>
  <dc:creator>Владимир</dc:creator>
  <cp:lastModifiedBy>Владимир</cp:lastModifiedBy>
  <cp:revision>30</cp:revision>
  <dcterms:created xsi:type="dcterms:W3CDTF">2022-06-27T19:58:39Z</dcterms:created>
  <dcterms:modified xsi:type="dcterms:W3CDTF">2022-07-01T09:59:52Z</dcterms:modified>
</cp:coreProperties>
</file>