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1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95663" autoAdjust="0"/>
  </p:normalViewPr>
  <p:slideViewPr>
    <p:cSldViewPr snapToGrid="0">
      <p:cViewPr varScale="1">
        <p:scale>
          <a:sx n="76" d="100"/>
          <a:sy n="76" d="100"/>
        </p:scale>
        <p:origin x="126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889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351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242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602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47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33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719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900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706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626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939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434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ravo.by/document/?guid=3871&amp;p0=P30600615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727200" y="0"/>
            <a:ext cx="8940800" cy="121920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Дисциплина: «Стоимостной анализ» </a:t>
            </a:r>
            <a:br>
              <a:rPr lang="ru-RU" sz="3200" b="1" dirty="0" smtClean="0"/>
            </a:br>
            <a:r>
              <a:rPr lang="ru-RU" sz="2000" b="1" dirty="0" smtClean="0"/>
              <a:t>для специальности 1-27 </a:t>
            </a:r>
            <a:r>
              <a:rPr lang="ru-RU" sz="2000" b="1" dirty="0"/>
              <a:t>02 01 «Транспортная логистика</a:t>
            </a:r>
            <a:r>
              <a:rPr lang="ru-RU" sz="2000" b="1" dirty="0" smtClean="0"/>
              <a:t>», </a:t>
            </a:r>
            <a:br>
              <a:rPr lang="ru-RU" sz="2000" b="1" dirty="0" smtClean="0"/>
            </a:br>
            <a:r>
              <a:rPr lang="ru-RU" sz="2000" b="1" dirty="0" smtClean="0"/>
              <a:t>направление </a:t>
            </a:r>
            <a:r>
              <a:rPr lang="ru-RU" sz="2000" b="1" dirty="0"/>
              <a:t>01 «Транспортная логистика </a:t>
            </a:r>
            <a:r>
              <a:rPr lang="ru-RU" sz="2000" b="1" dirty="0" smtClean="0"/>
              <a:t>(</a:t>
            </a:r>
            <a:r>
              <a:rPr lang="ru-RU" sz="2000" b="1" dirty="0"/>
              <a:t>автомобильный </a:t>
            </a:r>
            <a:r>
              <a:rPr lang="ru-RU" sz="2000" b="1" dirty="0" smtClean="0"/>
              <a:t>транспорт)»</a:t>
            </a:r>
            <a:endParaRPr lang="ru-RU" sz="2000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76225" y="1295399"/>
            <a:ext cx="11785599" cy="4811037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3600" b="1" dirty="0" smtClean="0"/>
              <a:t>РАЗДЕЛ </a:t>
            </a:r>
            <a:r>
              <a:rPr lang="ru-RU" sz="3600" b="1" dirty="0"/>
              <a:t>2. БАЗОВЫЕ ПОНЯТИЯ, ПОЛОЖЕНИЯ И МЕТОДОЛОГИЧЕСКИЕ ОСНОВЫ ТЕОРИИ ОЦЕНКИ СТОИМОСТИ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endParaRPr lang="ru-RU" sz="3600" b="1" dirty="0" smtClean="0"/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3600" b="1" dirty="0"/>
              <a:t>Тема </a:t>
            </a:r>
            <a:r>
              <a:rPr lang="en-US" sz="3600" b="1" dirty="0"/>
              <a:t>2</a:t>
            </a:r>
            <a:r>
              <a:rPr lang="ru-RU" sz="3600" b="1" dirty="0"/>
              <a:t>.6. Согласование итогового результата оценки, от реализации трёх методов оценки.</a:t>
            </a:r>
            <a:r>
              <a:rPr lang="en-US" sz="3600" b="1" dirty="0"/>
              <a:t> </a:t>
            </a:r>
            <a:endParaRPr lang="ru-RU" sz="36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25" y="109537"/>
            <a:ext cx="1506382" cy="1109663"/>
          </a:xfrm>
          <a:prstGeom prst="rect">
            <a:avLst/>
          </a:prstGeom>
        </p:spPr>
      </p:pic>
      <p:pic>
        <p:nvPicPr>
          <p:cNvPr id="1026" name="Picture 2" descr="Кафедра «Экономика и логистика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199" y="109537"/>
            <a:ext cx="1190625" cy="1208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76224" y="6205259"/>
            <a:ext cx="1166177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/>
              <a:t>Составители: </a:t>
            </a:r>
            <a:r>
              <a:rPr lang="ru-RU" sz="1500" dirty="0" smtClean="0"/>
              <a:t>доц. </a:t>
            </a:r>
            <a:r>
              <a:rPr lang="ru-RU" sz="1500" b="1" dirty="0" smtClean="0"/>
              <a:t>Шабека</a:t>
            </a:r>
            <a:r>
              <a:rPr lang="ru-RU" sz="1500" dirty="0" smtClean="0"/>
              <a:t> Владимир Леонидович (</a:t>
            </a:r>
            <a:r>
              <a:rPr lang="en-US" sz="1500" dirty="0" smtClean="0"/>
              <a:t>e-mail: uladzimir@inbox.ru</a:t>
            </a:r>
            <a:r>
              <a:rPr lang="ru-RU" sz="1500" dirty="0" smtClean="0"/>
              <a:t>), ст. пр.</a:t>
            </a:r>
            <a:r>
              <a:rPr lang="en-US" sz="1500" dirty="0" smtClean="0"/>
              <a:t> </a:t>
            </a:r>
            <a:r>
              <a:rPr lang="ru-RU" sz="1500" b="1" dirty="0" smtClean="0"/>
              <a:t>Якубовская</a:t>
            </a:r>
            <a:r>
              <a:rPr lang="ru-RU" sz="1500" dirty="0" smtClean="0"/>
              <a:t> Татьяна Леонидовна</a:t>
            </a:r>
            <a:r>
              <a:rPr lang="ru-RU" sz="1500" b="1" dirty="0" smtClean="0"/>
              <a:t> </a:t>
            </a:r>
            <a:r>
              <a:rPr lang="ru-RU" sz="1500" dirty="0" smtClean="0"/>
              <a:t>(</a:t>
            </a:r>
            <a:r>
              <a:rPr lang="en-US" sz="1500" dirty="0" smtClean="0"/>
              <a:t>tanya.yakub@tut.by</a:t>
            </a:r>
            <a:r>
              <a:rPr lang="ru-RU" sz="1500" dirty="0" smtClean="0"/>
              <a:t>)</a:t>
            </a:r>
            <a:endParaRPr lang="ru-RU" sz="1500" dirty="0"/>
          </a:p>
        </p:txBody>
      </p:sp>
    </p:spTree>
    <p:extLst>
      <p:ext uri="{BB962C8B-B14F-4D97-AF65-F5344CB8AC3E}">
        <p14:creationId xmlns:p14="http://schemas.microsoft.com/office/powerpoint/2010/main" val="2292986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558800"/>
          </a:xfrm>
        </p:spPr>
        <p:txBody>
          <a:bodyPr>
            <a:normAutofit/>
          </a:bodyPr>
          <a:lstStyle/>
          <a:p>
            <a:pPr algn="just"/>
            <a:r>
              <a:rPr lang="ru-RU" sz="22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en-US" sz="2200" b="1" dirty="0">
                <a:latin typeface="+mn-lt"/>
                <a:ea typeface="+mn-ea"/>
                <a:cs typeface="+mn-cs"/>
              </a:rPr>
              <a:t>2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.</a:t>
            </a:r>
            <a:r>
              <a:rPr lang="en-US" sz="2200" b="1" dirty="0" smtClean="0">
                <a:latin typeface="+mn-lt"/>
                <a:ea typeface="+mn-ea"/>
                <a:cs typeface="+mn-cs"/>
              </a:rPr>
              <a:t>6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.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Согласование </a:t>
            </a:r>
            <a:r>
              <a:rPr lang="ru-RU" sz="2200" b="1" dirty="0">
                <a:latin typeface="+mn-lt"/>
                <a:ea typeface="+mn-ea"/>
                <a:cs typeface="+mn-cs"/>
              </a:rPr>
              <a:t>итогового результата оценки, от реализации трёх методов оценки.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sz="2200" b="1" dirty="0" smtClean="0"/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200" b="1" dirty="0" smtClean="0"/>
              <a:t>Абстракт</a:t>
            </a:r>
            <a:r>
              <a:rPr lang="ru-RU" sz="2200" b="1" dirty="0" smtClean="0"/>
              <a:t>:</a:t>
            </a:r>
            <a:endParaRPr lang="ru-RU" sz="2000" b="1" dirty="0"/>
          </a:p>
          <a:p>
            <a:pPr algn="just"/>
            <a:r>
              <a:rPr lang="ru-RU" sz="2000" dirty="0" smtClean="0"/>
              <a:t>Необходимость </a:t>
            </a:r>
            <a:r>
              <a:rPr lang="ru-RU" sz="2000" dirty="0"/>
              <a:t>и суть согласования результатов оценки стоимости тремя различными методами. </a:t>
            </a:r>
            <a:r>
              <a:rPr lang="ru-RU" sz="2000" dirty="0"/>
              <a:t>Обстоятельства и порядок обоснования отказа от использования одного или нескольких методов оценки.</a:t>
            </a:r>
          </a:p>
          <a:p>
            <a:pPr algn="just"/>
            <a:r>
              <a:rPr lang="ru-RU" sz="2000" dirty="0"/>
              <a:t>Техники согласования итогового результата оценки</a:t>
            </a:r>
            <a:r>
              <a:rPr lang="ru-RU" sz="2000" dirty="0" smtClean="0"/>
              <a:t>.</a:t>
            </a:r>
            <a:endParaRPr lang="en-US" sz="2000" dirty="0" smtClean="0"/>
          </a:p>
          <a:p>
            <a:endParaRPr lang="ru-RU" sz="2000" dirty="0"/>
          </a:p>
          <a:p>
            <a:pPr algn="just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433609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558800"/>
          </a:xfrm>
        </p:spPr>
        <p:txBody>
          <a:bodyPr>
            <a:normAutofit/>
          </a:bodyPr>
          <a:lstStyle/>
          <a:p>
            <a:pPr algn="just"/>
            <a:r>
              <a:rPr lang="ru-RU" sz="22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en-US" sz="2200" b="1" dirty="0">
                <a:latin typeface="+mn-lt"/>
                <a:ea typeface="+mn-ea"/>
                <a:cs typeface="+mn-cs"/>
              </a:rPr>
              <a:t>2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.</a:t>
            </a:r>
            <a:r>
              <a:rPr lang="en-US" sz="2200" b="1" dirty="0" smtClean="0">
                <a:latin typeface="+mn-lt"/>
                <a:ea typeface="+mn-ea"/>
                <a:cs typeface="+mn-cs"/>
              </a:rPr>
              <a:t>6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.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Согласование </a:t>
            </a:r>
            <a:r>
              <a:rPr lang="ru-RU" sz="2200" b="1" dirty="0">
                <a:latin typeface="+mn-lt"/>
                <a:ea typeface="+mn-ea"/>
                <a:cs typeface="+mn-cs"/>
              </a:rPr>
              <a:t>итогового результата оценки, от реализации трёх методов оценки.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endParaRPr lang="ru-RU" sz="2000" dirty="0"/>
          </a:p>
          <a:p>
            <a:pPr algn="just"/>
            <a:endParaRPr lang="ru-RU" sz="2000" dirty="0"/>
          </a:p>
        </p:txBody>
      </p:sp>
      <p:pic>
        <p:nvPicPr>
          <p:cNvPr id="6" name="Рисунок 5"/>
          <p:cNvPicPr/>
          <p:nvPr/>
        </p:nvPicPr>
        <p:blipFill rotWithShape="1">
          <a:blip r:embed="rId2"/>
          <a:srcRect l="28862" t="18840" r="21593" b="8003"/>
          <a:stretch/>
        </p:blipFill>
        <p:spPr bwMode="auto">
          <a:xfrm>
            <a:off x="2794001" y="571500"/>
            <a:ext cx="5867400" cy="628650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55298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609599"/>
          </a:xfrm>
        </p:spPr>
        <p:txBody>
          <a:bodyPr>
            <a:normAutofit/>
          </a:bodyPr>
          <a:lstStyle/>
          <a:p>
            <a:pPr algn="just"/>
            <a:r>
              <a:rPr lang="ru-RU" sz="2200" b="1" dirty="0" smtClean="0">
                <a:latin typeface="+mn-lt"/>
                <a:ea typeface="+mn-ea"/>
                <a:cs typeface="+mn-cs"/>
              </a:rPr>
              <a:t>Источники и литература: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609601"/>
            <a:ext cx="12192000" cy="6146800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/>
              <a:t>1. </a:t>
            </a:r>
            <a:r>
              <a:rPr lang="ru-RU" sz="1600" dirty="0" smtClean="0"/>
              <a:t>СТБ </a:t>
            </a:r>
            <a:r>
              <a:rPr lang="ru-RU" sz="1600" dirty="0"/>
              <a:t>52.0.01-201</a:t>
            </a:r>
            <a:r>
              <a:rPr lang="en-US" sz="1600" dirty="0"/>
              <a:t>7 </a:t>
            </a:r>
            <a:r>
              <a:rPr lang="ru-RU" sz="1600" dirty="0"/>
              <a:t>Оценка стоимости объектов гражданских прав</a:t>
            </a:r>
            <a:r>
              <a:rPr lang="en-US" sz="1600" dirty="0"/>
              <a:t>. </a:t>
            </a:r>
            <a:r>
              <a:rPr lang="ru-RU" sz="1600" dirty="0"/>
              <a:t>Общие положения</a:t>
            </a:r>
            <a:r>
              <a:rPr lang="en-US" sz="1600" dirty="0"/>
              <a:t>.</a:t>
            </a: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2. УКАЗ </a:t>
            </a:r>
            <a:r>
              <a:rPr lang="ru-RU" sz="1600" dirty="0"/>
              <a:t>ПРЕЗИДЕНТА РЕСПУБЛИКИ БЕЛАРУСЬ 13 октября 2006 г. № 615 Об оценочной деятельности в Республике Беларусь, Доступно 2022.06.29:  </a:t>
            </a:r>
            <a:r>
              <a:rPr lang="ru-RU" sz="1600" dirty="0">
                <a:hlinkClick r:id="rId2"/>
              </a:rPr>
              <a:t>https://pravo.by/document/?guid=3871&amp;p0=P30600615</a:t>
            </a:r>
            <a:r>
              <a:rPr lang="ru-RU" sz="1600" dirty="0"/>
              <a:t> - Национальный правовой Интернет-портал Республики Беларусь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3. </a:t>
            </a:r>
            <a:r>
              <a:rPr lang="ru-RU" sz="1600" dirty="0"/>
              <a:t>СТБ 52.0.02-2017 Оценка стоимости объектов гражданских прав. Термины и определения.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4. </a:t>
            </a:r>
            <a:r>
              <a:rPr lang="ru-RU" sz="1600" dirty="0"/>
              <a:t>СТБ 52.3.01-2017 Оценка стоимости объектов гражданских прав</a:t>
            </a:r>
            <a:r>
              <a:rPr lang="en-US" sz="1600" dirty="0"/>
              <a:t>. </a:t>
            </a:r>
            <a:r>
              <a:rPr lang="ru-RU" sz="1600" dirty="0"/>
              <a:t>Оценка стоимости капитальных строений (зданий, сооружений), не </a:t>
            </a:r>
            <a:r>
              <a:rPr lang="ru-RU" sz="1600" dirty="0"/>
              <a:t>завершенных строительством объектов, изолированных помещений как объектов недвижимого имущества</a:t>
            </a:r>
            <a:r>
              <a:rPr lang="ru-RU" sz="1600" dirty="0"/>
              <a:t>.</a:t>
            </a:r>
            <a:endParaRPr lang="en-US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sz="1600" dirty="0"/>
              <a:t>5. </a:t>
            </a:r>
            <a:r>
              <a:rPr lang="ru-RU" sz="1600" dirty="0"/>
              <a:t>СТБ 52.6.01-2017 Оценка стоимости объектов гражданских прав. </a:t>
            </a:r>
            <a:r>
              <a:rPr lang="ru-RU" sz="1600" dirty="0"/>
              <a:t>Оценка стоимости транспортных </a:t>
            </a:r>
            <a:r>
              <a:rPr lang="ru-RU" sz="1600" dirty="0" smtClean="0"/>
              <a:t>средств</a:t>
            </a:r>
            <a:r>
              <a:rPr lang="en-US" sz="1600"/>
              <a:t>.</a:t>
            </a: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 </a:t>
            </a: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38763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161</Words>
  <Application>Microsoft Office PowerPoint</Application>
  <PresentationFormat>Широкоэкранный</PresentationFormat>
  <Paragraphs>21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Тема Office</vt:lpstr>
      <vt:lpstr>Дисциплина: «Стоимостной анализ»  для специальности 1-27 02 01 «Транспортная логистика»,  направление 01 «Транспортная логистика (автомобильный транспорт)»</vt:lpstr>
      <vt:lpstr>Тема 2.6. Согласование итогового результата оценки, от реализации трёх методов оценки.</vt:lpstr>
      <vt:lpstr>Тема 2.6. Согласование итогового результата оценки, от реализации трёх методов оценки.</vt:lpstr>
      <vt:lpstr>Источники и литература: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Дисциплина: Стоимостной анализ</dc:title>
  <dc:creator>Владимир</dc:creator>
  <cp:lastModifiedBy>Владимир</cp:lastModifiedBy>
  <cp:revision>33</cp:revision>
  <dcterms:created xsi:type="dcterms:W3CDTF">2022-06-27T19:58:39Z</dcterms:created>
  <dcterms:modified xsi:type="dcterms:W3CDTF">2022-07-01T10:15:48Z</dcterms:modified>
</cp:coreProperties>
</file>