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3</a:t>
            </a:r>
            <a:r>
              <a:rPr lang="ru-RU" sz="3600" b="1" dirty="0"/>
              <a:t>. </a:t>
            </a:r>
            <a:r>
              <a:rPr lang="ru-RU" sz="3600" b="1" dirty="0" smtClean="0"/>
              <a:t>РАЗДЕЛ </a:t>
            </a:r>
            <a:r>
              <a:rPr lang="ru-RU" sz="3600" b="1" dirty="0"/>
              <a:t>3. ПРАКТИЧЕСКИЕ ВОПРОСЫ ДЕЯТЕЛЬНОСТИ </a:t>
            </a:r>
            <a:r>
              <a:rPr lang="ru-RU" sz="3600" b="1" dirty="0" smtClean="0"/>
              <a:t>ПО </a:t>
            </a:r>
            <a:r>
              <a:rPr lang="ru-RU" sz="3600" b="1" dirty="0"/>
              <a:t>ОЦЕНКЕ СТОИМОСТИ  РАЗЛИЧНЫХ </a:t>
            </a:r>
            <a:r>
              <a:rPr lang="ru-RU" sz="3600" b="1" dirty="0" smtClean="0"/>
              <a:t>ВИДОВ </a:t>
            </a:r>
            <a:r>
              <a:rPr lang="ru-RU" sz="3600" b="1" dirty="0"/>
              <a:t>ОБЪЕКТОВ ОЦЕНКИ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ru-RU" sz="3600" b="1" dirty="0"/>
              <a:t>3.2. </a:t>
            </a:r>
            <a:r>
              <a:rPr lang="ru-RU" sz="3600" b="1" dirty="0"/>
              <a:t>Недвижимые объекты, как объект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en-US" sz="3600" b="1" dirty="0" smtClean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 Недвижимые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объекты, как объект оценки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 algn="just"/>
            <a:r>
              <a:rPr lang="ru-RU" dirty="0" smtClean="0"/>
              <a:t>Понятие </a:t>
            </a:r>
            <a:r>
              <a:rPr lang="ru-RU" dirty="0"/>
              <a:t>объекта Недвижимые объекты/ объекте недвижимости (далее ОН).</a:t>
            </a:r>
          </a:p>
          <a:p>
            <a:pPr algn="just"/>
            <a:r>
              <a:rPr lang="ru-RU" dirty="0"/>
              <a:t>Типовые и не типовые конструкции объектов недвижимости и их элементы (конструктивные и мало живущие элементы). Характеристика технического состояния, органолептические и инструментальны методы измерений (качественная и количественная характеристика), жизненный цикл ОН.</a:t>
            </a:r>
          </a:p>
          <a:p>
            <a:pPr algn="just"/>
            <a:r>
              <a:rPr lang="ru-RU" dirty="0"/>
              <a:t>Классификация объектов недвижимости для целей ОС: по функциональному назначению, уровню специализации и ликвидности, этапу завершённости и др.:</a:t>
            </a:r>
          </a:p>
          <a:p>
            <a:pPr algn="just"/>
            <a:r>
              <a:rPr lang="ru-RU" b="1" dirty="0"/>
              <a:t>Уровень 1.</a:t>
            </a:r>
            <a:r>
              <a:rPr lang="ru-RU" dirty="0"/>
              <a:t> Ликвидные «универсальные» объекты недвижимости. Жилая городская и пригородная, нежилая городская недвижимость.</a:t>
            </a:r>
          </a:p>
          <a:p>
            <a:pPr algn="just"/>
            <a:r>
              <a:rPr lang="ru-RU" dirty="0"/>
              <a:t>Подуровень 1.1. </a:t>
            </a:r>
            <a:r>
              <a:rPr lang="ru-RU" i="1" dirty="0"/>
              <a:t>Экстра-ликвидные объекты.</a:t>
            </a:r>
            <a:r>
              <a:rPr lang="ru-RU" dirty="0"/>
              <a:t> (период обычной экспозиции на активном рынке укрупнённо – 2 недели … 1 месяц):</a:t>
            </a:r>
          </a:p>
          <a:p>
            <a:pPr algn="just"/>
            <a:r>
              <a:rPr lang="ru-RU" dirty="0"/>
              <a:t>Жилая городская недвижимость: 1.1.1. Однокомнатные квартиры; 1.1.2. Двухкомнатные квартиры; 1.1.3. Трёхкомнатные квартиры.</a:t>
            </a:r>
          </a:p>
          <a:p>
            <a:pPr algn="just"/>
            <a:r>
              <a:rPr lang="ru-RU" dirty="0"/>
              <a:t>Подуровень 1.2. </a:t>
            </a:r>
            <a:r>
              <a:rPr lang="ru-RU" i="1" dirty="0"/>
              <a:t>Высоколиквидные объекты </a:t>
            </a:r>
            <a:r>
              <a:rPr lang="ru-RU" dirty="0"/>
              <a:t>(период обычной экспозиции на активном рынке укрупнённо для подуровня: 1…6 месяцев</a:t>
            </a:r>
            <a:r>
              <a:rPr lang="ru-RU" dirty="0" smtClean="0"/>
              <a:t>)</a:t>
            </a:r>
            <a:r>
              <a:rPr lang="ru-RU" i="1" dirty="0" smtClean="0"/>
              <a:t>.</a:t>
            </a:r>
            <a:r>
              <a:rPr lang="en-US" i="1" dirty="0" smtClean="0"/>
              <a:t> </a:t>
            </a:r>
            <a:r>
              <a:rPr lang="en-US" dirty="0"/>
              <a:t>[11]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3609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 Недвижимые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объекты, как объект оценки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 algn="just"/>
            <a:r>
              <a:rPr lang="ru-RU" dirty="0" smtClean="0"/>
              <a:t>Жилая </a:t>
            </a:r>
            <a:r>
              <a:rPr lang="ru-RU" dirty="0"/>
              <a:t>городская и пригородная, нежилая городская недвижимость: 1.2.1. Четырёхкомнатная квартира; 1.2.2. Пятикомнатная квартира; 1.2.3. VIP недвижимость: многокомнатная/ многоуровневая квартира.</a:t>
            </a:r>
          </a:p>
          <a:p>
            <a:pPr algn="just"/>
            <a:r>
              <a:rPr lang="ru-RU" dirty="0"/>
              <a:t>Подуровень 1.2. </a:t>
            </a:r>
          </a:p>
          <a:p>
            <a:pPr algn="just"/>
            <a:r>
              <a:rPr lang="ru-RU" dirty="0"/>
              <a:t>Жилая пригородная недвижимость: 1.2.4. Коттедж; 1.2.5 </a:t>
            </a:r>
            <a:r>
              <a:rPr lang="ru-RU" dirty="0" err="1"/>
              <a:t>Таун-хаус</a:t>
            </a:r>
            <a:r>
              <a:rPr lang="ru-RU" dirty="0"/>
              <a:t>; 1.2.6. Дом; 1.2.7. Дачный домик; 1.2.8. Участок земли (под жилую застройку).</a:t>
            </a:r>
          </a:p>
          <a:p>
            <a:pPr algn="just"/>
            <a:r>
              <a:rPr lang="ru-RU" dirty="0"/>
              <a:t>Подуровень 1.3. </a:t>
            </a:r>
            <a:r>
              <a:rPr lang="ru-RU" i="1" dirty="0"/>
              <a:t>Ликвидные объекты</a:t>
            </a:r>
            <a:r>
              <a:rPr lang="ru-RU" dirty="0"/>
              <a:t>. (период обычной экспозиции на активном рынке укрупнённо для подуровня укрупнено для подуровня: 6…18 месяцев):</a:t>
            </a:r>
          </a:p>
          <a:p>
            <a:pPr algn="just"/>
            <a:r>
              <a:rPr lang="ru-RU" dirty="0"/>
              <a:t>Жилая городская … недвижимость: 1.3.1. Комната в квартире;</a:t>
            </a:r>
          </a:p>
          <a:p>
            <a:pPr algn="just"/>
            <a:r>
              <a:rPr lang="ru-RU" dirty="0"/>
              <a:t>Нежилая городская недвижимость: 1.3.2. Гараж; 1.3.3. Машино- место;</a:t>
            </a:r>
          </a:p>
          <a:p>
            <a:pPr algn="just"/>
            <a:r>
              <a:rPr lang="ru-RU" b="1" dirty="0"/>
              <a:t>Уровень 2.</a:t>
            </a:r>
            <a:r>
              <a:rPr lang="ru-RU" dirty="0"/>
              <a:t> Среднего уровня ликвидности «специальные» объекты недвижимости (период обычной экспозиции на активном рынке укрупнённо ориентировочно 18… 36 месяцев):</a:t>
            </a:r>
          </a:p>
          <a:p>
            <a:pPr algn="just"/>
            <a:r>
              <a:rPr lang="ru-RU" dirty="0"/>
              <a:t>2.1. Коммерческая недвижимость административного назначения:</a:t>
            </a:r>
          </a:p>
          <a:p>
            <a:pPr algn="just"/>
            <a:r>
              <a:rPr lang="ru-RU" dirty="0"/>
              <a:t>2.1.1. Офисные помещения (с учётом уровня оборудования и местоположения); </a:t>
            </a:r>
            <a:r>
              <a:rPr lang="en-US" sz="2000" dirty="0"/>
              <a:t>[11]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49879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3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 Недвижимые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объекты, как объект оценки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 algn="just"/>
            <a:r>
              <a:rPr lang="ru-RU" dirty="0" smtClean="0"/>
              <a:t>2.1.2</a:t>
            </a:r>
            <a:r>
              <a:rPr lang="ru-RU" dirty="0"/>
              <a:t>. Нежилое помещение административного назначения (кладовая, хозяйственное, технологическое помещения, малый склад и т.д.); 2.1.3. Паркинги и стоянки (открытые и в помещении);</a:t>
            </a:r>
          </a:p>
          <a:p>
            <a:pPr algn="just"/>
            <a:r>
              <a:rPr lang="ru-RU" dirty="0"/>
              <a:t>2.2. Коммерческая недвижимость для торговли:</a:t>
            </a:r>
          </a:p>
          <a:p>
            <a:pPr algn="just"/>
            <a:r>
              <a:rPr lang="ru-RU" dirty="0"/>
              <a:t>2.2.1. Магазин; 2.2.2. Киоск; 2.2.3. Малое торговое помещение, место; 2.3.4. Торгово- развлекательный центр, торговая галерея;</a:t>
            </a:r>
          </a:p>
          <a:p>
            <a:pPr algn="just"/>
            <a:r>
              <a:rPr lang="ru-RU" dirty="0"/>
              <a:t>2.3. Коммерческая складская недвижимость:</a:t>
            </a:r>
          </a:p>
          <a:p>
            <a:pPr algn="just"/>
            <a:r>
              <a:rPr lang="ru-RU" dirty="0"/>
              <a:t>2.3.1. Склад универсальный (не оборудованный); 2.3.2. Склад оборудованный; 2.3.3. Склад – логистический центр;</a:t>
            </a:r>
          </a:p>
          <a:p>
            <a:pPr algn="just"/>
            <a:r>
              <a:rPr lang="ru-RU" dirty="0"/>
              <a:t>2.4. Производственная (промышленная) недвижимость (без технологических машин и оборудования):</a:t>
            </a:r>
          </a:p>
          <a:p>
            <a:pPr algn="just"/>
            <a:r>
              <a:rPr lang="ru-RU" dirty="0"/>
              <a:t>2.4.1. Объекты сельскохозяйственного назначения (животноводство, птицеводство и т.д.); 2.4.2. Объекты машиностроения; 2.4.3. Объекты автомобилестроения; 2.4.4. Объекты пищевой промышленности; 2.4.5. Объекты строительной промышленности; 2.4.6. Объекты иных сфер промышленности; 2.4.7. Земельные участки сельскохозяйственного назначения</a:t>
            </a:r>
            <a:r>
              <a:rPr lang="ru-RU" dirty="0" smtClean="0"/>
              <a:t>;</a:t>
            </a:r>
            <a:r>
              <a:rPr lang="en-US" dirty="0"/>
              <a:t> [11]</a:t>
            </a:r>
            <a:r>
              <a:rPr lang="ru-RU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79062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3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 Недвижимые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объекты, как объект оценки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 algn="just"/>
            <a:r>
              <a:rPr lang="ru-RU" dirty="0" smtClean="0"/>
              <a:t>2.4.8</a:t>
            </a:r>
            <a:r>
              <a:rPr lang="ru-RU" dirty="0"/>
              <a:t>. Земельные участки лесного фонда; 2.4.9. Плодово- ягодные сады; 2.4.10. Карьеры, скважины, шахты;</a:t>
            </a:r>
          </a:p>
          <a:p>
            <a:pPr algn="just"/>
            <a:r>
              <a:rPr lang="ru-RU" dirty="0"/>
              <a:t>2.5. Недвижимость сферы услуг, малого и среднего предпринимательства</a:t>
            </a:r>
            <a:br>
              <a:rPr lang="ru-RU" dirty="0"/>
            </a:br>
            <a:r>
              <a:rPr lang="ru-RU" dirty="0"/>
              <a:t> (без технологических машин и оборудования):</a:t>
            </a:r>
          </a:p>
          <a:p>
            <a:pPr algn="just"/>
            <a:r>
              <a:rPr lang="ru-RU" dirty="0"/>
              <a:t>2.5.1. Объекты (станции) автосервиса, мойки; 2.5.2. Парикмахерские, салоны; 2.5.3. Ремонтные мастерские; 2.5.4. Агро- усадьбы; 2.5.5. Парки; 2.5.6. Аква- зоны; 2.5.7. Кафе (в том числе придорожные), рестораны; 2.5.8. Гостиницы (с учетом уровня оборудования и место-положения) хостелы, мотели; 2.5.9. Спортивные объекты (залы, стадионы, ипподромы и т.д.); 2.5.10. Выставочные комплексы, музеи; 2.5.11. Объекты оказания медицинских услуг; 2.5.12. Иные объекты сферы услуг (кинотеатры, казино и т.д.);</a:t>
            </a:r>
          </a:p>
          <a:p>
            <a:pPr algn="just"/>
            <a:r>
              <a:rPr lang="ru-RU" b="1" dirty="0"/>
              <a:t>Уровень 3.</a:t>
            </a:r>
            <a:r>
              <a:rPr lang="ru-RU" dirty="0"/>
              <a:t> «Специализированные» объекты недвижимости </a:t>
            </a:r>
            <a:br>
              <a:rPr lang="ru-RU" dirty="0"/>
            </a:br>
            <a:r>
              <a:rPr lang="ru-RU" dirty="0"/>
              <a:t>низкой ликвидности (ориентировочно 18… 36 месяцев)</a:t>
            </a:r>
          </a:p>
          <a:p>
            <a:pPr algn="just"/>
            <a:r>
              <a:rPr lang="ru-RU" dirty="0"/>
              <a:t>3.1. Объекты оценки, имеющие историко-культурную ценность:</a:t>
            </a:r>
          </a:p>
          <a:p>
            <a:pPr algn="just"/>
            <a:r>
              <a:rPr lang="ru-RU" dirty="0"/>
              <a:t>3.1.1. Объекты религиозных культов (церкви, костёлы, синагоги, мечети, кирхи и т.д.), </a:t>
            </a:r>
            <a:r>
              <a:rPr lang="en-US" sz="2000" dirty="0"/>
              <a:t>[11]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37075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3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 Недвижимые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объекты, как объект оценки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 algn="just"/>
            <a:r>
              <a:rPr lang="ru-RU" dirty="0" smtClean="0"/>
              <a:t>3.1.2</a:t>
            </a:r>
            <a:r>
              <a:rPr lang="ru-RU" dirty="0"/>
              <a:t>. Замки/ крепости/ укрепления/ башни; 3.1.3. Крепости; 3.1.4. Мосты; 3.1.5. а) Усадьбы исторические, б) Усадьбы, связанные с историческими личностями, событиями/ Музеи; в) Мосты, каналы, гидросооружения; г) Памятники- скульптуры; д) Коллекции; ж) Историко-культурные объекты (или их части) иные;</a:t>
            </a:r>
          </a:p>
          <a:p>
            <a:pPr algn="just"/>
            <a:r>
              <a:rPr lang="ru-RU" dirty="0"/>
              <a:t>3.2. Специализированная недвижимость, не поддающаяся общему порядку классификации:</a:t>
            </a:r>
          </a:p>
          <a:p>
            <a:pPr algn="just"/>
            <a:r>
              <a:rPr lang="ru-RU" dirty="0"/>
              <a:t>3.2.1 Объекты, ранее не завершённые строительством группы1.1.1 … 2.5.12 и иные; 3.2.2 Иные специализированные объекты</a:t>
            </a:r>
          </a:p>
          <a:p>
            <a:pPr algn="just"/>
            <a:r>
              <a:rPr lang="ru-RU" b="1" dirty="0"/>
              <a:t>Уровень 4.</a:t>
            </a:r>
            <a:r>
              <a:rPr lang="ru-RU" dirty="0"/>
              <a:t> Не ликвидные объекты (реализация в соответствии с изначальным функциональным назначением на активном рынке а) либо не представляется вероятной по различным причинам, б) либо от 18 до 36 месяцев и более):</a:t>
            </a:r>
          </a:p>
          <a:p>
            <a:pPr algn="just"/>
            <a:r>
              <a:rPr lang="ru-RU" dirty="0"/>
              <a:t>4.1. Объекты уровней 1-3 в аварийном состоянии</a:t>
            </a:r>
          </a:p>
          <a:p>
            <a:pPr algn="just"/>
            <a:r>
              <a:rPr lang="ru-RU" dirty="0"/>
              <a:t>4.2. Объекты недвижимости не определённого функционального </a:t>
            </a:r>
            <a:r>
              <a:rPr lang="ru-RU" dirty="0" smtClean="0"/>
              <a:t>назначения</a:t>
            </a:r>
            <a:r>
              <a:rPr lang="en-US" dirty="0" smtClean="0"/>
              <a:t> </a:t>
            </a:r>
            <a:r>
              <a:rPr lang="en-US" dirty="0"/>
              <a:t>[11]</a:t>
            </a:r>
            <a:endParaRPr lang="ru-RU" dirty="0"/>
          </a:p>
          <a:p>
            <a:pPr algn="just"/>
            <a:r>
              <a:rPr lang="ru-RU" dirty="0"/>
              <a:t> 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33011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3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 Недвижимые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объекты, как объект оценки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dirty="0"/>
              <a:t>Базовые положения, термины и понятия, отражающие особенности оценки ОН.</a:t>
            </a:r>
          </a:p>
          <a:p>
            <a:pPr algn="just"/>
            <a:r>
              <a:rPr lang="ru-RU" dirty="0"/>
              <a:t>Рынок ОН, земельных участков-объектов в истории и наше время, его современное состояние и перспективы развития. </a:t>
            </a:r>
          </a:p>
          <a:p>
            <a:pPr algn="just"/>
            <a:r>
              <a:rPr lang="ru-RU" dirty="0"/>
              <a:t>МО и МРС ОН, наиболее широкого распространенные на практике. Примеры оценки ОН затратным, доходным и сравнительным МО и их МРС, пример согласования итоговых результатов оценки.</a:t>
            </a:r>
          </a:p>
          <a:p>
            <a:pPr algn="just"/>
            <a:r>
              <a:rPr lang="ru-RU" dirty="0"/>
              <a:t>Оценка вреда, нанесенного владельцам ОН</a:t>
            </a:r>
            <a:r>
              <a:rPr lang="ru-RU" dirty="0" smtClean="0"/>
              <a:t>. </a:t>
            </a:r>
            <a:r>
              <a:rPr lang="en-US" dirty="0" smtClean="0"/>
              <a:t>[11]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12486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https://pravo.by/document/?guid=3871&amp;p0=P30600615 -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4. </a:t>
            </a:r>
            <a:r>
              <a:rPr lang="ru-RU" sz="1600" dirty="0"/>
              <a:t>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завершенных строительством объектов, изолированных помещений как объектов недвижимого имущества.</a:t>
            </a:r>
            <a:endParaRPr lang="en-US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/>
              <a:t>5. </a:t>
            </a:r>
            <a:r>
              <a:rPr lang="ru-RU" sz="1600" dirty="0"/>
              <a:t>СТБ </a:t>
            </a:r>
            <a:r>
              <a:rPr lang="ru-RU" sz="1600" dirty="0"/>
              <a:t>52.6.01-2017 Оценка стоимости объектов гражданских прав. </a:t>
            </a:r>
            <a:r>
              <a:rPr lang="ru-RU" sz="1600" dirty="0"/>
              <a:t>Оценка стоимости транспортных средств</a:t>
            </a:r>
            <a:r>
              <a:rPr lang="en-US" sz="1600" dirty="0" smtClean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6</a:t>
            </a:r>
            <a:r>
              <a:rPr lang="ru-RU" sz="1600" dirty="0"/>
              <a:t>. </a:t>
            </a:r>
            <a:r>
              <a:rPr lang="ru-RU" sz="1600" dirty="0"/>
              <a:t>СТБ 52.</a:t>
            </a:r>
            <a:r>
              <a:rPr lang="en-US" sz="1600" dirty="0"/>
              <a:t>2</a:t>
            </a:r>
            <a:r>
              <a:rPr lang="ru-RU" sz="1600" dirty="0"/>
              <a:t>.01-2011 </a:t>
            </a:r>
            <a:r>
              <a:rPr lang="ru-RU" sz="1600" dirty="0"/>
              <a:t>Оценка  стоимости  объектов  гражданских  </a:t>
            </a:r>
            <a:r>
              <a:rPr lang="ru-RU" sz="1600" dirty="0" smtClean="0"/>
              <a:t>прав. Оценка  стоимости  земельных  участков.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250</Words>
  <Application>Microsoft Office PowerPoint</Application>
  <PresentationFormat>Широкоэкранный</PresentationFormat>
  <Paragraphs>71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3.2. Недвижимые объекты, как объект оценки стоимости</vt:lpstr>
      <vt:lpstr>Тема 3.2. Недвижимые объекты, как объект оценки стоимости</vt:lpstr>
      <vt:lpstr>Тема 3.3. Недвижимые объекты, как объект оценки стоимости</vt:lpstr>
      <vt:lpstr>Тема 3.3. Недвижимые объекты, как объект оценки стоимости</vt:lpstr>
      <vt:lpstr>Тема 3.3. Недвижимые объекты, как объект оценки стоимости</vt:lpstr>
      <vt:lpstr>Тема 3.3. Недвижимые объекты, как объект оценки стоимости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47</cp:revision>
  <dcterms:created xsi:type="dcterms:W3CDTF">2022-06-27T19:58:39Z</dcterms:created>
  <dcterms:modified xsi:type="dcterms:W3CDTF">2022-07-01T10:44:01Z</dcterms:modified>
</cp:coreProperties>
</file>