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6" r:id="rId4"/>
    <p:sldId id="267" r:id="rId5"/>
    <p:sldId id="261" r:id="rId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6" autoAdjust="0"/>
    <p:restoredTop sz="95663" autoAdjust="0"/>
  </p:normalViewPr>
  <p:slideViewPr>
    <p:cSldViewPr snapToGrid="0">
      <p:cViewPr varScale="1">
        <p:scale>
          <a:sx n="76" d="100"/>
          <a:sy n="76" d="100"/>
        </p:scale>
        <p:origin x="126"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1805889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864351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1073242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363060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81747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CFA906E-49A3-4E32-BBE6-B6DD54334FB5}" type="datetimeFigureOut">
              <a:rPr lang="ru-RU" smtClean="0"/>
              <a:t>01.07.2022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366533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CFA906E-49A3-4E32-BBE6-B6DD54334FB5}" type="datetimeFigureOut">
              <a:rPr lang="ru-RU" smtClean="0"/>
              <a:t>01.07.2022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753719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CFA906E-49A3-4E32-BBE6-B6DD54334FB5}" type="datetimeFigureOut">
              <a:rPr lang="ru-RU" smtClean="0"/>
              <a:t>01.07.2022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54190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CFA906E-49A3-4E32-BBE6-B6DD54334FB5}" type="datetimeFigureOut">
              <a:rPr lang="ru-RU" smtClean="0"/>
              <a:t>01.07.2022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905706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FA906E-49A3-4E32-BBE6-B6DD54334FB5}" type="datetimeFigureOut">
              <a:rPr lang="ru-RU" smtClean="0"/>
              <a:t>01.07.2022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4212626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FA906E-49A3-4E32-BBE6-B6DD54334FB5}" type="datetimeFigureOut">
              <a:rPr lang="ru-RU" smtClean="0"/>
              <a:t>01.07.2022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812939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A906E-49A3-4E32-BBE6-B6DD54334FB5}" type="datetimeFigureOut">
              <a:rPr lang="ru-RU" smtClean="0"/>
              <a:t>01.07.2022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5CE87-B3EF-40DC-914D-E79C24C7B6FC}" type="slidenum">
              <a:rPr lang="ru-RU" smtClean="0"/>
              <a:t>‹#›</a:t>
            </a:fld>
            <a:endParaRPr lang="ru-RU"/>
          </a:p>
        </p:txBody>
      </p:sp>
    </p:spTree>
    <p:extLst>
      <p:ext uri="{BB962C8B-B14F-4D97-AF65-F5344CB8AC3E}">
        <p14:creationId xmlns:p14="http://schemas.microsoft.com/office/powerpoint/2010/main" val="1324434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727200" y="0"/>
            <a:ext cx="8940800" cy="1219200"/>
          </a:xfrm>
        </p:spPr>
        <p:txBody>
          <a:bodyPr>
            <a:noAutofit/>
          </a:bodyPr>
          <a:lstStyle/>
          <a:p>
            <a:r>
              <a:rPr lang="ru-RU" sz="3200" b="1" dirty="0" smtClean="0"/>
              <a:t>Дисциплина: «Стоимостной анализ» </a:t>
            </a:r>
            <a:br>
              <a:rPr lang="ru-RU" sz="3200" b="1" dirty="0" smtClean="0"/>
            </a:br>
            <a:r>
              <a:rPr lang="ru-RU" sz="2000" b="1" dirty="0" smtClean="0"/>
              <a:t>для специальности 1-27 </a:t>
            </a:r>
            <a:r>
              <a:rPr lang="ru-RU" sz="2000" b="1" dirty="0"/>
              <a:t>02 01 «Транспортная логистика</a:t>
            </a:r>
            <a:r>
              <a:rPr lang="ru-RU" sz="2000" b="1" dirty="0" smtClean="0"/>
              <a:t>», </a:t>
            </a:r>
            <a:br>
              <a:rPr lang="ru-RU" sz="2000" b="1" dirty="0" smtClean="0"/>
            </a:br>
            <a:r>
              <a:rPr lang="ru-RU" sz="2000" b="1" dirty="0" smtClean="0"/>
              <a:t>направление </a:t>
            </a:r>
            <a:r>
              <a:rPr lang="ru-RU" sz="2000" b="1" dirty="0"/>
              <a:t>01 «Транспортная логистика </a:t>
            </a:r>
            <a:r>
              <a:rPr lang="ru-RU" sz="2000" b="1" dirty="0" smtClean="0"/>
              <a:t>(</a:t>
            </a:r>
            <a:r>
              <a:rPr lang="ru-RU" sz="2000" b="1" dirty="0"/>
              <a:t>автомобильный </a:t>
            </a:r>
            <a:r>
              <a:rPr lang="ru-RU" sz="2000" b="1" dirty="0" smtClean="0"/>
              <a:t>транспорт)»</a:t>
            </a:r>
            <a:endParaRPr lang="ru-RU" sz="2000" b="1" dirty="0"/>
          </a:p>
        </p:txBody>
      </p:sp>
      <p:sp>
        <p:nvSpPr>
          <p:cNvPr id="5" name="Подзаголовок 4"/>
          <p:cNvSpPr>
            <a:spLocks noGrp="1"/>
          </p:cNvSpPr>
          <p:nvPr>
            <p:ph type="subTitle" idx="1"/>
          </p:nvPr>
        </p:nvSpPr>
        <p:spPr>
          <a:xfrm>
            <a:off x="276225" y="1295399"/>
            <a:ext cx="11785599" cy="4811037"/>
          </a:xfrm>
        </p:spPr>
        <p:txBody>
          <a:bodyPr>
            <a:normAutofit lnSpcReduction="10000"/>
          </a:bodyPr>
          <a:lstStyle/>
          <a:p>
            <a:pPr algn="just">
              <a:lnSpc>
                <a:spcPct val="120000"/>
              </a:lnSpc>
              <a:spcBef>
                <a:spcPts val="600"/>
              </a:spcBef>
            </a:pPr>
            <a:r>
              <a:rPr lang="ru-RU" sz="3600" b="1" dirty="0" smtClean="0"/>
              <a:t>РАЗДЕЛ </a:t>
            </a:r>
            <a:r>
              <a:rPr lang="ru-RU" sz="3600" b="1" dirty="0"/>
              <a:t>3. </a:t>
            </a:r>
            <a:r>
              <a:rPr lang="ru-RU" sz="3600" b="1" dirty="0" smtClean="0"/>
              <a:t>РАЗДЕЛ </a:t>
            </a:r>
            <a:r>
              <a:rPr lang="ru-RU" sz="3600" b="1" dirty="0"/>
              <a:t>3. ПРАКТИЧЕСКИЕ ВОПРОСЫ ДЕЯТЕЛЬНОСТИ </a:t>
            </a:r>
            <a:r>
              <a:rPr lang="ru-RU" sz="3600" b="1" dirty="0" smtClean="0"/>
              <a:t>ПО </a:t>
            </a:r>
            <a:r>
              <a:rPr lang="ru-RU" sz="3600" b="1" dirty="0"/>
              <a:t>ОЦЕНКЕ СТОИМОСТИ  РАЗЛИЧНЫХ </a:t>
            </a:r>
            <a:r>
              <a:rPr lang="ru-RU" sz="3600" b="1" dirty="0" smtClean="0"/>
              <a:t>ВИДОВ </a:t>
            </a:r>
            <a:r>
              <a:rPr lang="ru-RU" sz="3600" b="1" dirty="0"/>
              <a:t>ОБЪЕКТОВ ОЦЕНКИ</a:t>
            </a:r>
          </a:p>
          <a:p>
            <a:pPr algn="just">
              <a:lnSpc>
                <a:spcPct val="120000"/>
              </a:lnSpc>
              <a:spcBef>
                <a:spcPts val="600"/>
              </a:spcBef>
            </a:pPr>
            <a:endParaRPr lang="ru-RU" sz="3600" b="1" dirty="0" smtClean="0"/>
          </a:p>
          <a:p>
            <a:pPr algn="just">
              <a:lnSpc>
                <a:spcPct val="120000"/>
              </a:lnSpc>
              <a:spcBef>
                <a:spcPts val="600"/>
              </a:spcBef>
            </a:pPr>
            <a:r>
              <a:rPr lang="ru-RU" sz="3600" b="1" dirty="0"/>
              <a:t>Тема </a:t>
            </a:r>
            <a:r>
              <a:rPr lang="ru-RU" sz="3600" b="1" dirty="0" smtClean="0"/>
              <a:t>3.8. Теория </a:t>
            </a:r>
            <a:r>
              <a:rPr lang="ru-RU" sz="3600" b="1" dirty="0"/>
              <a:t>и практика оценки и урегулирования ущерба и вреда</a:t>
            </a:r>
          </a:p>
          <a:p>
            <a:pPr algn="just">
              <a:lnSpc>
                <a:spcPct val="120000"/>
              </a:lnSpc>
              <a:spcBef>
                <a:spcPts val="600"/>
              </a:spcBef>
            </a:pPr>
            <a:r>
              <a:rPr lang="en-US" sz="3600" b="1" dirty="0" smtClean="0"/>
              <a:t> </a:t>
            </a:r>
            <a:endParaRPr lang="ru-RU" sz="3600" b="1"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25" y="109537"/>
            <a:ext cx="1506382" cy="1109663"/>
          </a:xfrm>
          <a:prstGeom prst="rect">
            <a:avLst/>
          </a:prstGeom>
        </p:spPr>
      </p:pic>
      <p:pic>
        <p:nvPicPr>
          <p:cNvPr id="1026" name="Picture 2" descr="Кафедра «Экономика и логисти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199" y="109537"/>
            <a:ext cx="1190625" cy="120848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76224" y="6205259"/>
            <a:ext cx="11661775" cy="323165"/>
          </a:xfrm>
          <a:prstGeom prst="rect">
            <a:avLst/>
          </a:prstGeom>
          <a:noFill/>
        </p:spPr>
        <p:txBody>
          <a:bodyPr wrap="square" rtlCol="0">
            <a:spAutoFit/>
          </a:bodyPr>
          <a:lstStyle/>
          <a:p>
            <a:r>
              <a:rPr lang="ru-RU" sz="1500" b="1" dirty="0" smtClean="0"/>
              <a:t>Составители: </a:t>
            </a:r>
            <a:r>
              <a:rPr lang="ru-RU" sz="1500" dirty="0" smtClean="0"/>
              <a:t>доц. </a:t>
            </a:r>
            <a:r>
              <a:rPr lang="ru-RU" sz="1500" b="1" dirty="0" smtClean="0"/>
              <a:t>Шабека</a:t>
            </a:r>
            <a:r>
              <a:rPr lang="ru-RU" sz="1500" dirty="0" smtClean="0"/>
              <a:t> Владимир Леонидович (</a:t>
            </a:r>
            <a:r>
              <a:rPr lang="en-US" sz="1500" dirty="0" smtClean="0"/>
              <a:t>e-mail: uladzimir@inbox.ru</a:t>
            </a:r>
            <a:r>
              <a:rPr lang="ru-RU" sz="1500" dirty="0" smtClean="0"/>
              <a:t>), ст. пр.</a:t>
            </a:r>
            <a:r>
              <a:rPr lang="en-US" sz="1500" dirty="0" smtClean="0"/>
              <a:t> </a:t>
            </a:r>
            <a:r>
              <a:rPr lang="ru-RU" sz="1500" b="1" dirty="0" smtClean="0"/>
              <a:t>Якубовская</a:t>
            </a:r>
            <a:r>
              <a:rPr lang="ru-RU" sz="1500" dirty="0" smtClean="0"/>
              <a:t> Татьяна Леонидовна</a:t>
            </a:r>
            <a:r>
              <a:rPr lang="ru-RU" sz="1500" b="1" dirty="0" smtClean="0"/>
              <a:t> </a:t>
            </a:r>
            <a:r>
              <a:rPr lang="ru-RU" sz="1500" dirty="0" smtClean="0"/>
              <a:t>(</a:t>
            </a:r>
            <a:r>
              <a:rPr lang="en-US" sz="1500" dirty="0" smtClean="0"/>
              <a:t>tanya.yakub@tut.by</a:t>
            </a:r>
            <a:r>
              <a:rPr lang="ru-RU" sz="1500" dirty="0" smtClean="0"/>
              <a:t>)</a:t>
            </a:r>
            <a:endParaRPr lang="ru-RU" sz="1500" dirty="0"/>
          </a:p>
        </p:txBody>
      </p:sp>
    </p:spTree>
    <p:extLst>
      <p:ext uri="{BB962C8B-B14F-4D97-AF65-F5344CB8AC3E}">
        <p14:creationId xmlns:p14="http://schemas.microsoft.com/office/powerpoint/2010/main" val="2292986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393700"/>
          </a:xfrm>
        </p:spPr>
        <p:txBody>
          <a:bodyPr>
            <a:noAutofit/>
          </a:bodyPr>
          <a:lstStyle/>
          <a:p>
            <a:pPr algn="just">
              <a:lnSpc>
                <a:spcPct val="120000"/>
              </a:lnSpc>
              <a:spcBef>
                <a:spcPts val="600"/>
              </a:spcBef>
            </a:pPr>
            <a:r>
              <a:rPr lang="ru-RU" sz="2000" b="1" dirty="0" smtClean="0">
                <a:latin typeface="+mn-lt"/>
                <a:ea typeface="+mn-ea"/>
                <a:cs typeface="+mn-cs"/>
              </a:rPr>
              <a:t>Тема </a:t>
            </a:r>
            <a:r>
              <a:rPr lang="ru-RU" sz="2000" b="1" dirty="0">
                <a:latin typeface="+mn-lt"/>
                <a:ea typeface="+mn-ea"/>
                <a:cs typeface="+mn-cs"/>
              </a:rPr>
              <a:t>3.8. Теория и практика оценки и урегулирования ущерба и </a:t>
            </a:r>
            <a:r>
              <a:rPr lang="ru-RU" sz="2000" b="1" dirty="0" smtClean="0">
                <a:latin typeface="+mn-lt"/>
                <a:ea typeface="+mn-ea"/>
                <a:cs typeface="+mn-cs"/>
              </a:rPr>
              <a:t>вреда</a:t>
            </a:r>
            <a:endParaRPr lang="ru-RU" sz="2000" b="1" dirty="0">
              <a:latin typeface="+mn-lt"/>
              <a:ea typeface="+mn-ea"/>
              <a:cs typeface="+mn-cs"/>
            </a:endParaRP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b="1" dirty="0" smtClean="0"/>
              <a:t>Абстракт:</a:t>
            </a:r>
          </a:p>
          <a:p>
            <a:pPr algn="just"/>
            <a:r>
              <a:rPr lang="ru-RU" sz="2300" dirty="0"/>
              <a:t>Понятия ущерба и вреда: общие положения. Порядок определения размера вреда. Порядок сбора и анализа исходной информации для определения стоимости транспортных средств (далее ТС) и размера вреда (далее В). Порядок проведения осмотра повреждённого ТС. Порядок проведения идентификации ТС. Определения состояния повреждённого ТС и его частей.</a:t>
            </a:r>
          </a:p>
          <a:p>
            <a:pPr algn="just"/>
            <a:r>
              <a:rPr lang="ru-RU" sz="2300" dirty="0"/>
              <a:t>Фотосъемка повреждённого ТС. Определение идентичного (аналогичного) ТС. Определение пробега ТС. Определение срока эксплуатации и износа частей ТС. Определение износа шин и АКБ. Определение стоимости одного нормо-часа ремонтных работ ТС. Определение стоимости заменяемых частей. Определение стоимости материалов для ремонта ТС. Определение стоимости ремонта ТС. Выбор метода оценки стоимости ТС. Определение стоимости ТС сравнительным методом. Определение стоимости затратным и доходным методами. Определение стоимости ТС индексным методом. Определение утилизационной стоимости ТС. Определение утраты товарной стоимости ТС. Определение размера вреда. Порядок оформления, выдачи и хранения документов по определению размера вреда. Требования к исполнителю оценки и оценщику. Требования к информационным справочникам и программному обеспечению. Порядок рассмотрения спорных ситуаций при определении вреда. Определение размера вреда (за исключением транспортных средств).</a:t>
            </a:r>
          </a:p>
        </p:txBody>
      </p:sp>
    </p:spTree>
    <p:extLst>
      <p:ext uri="{BB962C8B-B14F-4D97-AF65-F5344CB8AC3E}">
        <p14:creationId xmlns:p14="http://schemas.microsoft.com/office/powerpoint/2010/main" val="3540079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393700"/>
          </a:xfrm>
        </p:spPr>
        <p:txBody>
          <a:bodyPr>
            <a:noAutofit/>
          </a:bodyPr>
          <a:lstStyle/>
          <a:p>
            <a:pPr algn="just">
              <a:lnSpc>
                <a:spcPct val="120000"/>
              </a:lnSpc>
              <a:spcBef>
                <a:spcPts val="600"/>
              </a:spcBef>
            </a:pPr>
            <a:r>
              <a:rPr lang="ru-RU" sz="2000" b="1" dirty="0"/>
              <a:t>Тема 3.8. Теория и практика оценки и урегулирования ущерба и вреда</a:t>
            </a:r>
            <a:endParaRPr lang="ru-RU" sz="2000" b="1" dirty="0">
              <a:latin typeface="+mn-lt"/>
              <a:ea typeface="+mn-ea"/>
              <a:cs typeface="+mn-cs"/>
            </a:endParaRP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dirty="0"/>
              <a:t>Указ Президента Республики Беларусь от 1 декабря 1999 г. № 701 «Об утверждении Устава Белорусского бюро по транспортному страхованию»</a:t>
            </a:r>
          </a:p>
          <a:p>
            <a:pPr algn="just"/>
            <a:r>
              <a:rPr lang="ru-RU" b="1" dirty="0"/>
              <a:t>Указ Президента Республики Беларусь от 25 августа 2006 г. № 530 «О страховой деятельности»</a:t>
            </a:r>
          </a:p>
          <a:p>
            <a:pPr algn="just"/>
            <a:r>
              <a:rPr lang="ru-RU" dirty="0" smtClean="0"/>
              <a:t>Приказ </a:t>
            </a:r>
            <a:r>
              <a:rPr lang="ru-RU" dirty="0"/>
              <a:t>Белорусского бюро по транспортному страхованию от 1 августа 2019 г. № 31-од «Об утверждении Правил проведения обязательного страхования гражданской ответственности владельцев транспортных средств»</a:t>
            </a:r>
          </a:p>
          <a:p>
            <a:pPr algn="just"/>
            <a:r>
              <a:rPr lang="ru-RU" dirty="0" smtClean="0"/>
              <a:t>Приказ </a:t>
            </a:r>
            <a:r>
              <a:rPr lang="ru-RU" dirty="0"/>
              <a:t>Белорусского бюро по транспортному страхованию от 11 августа 2004 г. № 29-од «Об утверждении Правил определения размера вреда, причиненного жизни или здоровью потерпевшего в результате дорожно-транспортного происшествия, для целей обязательного страхования гражданской ответственности владельцев транспортных средств»</a:t>
            </a:r>
          </a:p>
          <a:p>
            <a:pPr algn="just"/>
            <a:r>
              <a:rPr lang="ru-RU" dirty="0"/>
              <a:t>Приказ Белорусского бюро по транспортному страхованию от 14 сентября 2004 г. № 30-од «Об утверждении Правил определения размера вреда, причиненного транспортному средству в результате дорожно-транспортного происшествия, для целей обязательного страхования гражданской ответственности владельцев транспортных средств</a:t>
            </a:r>
            <a:r>
              <a:rPr lang="ru-RU" dirty="0" smtClean="0"/>
              <a:t>»</a:t>
            </a:r>
            <a:endParaRPr lang="ru-RU" dirty="0"/>
          </a:p>
        </p:txBody>
      </p:sp>
    </p:spTree>
    <p:extLst>
      <p:ext uri="{BB962C8B-B14F-4D97-AF65-F5344CB8AC3E}">
        <p14:creationId xmlns:p14="http://schemas.microsoft.com/office/powerpoint/2010/main" val="2112994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2700"/>
            <a:ext cx="12192000" cy="393700"/>
          </a:xfrm>
        </p:spPr>
        <p:txBody>
          <a:bodyPr>
            <a:noAutofit/>
          </a:bodyPr>
          <a:lstStyle/>
          <a:p>
            <a:pPr algn="just">
              <a:lnSpc>
                <a:spcPct val="120000"/>
              </a:lnSpc>
              <a:spcBef>
                <a:spcPts val="600"/>
              </a:spcBef>
            </a:pPr>
            <a:r>
              <a:rPr lang="ru-RU" sz="2000" b="1" dirty="0"/>
              <a:t>Тема 3.8. Теория и практика оценки и урегулирования ущерба и вреда</a:t>
            </a:r>
            <a:endParaRPr lang="ru-RU" sz="2000" b="1" dirty="0">
              <a:latin typeface="+mn-lt"/>
              <a:ea typeface="+mn-ea"/>
              <a:cs typeface="+mn-cs"/>
            </a:endParaRPr>
          </a:p>
        </p:txBody>
      </p:sp>
      <p:sp>
        <p:nvSpPr>
          <p:cNvPr id="5" name="Подзаголовок 4"/>
          <p:cNvSpPr>
            <a:spLocks noGrp="1"/>
          </p:cNvSpPr>
          <p:nvPr>
            <p:ph type="subTitle" idx="1"/>
          </p:nvPr>
        </p:nvSpPr>
        <p:spPr>
          <a:xfrm>
            <a:off x="0" y="571500"/>
            <a:ext cx="12192000" cy="6286500"/>
          </a:xfrm>
        </p:spPr>
        <p:txBody>
          <a:bodyPr>
            <a:noAutofit/>
          </a:bodyPr>
          <a:lstStyle/>
          <a:p>
            <a:pPr algn="just"/>
            <a:r>
              <a:rPr lang="ru-RU" dirty="0" smtClean="0"/>
              <a:t>Приказ </a:t>
            </a:r>
            <a:r>
              <a:rPr lang="ru-RU" dirty="0"/>
              <a:t>Белорусского бюро по транспортному страхованию от 20 июня 2014 г. № 18-од «Об утверждении Правил определения размера вреда, причиненного имуществу (за исключением транспортного средства) потерпевшего в результате дорожно-транспортного происшествия, для целей обязательного страхования гражданской ответственности владельцев транспортных средств»</a:t>
            </a:r>
          </a:p>
          <a:p>
            <a:pPr algn="just"/>
            <a:r>
              <a:rPr lang="ru-RU" dirty="0" smtClean="0"/>
              <a:t>Приказ </a:t>
            </a:r>
            <a:r>
              <a:rPr lang="ru-RU" dirty="0"/>
              <a:t>Белорусского бюро по транспортному страхованию от 15 марта 2019 г. № 7-од «О коэффициентах коррекции стоимости частей транспортных средств, применяемых при определении размера вреда, причиненного транспортному средству, для целей обязательного страхования гражданской ответственности владельцев транспортных средств»</a:t>
            </a:r>
          </a:p>
          <a:p>
            <a:pPr algn="just"/>
            <a:r>
              <a:rPr lang="ru-RU" dirty="0"/>
              <a:t>Приказ Белорусского бюро по транспортному страхованию от 9 февраля 2022 г. № 6-од «Об установлении среднеарифметической стоимости одного нормо-часа работ по восстановлению транспортных средств для целей обязательного страхования гражданской ответственности владельцев транспортных средств»</a:t>
            </a:r>
          </a:p>
          <a:p>
            <a:pPr algn="just"/>
            <a:r>
              <a:rPr lang="ru-RU" dirty="0" smtClean="0"/>
              <a:t>Приказ </a:t>
            </a:r>
            <a:r>
              <a:rPr lang="ru-RU" dirty="0"/>
              <a:t>Белорусского бюро по транспортному страхованию от 29 июля 2019 г. № 27-од «Об утверждении перечня деталей рулевого управления, тормозной системы, систем активной безопасности, для которых устанавливается нулевое значение износа при определении фактической стоимости восстановительного ремонта транспортного средства</a:t>
            </a:r>
            <a:r>
              <a:rPr lang="ru-RU" dirty="0" smtClean="0"/>
              <a:t>»</a:t>
            </a:r>
            <a:endParaRPr lang="ru-RU" dirty="0"/>
          </a:p>
        </p:txBody>
      </p:sp>
    </p:spTree>
    <p:extLst>
      <p:ext uri="{BB962C8B-B14F-4D97-AF65-F5344CB8AC3E}">
        <p14:creationId xmlns:p14="http://schemas.microsoft.com/office/powerpoint/2010/main" val="2669639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a:bodyPr>
          <a:lstStyle/>
          <a:p>
            <a:pPr algn="just"/>
            <a:r>
              <a:rPr lang="ru-RU" sz="2200" b="1" dirty="0" smtClean="0">
                <a:latin typeface="+mn-lt"/>
                <a:ea typeface="+mn-ea"/>
                <a:cs typeface="+mn-cs"/>
              </a:rPr>
              <a:t>Источники и литература:</a:t>
            </a:r>
            <a:endParaRPr lang="ru-RU" sz="2200" b="1" dirty="0">
              <a:latin typeface="+mn-lt"/>
              <a:ea typeface="+mn-ea"/>
              <a:cs typeface="+mn-cs"/>
            </a:endParaRPr>
          </a:p>
        </p:txBody>
      </p:sp>
      <p:sp>
        <p:nvSpPr>
          <p:cNvPr id="5" name="Подзаголовок 4"/>
          <p:cNvSpPr>
            <a:spLocks noGrp="1"/>
          </p:cNvSpPr>
          <p:nvPr>
            <p:ph type="subTitle" idx="1"/>
          </p:nvPr>
        </p:nvSpPr>
        <p:spPr>
          <a:xfrm>
            <a:off x="0" y="609601"/>
            <a:ext cx="12192000" cy="6146800"/>
          </a:xfrm>
        </p:spPr>
        <p:txBody>
          <a:bodyPr>
            <a:noAutofit/>
          </a:bodyPr>
          <a:lstStyle/>
          <a:p>
            <a:pPr algn="just">
              <a:lnSpc>
                <a:spcPct val="120000"/>
              </a:lnSpc>
              <a:spcBef>
                <a:spcPts val="0"/>
              </a:spcBef>
            </a:pPr>
            <a:r>
              <a:rPr lang="ru-RU" sz="1600" dirty="0" smtClean="0"/>
              <a:t>1. Официальный сайт Белорусского бюро по транспортному страхованию: </a:t>
            </a:r>
            <a:r>
              <a:rPr lang="en-US" sz="1600" dirty="0"/>
              <a:t>http://btib.org/documents/</a:t>
            </a:r>
            <a:endParaRPr lang="ru-RU" sz="1600" dirty="0"/>
          </a:p>
          <a:p>
            <a:pPr algn="just"/>
            <a:r>
              <a:rPr lang="ru-RU" sz="1600" dirty="0"/>
              <a:t> </a:t>
            </a:r>
          </a:p>
          <a:p>
            <a:pPr algn="just"/>
            <a:r>
              <a:rPr lang="ru-RU" sz="1600" dirty="0"/>
              <a:t> </a:t>
            </a:r>
          </a:p>
          <a:p>
            <a:pPr algn="just">
              <a:lnSpc>
                <a:spcPct val="120000"/>
              </a:lnSpc>
              <a:spcBef>
                <a:spcPts val="0"/>
              </a:spcBef>
            </a:pPr>
            <a:endParaRPr lang="ru-RU" sz="1600" dirty="0" smtClean="0"/>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r>
              <a:rPr lang="ru-RU" sz="1600" dirty="0"/>
              <a:t> </a:t>
            </a:r>
          </a:p>
          <a:p>
            <a:pPr algn="just">
              <a:lnSpc>
                <a:spcPct val="120000"/>
              </a:lnSpc>
              <a:spcBef>
                <a:spcPts val="0"/>
              </a:spcBef>
            </a:pPr>
            <a:endParaRPr lang="ru-RU" sz="1600" dirty="0"/>
          </a:p>
        </p:txBody>
      </p:sp>
    </p:spTree>
    <p:extLst>
      <p:ext uri="{BB962C8B-B14F-4D97-AF65-F5344CB8AC3E}">
        <p14:creationId xmlns:p14="http://schemas.microsoft.com/office/powerpoint/2010/main" val="338763248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TotalTime>
  <Words>314</Words>
  <Application>Microsoft Office PowerPoint</Application>
  <PresentationFormat>Широкоэкранный</PresentationFormat>
  <Paragraphs>31</Paragraphs>
  <Slides>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5</vt:i4>
      </vt:variant>
    </vt:vector>
  </HeadingPairs>
  <TitlesOfParts>
    <vt:vector size="9" baseType="lpstr">
      <vt:lpstr>Arial</vt:lpstr>
      <vt:lpstr>Calibri</vt:lpstr>
      <vt:lpstr>Calibri Light</vt:lpstr>
      <vt:lpstr>Тема Office</vt:lpstr>
      <vt:lpstr>Дисциплина: «Стоимостной анализ»  для специальности 1-27 02 01 «Транспортная логистика»,  направление 01 «Транспортная логистика (автомобильный транспорт)»</vt:lpstr>
      <vt:lpstr>Тема 3.8. Теория и практика оценки и урегулирования ущерба и вреда</vt:lpstr>
      <vt:lpstr>Тема 3.8. Теория и практика оценки и урегулирования ущерба и вреда</vt:lpstr>
      <vt:lpstr>Тема 3.8. Теория и практика оценки и урегулирования ущерба и вреда</vt:lpstr>
      <vt:lpstr>Источники и литература: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Дисциплина: Стоимостной анализ</dc:title>
  <dc:creator>Владимир</dc:creator>
  <cp:lastModifiedBy>Владимир</cp:lastModifiedBy>
  <cp:revision>68</cp:revision>
  <dcterms:created xsi:type="dcterms:W3CDTF">2022-06-27T19:58:39Z</dcterms:created>
  <dcterms:modified xsi:type="dcterms:W3CDTF">2022-07-01T12:17:40Z</dcterms:modified>
</cp:coreProperties>
</file>