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2" r:id="rId3"/>
    <p:sldId id="354" r:id="rId4"/>
    <p:sldId id="353" r:id="rId5"/>
    <p:sldId id="263" r:id="rId6"/>
    <p:sldId id="264" r:id="rId7"/>
    <p:sldId id="265" r:id="rId8"/>
    <p:sldId id="266" r:id="rId9"/>
    <p:sldId id="267" r:id="rId10"/>
    <p:sldId id="340" r:id="rId11"/>
    <p:sldId id="341" r:id="rId12"/>
    <p:sldId id="344" r:id="rId13"/>
    <p:sldId id="342" r:id="rId14"/>
    <p:sldId id="345" r:id="rId15"/>
    <p:sldId id="343" r:id="rId16"/>
    <p:sldId id="276" r:id="rId17"/>
    <p:sldId id="296" r:id="rId18"/>
    <p:sldId id="356" r:id="rId19"/>
    <p:sldId id="278" r:id="rId20"/>
    <p:sldId id="279" r:id="rId21"/>
    <p:sldId id="346" r:id="rId22"/>
    <p:sldId id="277" r:id="rId23"/>
    <p:sldId id="297" r:id="rId24"/>
    <p:sldId id="282" r:id="rId25"/>
    <p:sldId id="284" r:id="rId26"/>
    <p:sldId id="301" r:id="rId27"/>
    <p:sldId id="351" r:id="rId28"/>
    <p:sldId id="358" r:id="rId29"/>
    <p:sldId id="359" r:id="rId30"/>
    <p:sldId id="360" r:id="rId31"/>
    <p:sldId id="361" r:id="rId32"/>
    <p:sldId id="362" r:id="rId33"/>
    <p:sldId id="285" r:id="rId34"/>
    <p:sldId id="287" r:id="rId35"/>
    <p:sldId id="286" r:id="rId36"/>
    <p:sldId id="357" r:id="rId37"/>
    <p:sldId id="349" r:id="rId38"/>
    <p:sldId id="305" r:id="rId39"/>
    <p:sldId id="288" r:id="rId40"/>
    <p:sldId id="303" r:id="rId41"/>
    <p:sldId id="304" r:id="rId42"/>
    <p:sldId id="289" r:id="rId43"/>
    <p:sldId id="307" r:id="rId44"/>
    <p:sldId id="308" r:id="rId45"/>
    <p:sldId id="309" r:id="rId46"/>
    <p:sldId id="311" r:id="rId47"/>
    <p:sldId id="363" r:id="rId48"/>
    <p:sldId id="364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CC"/>
    <a:srgbClr val="660033"/>
    <a:srgbClr val="116D1C"/>
    <a:srgbClr val="CC0099"/>
    <a:srgbClr val="66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E6B852-F3B0-41BD-A50A-9688DA266B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21BCE2-EEED-4C05-AA76-E368127B73C9}">
      <dgm:prSet phldrT="[Текст]" custT="1"/>
      <dgm:spPr/>
      <dgm:t>
        <a:bodyPr/>
        <a:lstStyle/>
        <a:p>
          <a:r>
            <a:rPr lang="ru-RU" sz="3200" dirty="0" smtClean="0"/>
            <a:t>Выбор временного шага построения модели увязывается с целями анализа</a:t>
          </a:r>
          <a:endParaRPr lang="ru-RU" sz="3200" dirty="0"/>
        </a:p>
      </dgm:t>
    </dgm:pt>
    <dgm:pt modelId="{E115E005-085E-4AA6-8535-03F4F7C87DE1}" type="parTrans" cxnId="{4E3F603F-6B7C-4234-8FD0-AA7EE26012AC}">
      <dgm:prSet/>
      <dgm:spPr/>
      <dgm:t>
        <a:bodyPr/>
        <a:lstStyle/>
        <a:p>
          <a:endParaRPr lang="ru-RU"/>
        </a:p>
      </dgm:t>
    </dgm:pt>
    <dgm:pt modelId="{2378BFA9-7D4D-414E-8EF0-70AF03A4C9DA}" type="sibTrans" cxnId="{4E3F603F-6B7C-4234-8FD0-AA7EE26012AC}">
      <dgm:prSet/>
      <dgm:spPr/>
      <dgm:t>
        <a:bodyPr/>
        <a:lstStyle/>
        <a:p>
          <a:endParaRPr lang="ru-RU"/>
        </a:p>
      </dgm:t>
    </dgm:pt>
    <dgm:pt modelId="{7BFD2AAE-9869-41E1-8584-C9A36AC5DB58}">
      <dgm:prSet phldrT="[Текст]" custT="1"/>
      <dgm:spPr/>
      <dgm:t>
        <a:bodyPr/>
        <a:lstStyle/>
        <a:p>
          <a:r>
            <a:rPr lang="ru-RU" sz="3200" dirty="0" smtClean="0"/>
            <a:t>Прогнозируются денежные потоки, а не прибыль по зафиксированным шагам.</a:t>
          </a:r>
          <a:endParaRPr lang="ru-RU" sz="3200" dirty="0"/>
        </a:p>
      </dgm:t>
    </dgm:pt>
    <dgm:pt modelId="{7A15FE58-EECF-4195-868A-1E33867E8AF0}" type="parTrans" cxnId="{C098688A-AFAD-4D0B-B8F3-61F66BFC578C}">
      <dgm:prSet/>
      <dgm:spPr/>
      <dgm:t>
        <a:bodyPr/>
        <a:lstStyle/>
        <a:p>
          <a:endParaRPr lang="ru-RU"/>
        </a:p>
      </dgm:t>
    </dgm:pt>
    <dgm:pt modelId="{441ABF1B-560A-4D9F-A272-1C2F6C79160E}" type="sibTrans" cxnId="{C098688A-AFAD-4D0B-B8F3-61F66BFC578C}">
      <dgm:prSet/>
      <dgm:spPr/>
      <dgm:t>
        <a:bodyPr/>
        <a:lstStyle/>
        <a:p>
          <a:endParaRPr lang="ru-RU"/>
        </a:p>
      </dgm:t>
    </dgm:pt>
    <dgm:pt modelId="{AE5B36C5-2BD1-47AE-B549-BFB4AC12DDAD}">
      <dgm:prSet phldrT="[Текст]" custT="1"/>
      <dgm:spPr/>
      <dgm:t>
        <a:bodyPr/>
        <a:lstStyle/>
        <a:p>
          <a:r>
            <a:rPr lang="ru-RU" sz="3200" dirty="0" smtClean="0"/>
            <a:t>При формировании инвестиционных оттоков следует учитывать инвестиции как в основной капитал, так и в оборотный</a:t>
          </a:r>
          <a:endParaRPr lang="ru-RU" sz="3200" dirty="0"/>
        </a:p>
      </dgm:t>
    </dgm:pt>
    <dgm:pt modelId="{8954A6B4-B2A9-4AEC-9322-4F2678CF3D3B}" type="parTrans" cxnId="{B814CEEE-9111-4290-B81E-5761FE192C4B}">
      <dgm:prSet/>
      <dgm:spPr/>
      <dgm:t>
        <a:bodyPr/>
        <a:lstStyle/>
        <a:p>
          <a:endParaRPr lang="ru-RU"/>
        </a:p>
      </dgm:t>
    </dgm:pt>
    <dgm:pt modelId="{9F64CE99-D070-4F31-B223-BAA3BCB1709C}" type="sibTrans" cxnId="{B814CEEE-9111-4290-B81E-5761FE192C4B}">
      <dgm:prSet/>
      <dgm:spPr/>
      <dgm:t>
        <a:bodyPr/>
        <a:lstStyle/>
        <a:p>
          <a:endParaRPr lang="ru-RU"/>
        </a:p>
      </dgm:t>
    </dgm:pt>
    <dgm:pt modelId="{8C589BF0-74C1-4B19-B9CF-C954A148105A}" type="pres">
      <dgm:prSet presAssocID="{15E6B852-F3B0-41BD-A50A-9688DA266B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F94EE-115D-40E8-9BF8-6A375ED24417}" type="pres">
      <dgm:prSet presAssocID="{0A21BCE2-EEED-4C05-AA76-E368127B73C9}" presName="parentText" presStyleLbl="node1" presStyleIdx="0" presStyleCnt="3" custScaleY="1074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AFB0B-05BB-49F6-AA5A-841D8872C535}" type="pres">
      <dgm:prSet presAssocID="{2378BFA9-7D4D-414E-8EF0-70AF03A4C9DA}" presName="spacer" presStyleCnt="0"/>
      <dgm:spPr/>
    </dgm:pt>
    <dgm:pt modelId="{E49822A5-C6F6-454C-B198-DF3416B509F2}" type="pres">
      <dgm:prSet presAssocID="{7BFD2AAE-9869-41E1-8584-C9A36AC5DB5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2918A5-6E86-4B9E-8805-69D601756125}" type="pres">
      <dgm:prSet presAssocID="{441ABF1B-560A-4D9F-A272-1C2F6C79160E}" presName="spacer" presStyleCnt="0"/>
      <dgm:spPr/>
    </dgm:pt>
    <dgm:pt modelId="{2EA9A7B9-F0EF-4B13-9422-E6B6A171883E}" type="pres">
      <dgm:prSet presAssocID="{AE5B36C5-2BD1-47AE-B549-BFB4AC12DDA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B85685-2BDF-4598-BF22-C3BF4568B19F}" type="presOf" srcId="{0A21BCE2-EEED-4C05-AA76-E368127B73C9}" destId="{E04F94EE-115D-40E8-9BF8-6A375ED24417}" srcOrd="0" destOrd="0" presId="urn:microsoft.com/office/officeart/2005/8/layout/vList2"/>
    <dgm:cxn modelId="{5B2CE7B4-40D1-4C1F-A704-D00B9D7DCB24}" type="presOf" srcId="{7BFD2AAE-9869-41E1-8584-C9A36AC5DB58}" destId="{E49822A5-C6F6-454C-B198-DF3416B509F2}" srcOrd="0" destOrd="0" presId="urn:microsoft.com/office/officeart/2005/8/layout/vList2"/>
    <dgm:cxn modelId="{C098688A-AFAD-4D0B-B8F3-61F66BFC578C}" srcId="{15E6B852-F3B0-41BD-A50A-9688DA266B08}" destId="{7BFD2AAE-9869-41E1-8584-C9A36AC5DB58}" srcOrd="1" destOrd="0" parTransId="{7A15FE58-EECF-4195-868A-1E33867E8AF0}" sibTransId="{441ABF1B-560A-4D9F-A272-1C2F6C79160E}"/>
    <dgm:cxn modelId="{4E3F603F-6B7C-4234-8FD0-AA7EE26012AC}" srcId="{15E6B852-F3B0-41BD-A50A-9688DA266B08}" destId="{0A21BCE2-EEED-4C05-AA76-E368127B73C9}" srcOrd="0" destOrd="0" parTransId="{E115E005-085E-4AA6-8535-03F4F7C87DE1}" sibTransId="{2378BFA9-7D4D-414E-8EF0-70AF03A4C9DA}"/>
    <dgm:cxn modelId="{4D58E2A6-C271-4E78-AC73-CC7E3517B1D6}" type="presOf" srcId="{AE5B36C5-2BD1-47AE-B549-BFB4AC12DDAD}" destId="{2EA9A7B9-F0EF-4B13-9422-E6B6A171883E}" srcOrd="0" destOrd="0" presId="urn:microsoft.com/office/officeart/2005/8/layout/vList2"/>
    <dgm:cxn modelId="{B814CEEE-9111-4290-B81E-5761FE192C4B}" srcId="{15E6B852-F3B0-41BD-A50A-9688DA266B08}" destId="{AE5B36C5-2BD1-47AE-B549-BFB4AC12DDAD}" srcOrd="2" destOrd="0" parTransId="{8954A6B4-B2A9-4AEC-9322-4F2678CF3D3B}" sibTransId="{9F64CE99-D070-4F31-B223-BAA3BCB1709C}"/>
    <dgm:cxn modelId="{525BA8AA-7713-4CAA-A89B-E201382E926C}" type="presOf" srcId="{15E6B852-F3B0-41BD-A50A-9688DA266B08}" destId="{8C589BF0-74C1-4B19-B9CF-C954A148105A}" srcOrd="0" destOrd="0" presId="urn:microsoft.com/office/officeart/2005/8/layout/vList2"/>
    <dgm:cxn modelId="{9750D468-F507-4E3B-A73E-95E9E7BA7055}" type="presParOf" srcId="{8C589BF0-74C1-4B19-B9CF-C954A148105A}" destId="{E04F94EE-115D-40E8-9BF8-6A375ED24417}" srcOrd="0" destOrd="0" presId="urn:microsoft.com/office/officeart/2005/8/layout/vList2"/>
    <dgm:cxn modelId="{E171A7F1-5856-4D8E-B757-04F77B8F9D8B}" type="presParOf" srcId="{8C589BF0-74C1-4B19-B9CF-C954A148105A}" destId="{814AFB0B-05BB-49F6-AA5A-841D8872C535}" srcOrd="1" destOrd="0" presId="urn:microsoft.com/office/officeart/2005/8/layout/vList2"/>
    <dgm:cxn modelId="{0025A92C-A36B-49E5-A914-50BE3DDB82C7}" type="presParOf" srcId="{8C589BF0-74C1-4B19-B9CF-C954A148105A}" destId="{E49822A5-C6F6-454C-B198-DF3416B509F2}" srcOrd="2" destOrd="0" presId="urn:microsoft.com/office/officeart/2005/8/layout/vList2"/>
    <dgm:cxn modelId="{5F9C36C9-B714-4C33-A9D4-9B2021ACD5EA}" type="presParOf" srcId="{8C589BF0-74C1-4B19-B9CF-C954A148105A}" destId="{1B2918A5-6E86-4B9E-8805-69D601756125}" srcOrd="3" destOrd="0" presId="urn:microsoft.com/office/officeart/2005/8/layout/vList2"/>
    <dgm:cxn modelId="{E702D9D2-00B2-47C4-BE71-942693C1CF41}" type="presParOf" srcId="{8C589BF0-74C1-4B19-B9CF-C954A148105A}" destId="{2EA9A7B9-F0EF-4B13-9422-E6B6A171883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F3ABCD-C85F-4268-B640-591880AAB851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8D787A-6CE1-4947-BBD4-D928C97F02D7}">
      <dgm:prSet custT="1"/>
      <dgm:spPr/>
      <dgm:t>
        <a:bodyPr/>
        <a:lstStyle/>
        <a:p>
          <a:pPr rtl="0"/>
          <a:r>
            <a:rPr lang="ru-RU" sz="2800" dirty="0" smtClean="0"/>
            <a:t>Формируются запасы сырья, материалов для осуществления проекта </a:t>
          </a:r>
          <a:endParaRPr lang="ru-RU" sz="2800" dirty="0"/>
        </a:p>
      </dgm:t>
    </dgm:pt>
    <dgm:pt modelId="{09426C27-565D-44CB-94A8-DCB261F57D93}" type="parTrans" cxnId="{CD760AC0-3EBD-4DC4-AD57-F18E96B78BA2}">
      <dgm:prSet/>
      <dgm:spPr/>
      <dgm:t>
        <a:bodyPr/>
        <a:lstStyle/>
        <a:p>
          <a:endParaRPr lang="ru-RU"/>
        </a:p>
      </dgm:t>
    </dgm:pt>
    <dgm:pt modelId="{D79F93C4-38AE-4C06-997C-BE8A71AA453D}" type="sibTrans" cxnId="{CD760AC0-3EBD-4DC4-AD57-F18E96B78BA2}">
      <dgm:prSet/>
      <dgm:spPr/>
      <dgm:t>
        <a:bodyPr/>
        <a:lstStyle/>
        <a:p>
          <a:endParaRPr lang="ru-RU"/>
        </a:p>
      </dgm:t>
    </dgm:pt>
    <dgm:pt modelId="{33D1055A-B0D5-4666-8F1D-3DC0E1B1771C}">
      <dgm:prSet custT="1"/>
      <dgm:spPr/>
      <dgm:t>
        <a:bodyPr/>
        <a:lstStyle/>
        <a:p>
          <a:pPr rtl="0"/>
          <a:r>
            <a:rPr lang="ru-RU" sz="2800" dirty="0" smtClean="0"/>
            <a:t>рабочий капитал увеличивается</a:t>
          </a:r>
          <a:endParaRPr lang="ru-RU" sz="2800" dirty="0"/>
        </a:p>
      </dgm:t>
    </dgm:pt>
    <dgm:pt modelId="{66C96E70-3489-45E0-B98D-6A4E05628C7F}" type="parTrans" cxnId="{BA080761-4698-4A01-896F-7189901D5E17}">
      <dgm:prSet/>
      <dgm:spPr/>
      <dgm:t>
        <a:bodyPr/>
        <a:lstStyle/>
        <a:p>
          <a:endParaRPr lang="ru-RU"/>
        </a:p>
      </dgm:t>
    </dgm:pt>
    <dgm:pt modelId="{AB728A87-26EA-4246-A791-8D97BDADD7A2}" type="sibTrans" cxnId="{BA080761-4698-4A01-896F-7189901D5E17}">
      <dgm:prSet/>
      <dgm:spPr/>
      <dgm:t>
        <a:bodyPr/>
        <a:lstStyle/>
        <a:p>
          <a:endParaRPr lang="ru-RU"/>
        </a:p>
      </dgm:t>
    </dgm:pt>
    <dgm:pt modelId="{3C5A88D3-C169-4D52-A7F6-4FA878718CD4}">
      <dgm:prSet custT="1"/>
      <dgm:spPr/>
      <dgm:t>
        <a:bodyPr/>
        <a:lstStyle/>
        <a:p>
          <a:pPr rtl="0"/>
          <a:r>
            <a:rPr lang="ru-RU" sz="2800" dirty="0" smtClean="0"/>
            <a:t>деньги затрачиваются </a:t>
          </a:r>
          <a:endParaRPr lang="ru-RU" sz="2800" dirty="0"/>
        </a:p>
      </dgm:t>
    </dgm:pt>
    <dgm:pt modelId="{C486F04C-D1FC-4038-B493-463B2AA3BC2C}" type="parTrans" cxnId="{88E7A2A1-93D3-4B76-B39F-B8C5B982B4E2}">
      <dgm:prSet/>
      <dgm:spPr/>
      <dgm:t>
        <a:bodyPr/>
        <a:lstStyle/>
        <a:p>
          <a:endParaRPr lang="ru-RU"/>
        </a:p>
      </dgm:t>
    </dgm:pt>
    <dgm:pt modelId="{A241C272-5498-4784-ABFF-99CBD39ECC69}" type="sibTrans" cxnId="{88E7A2A1-93D3-4B76-B39F-B8C5B982B4E2}">
      <dgm:prSet/>
      <dgm:spPr/>
      <dgm:t>
        <a:bodyPr/>
        <a:lstStyle/>
        <a:p>
          <a:endParaRPr lang="ru-RU"/>
        </a:p>
      </dgm:t>
    </dgm:pt>
    <dgm:pt modelId="{F83499BB-EB17-41C9-A7ED-AD60403D28D8}" type="pres">
      <dgm:prSet presAssocID="{5FF3ABCD-C85F-4268-B640-591880AAB851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293652A-9AD3-4C6C-858D-935DCBDEF277}" type="pres">
      <dgm:prSet presAssocID="{318D787A-6CE1-4947-BBD4-D928C97F02D7}" presName="parentText1" presStyleLbl="node1" presStyleIdx="0" presStyleCnt="3" custScaleY="276433" custLinFactNeighborX="1122" custLinFactNeighborY="-4412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072E9-8FC3-4E64-A3AF-B6CD316C8BE6}" type="pres">
      <dgm:prSet presAssocID="{33D1055A-B0D5-4666-8F1D-3DC0E1B1771C}" presName="parentText2" presStyleLbl="node1" presStyleIdx="1" presStyleCnt="3" custScaleX="98237" custScaleY="261886" custLinFactNeighborX="1621" custLinFactNeighborY="6932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A6A49C-577D-4F1E-88C9-7C2ABDC67EF0}" type="pres">
      <dgm:prSet presAssocID="{3C5A88D3-C169-4D52-A7F6-4FA878718CD4}" presName="parentText3" presStyleLbl="node1" presStyleIdx="2" presStyleCnt="3" custScaleX="134800" custScaleY="276433" custLinFactY="89611" custLinFactNeighborX="256" custLinFactNeighborY="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E7A2A1-93D3-4B76-B39F-B8C5B982B4E2}" srcId="{5FF3ABCD-C85F-4268-B640-591880AAB851}" destId="{3C5A88D3-C169-4D52-A7F6-4FA878718CD4}" srcOrd="2" destOrd="0" parTransId="{C486F04C-D1FC-4038-B493-463B2AA3BC2C}" sibTransId="{A241C272-5498-4784-ABFF-99CBD39ECC69}"/>
    <dgm:cxn modelId="{2FF5DED5-BCD2-4861-83E2-357141C5FDFE}" type="presOf" srcId="{5FF3ABCD-C85F-4268-B640-591880AAB851}" destId="{F83499BB-EB17-41C9-A7ED-AD60403D28D8}" srcOrd="0" destOrd="0" presId="urn:microsoft.com/office/officeart/2009/3/layout/IncreasingArrowsProcess"/>
    <dgm:cxn modelId="{CD760AC0-3EBD-4DC4-AD57-F18E96B78BA2}" srcId="{5FF3ABCD-C85F-4268-B640-591880AAB851}" destId="{318D787A-6CE1-4947-BBD4-D928C97F02D7}" srcOrd="0" destOrd="0" parTransId="{09426C27-565D-44CB-94A8-DCB261F57D93}" sibTransId="{D79F93C4-38AE-4C06-997C-BE8A71AA453D}"/>
    <dgm:cxn modelId="{43071C52-FEC6-4283-AAA9-A8FA59F910BB}" type="presOf" srcId="{3C5A88D3-C169-4D52-A7F6-4FA878718CD4}" destId="{7CA6A49C-577D-4F1E-88C9-7C2ABDC67EF0}" srcOrd="0" destOrd="0" presId="urn:microsoft.com/office/officeart/2009/3/layout/IncreasingArrowsProcess"/>
    <dgm:cxn modelId="{BA080761-4698-4A01-896F-7189901D5E17}" srcId="{5FF3ABCD-C85F-4268-B640-591880AAB851}" destId="{33D1055A-B0D5-4666-8F1D-3DC0E1B1771C}" srcOrd="1" destOrd="0" parTransId="{66C96E70-3489-45E0-B98D-6A4E05628C7F}" sibTransId="{AB728A87-26EA-4246-A791-8D97BDADD7A2}"/>
    <dgm:cxn modelId="{A5954285-F5B8-45FB-BF18-20071790DC3A}" type="presOf" srcId="{33D1055A-B0D5-4666-8F1D-3DC0E1B1771C}" destId="{B72072E9-8FC3-4E64-A3AF-B6CD316C8BE6}" srcOrd="0" destOrd="0" presId="urn:microsoft.com/office/officeart/2009/3/layout/IncreasingArrowsProcess"/>
    <dgm:cxn modelId="{01CA34B8-50BF-4B37-B15D-F28B1C523B15}" type="presOf" srcId="{318D787A-6CE1-4947-BBD4-D928C97F02D7}" destId="{3293652A-9AD3-4C6C-858D-935DCBDEF277}" srcOrd="0" destOrd="0" presId="urn:microsoft.com/office/officeart/2009/3/layout/IncreasingArrowsProcess"/>
    <dgm:cxn modelId="{E263C899-D47C-4985-BCFB-B8F6E5B6D11D}" type="presParOf" srcId="{F83499BB-EB17-41C9-A7ED-AD60403D28D8}" destId="{3293652A-9AD3-4C6C-858D-935DCBDEF277}" srcOrd="0" destOrd="0" presId="urn:microsoft.com/office/officeart/2009/3/layout/IncreasingArrowsProcess"/>
    <dgm:cxn modelId="{0C2684EF-A5D0-41AD-978B-E0C39E9CEEE2}" type="presParOf" srcId="{F83499BB-EB17-41C9-A7ED-AD60403D28D8}" destId="{B72072E9-8FC3-4E64-A3AF-B6CD316C8BE6}" srcOrd="1" destOrd="0" presId="urn:microsoft.com/office/officeart/2009/3/layout/IncreasingArrowsProcess"/>
    <dgm:cxn modelId="{CEDE842B-2F0C-4AF4-9B37-051344834698}" type="presParOf" srcId="{F83499BB-EB17-41C9-A7ED-AD60403D28D8}" destId="{7CA6A49C-577D-4F1E-88C9-7C2ABDC67EF0}" srcOrd="2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F3ABCD-C85F-4268-B640-591880AAB851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8D787A-6CE1-4947-BBD4-D928C97F02D7}">
      <dgm:prSet custT="1"/>
      <dgm:spPr/>
      <dgm:t>
        <a:bodyPr/>
        <a:lstStyle/>
        <a:p>
          <a:pPr rtl="0"/>
          <a:r>
            <a:rPr lang="ru-RU" sz="2800" dirty="0" smtClean="0"/>
            <a:t>Потребность в запасах сокращается</a:t>
          </a:r>
          <a:endParaRPr lang="ru-RU" sz="2800" dirty="0"/>
        </a:p>
      </dgm:t>
    </dgm:pt>
    <dgm:pt modelId="{09426C27-565D-44CB-94A8-DCB261F57D93}" type="parTrans" cxnId="{CD760AC0-3EBD-4DC4-AD57-F18E96B78BA2}">
      <dgm:prSet/>
      <dgm:spPr/>
      <dgm:t>
        <a:bodyPr/>
        <a:lstStyle/>
        <a:p>
          <a:endParaRPr lang="ru-RU"/>
        </a:p>
      </dgm:t>
    </dgm:pt>
    <dgm:pt modelId="{D79F93C4-38AE-4C06-997C-BE8A71AA453D}" type="sibTrans" cxnId="{CD760AC0-3EBD-4DC4-AD57-F18E96B78BA2}">
      <dgm:prSet/>
      <dgm:spPr/>
      <dgm:t>
        <a:bodyPr/>
        <a:lstStyle/>
        <a:p>
          <a:endParaRPr lang="ru-RU"/>
        </a:p>
      </dgm:t>
    </dgm:pt>
    <dgm:pt modelId="{33D1055A-B0D5-4666-8F1D-3DC0E1B1771C}">
      <dgm:prSet custT="1"/>
      <dgm:spPr/>
      <dgm:t>
        <a:bodyPr/>
        <a:lstStyle/>
        <a:p>
          <a:pPr rtl="0"/>
          <a:r>
            <a:rPr lang="ru-RU" sz="2800" dirty="0" smtClean="0"/>
            <a:t>рабочий капитал уменьшается</a:t>
          </a:r>
          <a:endParaRPr lang="ru-RU" sz="2800" dirty="0"/>
        </a:p>
      </dgm:t>
    </dgm:pt>
    <dgm:pt modelId="{66C96E70-3489-45E0-B98D-6A4E05628C7F}" type="parTrans" cxnId="{BA080761-4698-4A01-896F-7189901D5E17}">
      <dgm:prSet/>
      <dgm:spPr/>
      <dgm:t>
        <a:bodyPr/>
        <a:lstStyle/>
        <a:p>
          <a:endParaRPr lang="ru-RU"/>
        </a:p>
      </dgm:t>
    </dgm:pt>
    <dgm:pt modelId="{AB728A87-26EA-4246-A791-8D97BDADD7A2}" type="sibTrans" cxnId="{BA080761-4698-4A01-896F-7189901D5E17}">
      <dgm:prSet/>
      <dgm:spPr/>
      <dgm:t>
        <a:bodyPr/>
        <a:lstStyle/>
        <a:p>
          <a:endParaRPr lang="ru-RU"/>
        </a:p>
      </dgm:t>
    </dgm:pt>
    <dgm:pt modelId="{3C5A88D3-C169-4D52-A7F6-4FA878718CD4}">
      <dgm:prSet custT="1"/>
      <dgm:spPr/>
      <dgm:t>
        <a:bodyPr/>
        <a:lstStyle/>
        <a:p>
          <a:pPr rtl="0"/>
          <a:r>
            <a:rPr lang="ru-RU" sz="2800" dirty="0" smtClean="0"/>
            <a:t>деньги экономятся</a:t>
          </a:r>
          <a:endParaRPr lang="ru-RU" sz="2800" dirty="0"/>
        </a:p>
      </dgm:t>
    </dgm:pt>
    <dgm:pt modelId="{C486F04C-D1FC-4038-B493-463B2AA3BC2C}" type="parTrans" cxnId="{88E7A2A1-93D3-4B76-B39F-B8C5B982B4E2}">
      <dgm:prSet/>
      <dgm:spPr/>
      <dgm:t>
        <a:bodyPr/>
        <a:lstStyle/>
        <a:p>
          <a:endParaRPr lang="ru-RU"/>
        </a:p>
      </dgm:t>
    </dgm:pt>
    <dgm:pt modelId="{A241C272-5498-4784-ABFF-99CBD39ECC69}" type="sibTrans" cxnId="{88E7A2A1-93D3-4B76-B39F-B8C5B982B4E2}">
      <dgm:prSet/>
      <dgm:spPr/>
      <dgm:t>
        <a:bodyPr/>
        <a:lstStyle/>
        <a:p>
          <a:endParaRPr lang="ru-RU"/>
        </a:p>
      </dgm:t>
    </dgm:pt>
    <dgm:pt modelId="{F83499BB-EB17-41C9-A7ED-AD60403D28D8}" type="pres">
      <dgm:prSet presAssocID="{5FF3ABCD-C85F-4268-B640-591880AAB851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293652A-9AD3-4C6C-858D-935DCBDEF277}" type="pres">
      <dgm:prSet presAssocID="{318D787A-6CE1-4947-BBD4-D928C97F02D7}" presName="parentText1" presStyleLbl="node1" presStyleIdx="0" presStyleCnt="3" custScaleY="276433" custLinFactNeighborX="1122" custLinFactNeighborY="-4412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072E9-8FC3-4E64-A3AF-B6CD316C8BE6}" type="pres">
      <dgm:prSet presAssocID="{33D1055A-B0D5-4666-8F1D-3DC0E1B1771C}" presName="parentText2" presStyleLbl="node1" presStyleIdx="1" presStyleCnt="3" custScaleX="98237" custScaleY="261886" custLinFactNeighborX="1621" custLinFactNeighborY="6932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A6A49C-577D-4F1E-88C9-7C2ABDC67EF0}" type="pres">
      <dgm:prSet presAssocID="{3C5A88D3-C169-4D52-A7F6-4FA878718CD4}" presName="parentText3" presStyleLbl="node1" presStyleIdx="2" presStyleCnt="3" custScaleX="134800" custScaleY="276433" custLinFactY="89611" custLinFactNeighborX="256" custLinFactNeighborY="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E7A2A1-93D3-4B76-B39F-B8C5B982B4E2}" srcId="{5FF3ABCD-C85F-4268-B640-591880AAB851}" destId="{3C5A88D3-C169-4D52-A7F6-4FA878718CD4}" srcOrd="2" destOrd="0" parTransId="{C486F04C-D1FC-4038-B493-463B2AA3BC2C}" sibTransId="{A241C272-5498-4784-ABFF-99CBD39ECC69}"/>
    <dgm:cxn modelId="{2FF5DED5-BCD2-4861-83E2-357141C5FDFE}" type="presOf" srcId="{5FF3ABCD-C85F-4268-B640-591880AAB851}" destId="{F83499BB-EB17-41C9-A7ED-AD60403D28D8}" srcOrd="0" destOrd="0" presId="urn:microsoft.com/office/officeart/2009/3/layout/IncreasingArrowsProcess"/>
    <dgm:cxn modelId="{CD760AC0-3EBD-4DC4-AD57-F18E96B78BA2}" srcId="{5FF3ABCD-C85F-4268-B640-591880AAB851}" destId="{318D787A-6CE1-4947-BBD4-D928C97F02D7}" srcOrd="0" destOrd="0" parTransId="{09426C27-565D-44CB-94A8-DCB261F57D93}" sibTransId="{D79F93C4-38AE-4C06-997C-BE8A71AA453D}"/>
    <dgm:cxn modelId="{43071C52-FEC6-4283-AAA9-A8FA59F910BB}" type="presOf" srcId="{3C5A88D3-C169-4D52-A7F6-4FA878718CD4}" destId="{7CA6A49C-577D-4F1E-88C9-7C2ABDC67EF0}" srcOrd="0" destOrd="0" presId="urn:microsoft.com/office/officeart/2009/3/layout/IncreasingArrowsProcess"/>
    <dgm:cxn modelId="{BA080761-4698-4A01-896F-7189901D5E17}" srcId="{5FF3ABCD-C85F-4268-B640-591880AAB851}" destId="{33D1055A-B0D5-4666-8F1D-3DC0E1B1771C}" srcOrd="1" destOrd="0" parTransId="{66C96E70-3489-45E0-B98D-6A4E05628C7F}" sibTransId="{AB728A87-26EA-4246-A791-8D97BDADD7A2}"/>
    <dgm:cxn modelId="{A5954285-F5B8-45FB-BF18-20071790DC3A}" type="presOf" srcId="{33D1055A-B0D5-4666-8F1D-3DC0E1B1771C}" destId="{B72072E9-8FC3-4E64-A3AF-B6CD316C8BE6}" srcOrd="0" destOrd="0" presId="urn:microsoft.com/office/officeart/2009/3/layout/IncreasingArrowsProcess"/>
    <dgm:cxn modelId="{01CA34B8-50BF-4B37-B15D-F28B1C523B15}" type="presOf" srcId="{318D787A-6CE1-4947-BBD4-D928C97F02D7}" destId="{3293652A-9AD3-4C6C-858D-935DCBDEF277}" srcOrd="0" destOrd="0" presId="urn:microsoft.com/office/officeart/2009/3/layout/IncreasingArrowsProcess"/>
    <dgm:cxn modelId="{E263C899-D47C-4985-BCFB-B8F6E5B6D11D}" type="presParOf" srcId="{F83499BB-EB17-41C9-A7ED-AD60403D28D8}" destId="{3293652A-9AD3-4C6C-858D-935DCBDEF277}" srcOrd="0" destOrd="0" presId="urn:microsoft.com/office/officeart/2009/3/layout/IncreasingArrowsProcess"/>
    <dgm:cxn modelId="{0C2684EF-A5D0-41AD-978B-E0C39E9CEEE2}" type="presParOf" srcId="{F83499BB-EB17-41C9-A7ED-AD60403D28D8}" destId="{B72072E9-8FC3-4E64-A3AF-B6CD316C8BE6}" srcOrd="1" destOrd="0" presId="urn:microsoft.com/office/officeart/2009/3/layout/IncreasingArrowsProcess"/>
    <dgm:cxn modelId="{CEDE842B-2F0C-4AF4-9B37-051344834698}" type="presParOf" srcId="{F83499BB-EB17-41C9-A7ED-AD60403D28D8}" destId="{7CA6A49C-577D-4F1E-88C9-7C2ABDC67EF0}" srcOrd="2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32CED5-F085-4234-82F7-193C0061A9A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7F9597-05AF-466C-9495-3056EF0BCB47}">
      <dgm:prSet phldrT="[Текст]" custT="1"/>
      <dgm:spPr/>
      <dgm:t>
        <a:bodyPr/>
        <a:lstStyle/>
        <a:p>
          <a:r>
            <a:rPr lang="ru-RU" sz="2800" dirty="0" smtClean="0"/>
            <a:t>проект</a:t>
          </a:r>
          <a:endParaRPr lang="ru-RU" sz="2800" dirty="0"/>
        </a:p>
      </dgm:t>
    </dgm:pt>
    <dgm:pt modelId="{57ED82D3-F409-4F87-A6B9-C21F9E4EAABA}" type="parTrans" cxnId="{7C5BA09A-86CA-4A93-BA8E-9C518954A318}">
      <dgm:prSet/>
      <dgm:spPr/>
      <dgm:t>
        <a:bodyPr/>
        <a:lstStyle/>
        <a:p>
          <a:endParaRPr lang="ru-RU"/>
        </a:p>
      </dgm:t>
    </dgm:pt>
    <dgm:pt modelId="{6F1A0A4E-6B40-4A2D-9440-E07BB30E7CCE}" type="sibTrans" cxnId="{7C5BA09A-86CA-4A93-BA8E-9C518954A318}">
      <dgm:prSet/>
      <dgm:spPr/>
      <dgm:t>
        <a:bodyPr/>
        <a:lstStyle/>
        <a:p>
          <a:endParaRPr lang="ru-RU"/>
        </a:p>
      </dgm:t>
    </dgm:pt>
    <dgm:pt modelId="{BC427CDC-958B-4A13-8999-260CA43F9B4B}">
      <dgm:prSet phldrT="[Текст]" custT="1"/>
      <dgm:spPr/>
      <dgm:t>
        <a:bodyPr/>
        <a:lstStyle/>
        <a:p>
          <a:r>
            <a:rPr lang="ru-RU" sz="3200" dirty="0" err="1" smtClean="0"/>
            <a:t>Обособ</a:t>
          </a:r>
          <a:r>
            <a:rPr lang="ru-RU" sz="3200" dirty="0" smtClean="0"/>
            <a:t>-ленный</a:t>
          </a:r>
          <a:endParaRPr lang="ru-RU" sz="3200" dirty="0"/>
        </a:p>
      </dgm:t>
    </dgm:pt>
    <dgm:pt modelId="{A4ECAEB3-8FCA-4ACD-9D3F-121E27CCEF82}" type="parTrans" cxnId="{5CF7BCAB-C5CC-4B3B-980A-39DA05CF8321}">
      <dgm:prSet/>
      <dgm:spPr/>
      <dgm:t>
        <a:bodyPr/>
        <a:lstStyle/>
        <a:p>
          <a:endParaRPr lang="ru-RU"/>
        </a:p>
      </dgm:t>
    </dgm:pt>
    <dgm:pt modelId="{F126095A-9CD1-4068-9E50-938A55FEBE38}" type="sibTrans" cxnId="{5CF7BCAB-C5CC-4B3B-980A-39DA05CF8321}">
      <dgm:prSet/>
      <dgm:spPr/>
      <dgm:t>
        <a:bodyPr/>
        <a:lstStyle/>
        <a:p>
          <a:endParaRPr lang="ru-RU"/>
        </a:p>
      </dgm:t>
    </dgm:pt>
    <dgm:pt modelId="{9BF34FEC-7F7B-41E4-95D7-D8B44A4D293E}">
      <dgm:prSet phldrT="[Текст]" custT="1"/>
      <dgm:spPr/>
      <dgm:t>
        <a:bodyPr/>
        <a:lstStyle/>
        <a:p>
          <a:r>
            <a:rPr lang="ru-RU" sz="2800" dirty="0" smtClean="0"/>
            <a:t>возможность отдельного учета активов проекта</a:t>
          </a:r>
          <a:endParaRPr lang="ru-RU" sz="2800" dirty="0"/>
        </a:p>
      </dgm:t>
    </dgm:pt>
    <dgm:pt modelId="{7244C133-BC2D-4C5E-99B7-1DAFE5EE3B32}" type="parTrans" cxnId="{B6ECE677-8A28-4BEF-92A7-DDB04E1468A0}">
      <dgm:prSet/>
      <dgm:spPr/>
      <dgm:t>
        <a:bodyPr/>
        <a:lstStyle/>
        <a:p>
          <a:endParaRPr lang="ru-RU"/>
        </a:p>
      </dgm:t>
    </dgm:pt>
    <dgm:pt modelId="{AD0299A2-C339-4469-8C32-9DAFE9AF0E2A}" type="sibTrans" cxnId="{B6ECE677-8A28-4BEF-92A7-DDB04E1468A0}">
      <dgm:prSet/>
      <dgm:spPr/>
      <dgm:t>
        <a:bodyPr/>
        <a:lstStyle/>
        <a:p>
          <a:endParaRPr lang="ru-RU"/>
        </a:p>
      </dgm:t>
    </dgm:pt>
    <dgm:pt modelId="{D2405E43-04AB-4F12-AC9F-DA4E0F735D31}">
      <dgm:prSet phldrT="[Текст]" custT="1"/>
      <dgm:spPr/>
      <dgm:t>
        <a:bodyPr/>
        <a:lstStyle/>
        <a:p>
          <a:r>
            <a:rPr lang="ru-RU" sz="2000" dirty="0" smtClean="0"/>
            <a:t>наличие отдельных коммерческих результатов (основных продуктов проекта – товаров и услуг), реализуемых на рынке по рыночным ценам</a:t>
          </a:r>
          <a:endParaRPr lang="ru-RU" sz="2000" dirty="0"/>
        </a:p>
      </dgm:t>
    </dgm:pt>
    <dgm:pt modelId="{2EF387CF-6D94-46E8-BB51-2684F4E4CDDA}" type="parTrans" cxnId="{2EAE5443-411D-4A8B-A527-B583F5F7C7F3}">
      <dgm:prSet/>
      <dgm:spPr/>
      <dgm:t>
        <a:bodyPr/>
        <a:lstStyle/>
        <a:p>
          <a:endParaRPr lang="ru-RU"/>
        </a:p>
      </dgm:t>
    </dgm:pt>
    <dgm:pt modelId="{25D03F13-A791-4F65-B0A0-7C672D4E6451}" type="sibTrans" cxnId="{2EAE5443-411D-4A8B-A527-B583F5F7C7F3}">
      <dgm:prSet/>
      <dgm:spPr/>
      <dgm:t>
        <a:bodyPr/>
        <a:lstStyle/>
        <a:p>
          <a:endParaRPr lang="ru-RU"/>
        </a:p>
      </dgm:t>
    </dgm:pt>
    <dgm:pt modelId="{950EA287-3130-4EAD-86C5-5A3FD200F58C}">
      <dgm:prSet phldrT="[Текст]" custT="1"/>
      <dgm:spPr/>
      <dgm:t>
        <a:bodyPr/>
        <a:lstStyle/>
        <a:p>
          <a:r>
            <a:rPr lang="ru-RU" sz="2800" dirty="0" err="1" smtClean="0"/>
            <a:t>Интегри-рованный</a:t>
          </a:r>
          <a:endParaRPr lang="ru-RU" sz="2800" dirty="0"/>
        </a:p>
      </dgm:t>
    </dgm:pt>
    <dgm:pt modelId="{A22DB3C5-D058-4E47-A759-E561CD7DBFCA}" type="parTrans" cxnId="{6D18F96E-B935-41C4-AE03-75427BD5AECF}">
      <dgm:prSet/>
      <dgm:spPr/>
      <dgm:t>
        <a:bodyPr/>
        <a:lstStyle/>
        <a:p>
          <a:endParaRPr lang="ru-RU"/>
        </a:p>
      </dgm:t>
    </dgm:pt>
    <dgm:pt modelId="{2757474F-B870-440E-B32B-66A7774F6789}" type="sibTrans" cxnId="{6D18F96E-B935-41C4-AE03-75427BD5AECF}">
      <dgm:prSet/>
      <dgm:spPr/>
      <dgm:t>
        <a:bodyPr/>
        <a:lstStyle/>
        <a:p>
          <a:endParaRPr lang="ru-RU"/>
        </a:p>
      </dgm:t>
    </dgm:pt>
    <dgm:pt modelId="{3243EB2E-4675-43DF-B479-E722BB624E04}">
      <dgm:prSet phldrT="[Текст]"/>
      <dgm:spPr/>
      <dgm:t>
        <a:bodyPr/>
        <a:lstStyle/>
        <a:p>
          <a:r>
            <a:rPr lang="ru-RU" dirty="0" smtClean="0"/>
            <a:t>наличие системы финансирования, отделенной от системы финансирования предприятия в целом </a:t>
          </a:r>
          <a:endParaRPr lang="ru-RU" dirty="0"/>
        </a:p>
      </dgm:t>
    </dgm:pt>
    <dgm:pt modelId="{228D7E4C-D189-4540-8DD4-0F6EB64E476C}" type="parTrans" cxnId="{69B3B833-C72E-452F-82FF-503FA5DBE53D}">
      <dgm:prSet/>
      <dgm:spPr/>
      <dgm:t>
        <a:bodyPr/>
        <a:lstStyle/>
        <a:p>
          <a:endParaRPr lang="ru-RU"/>
        </a:p>
      </dgm:t>
    </dgm:pt>
    <dgm:pt modelId="{57EA02B2-D4C1-498E-A5AF-F6464FDF6B3A}" type="sibTrans" cxnId="{69B3B833-C72E-452F-82FF-503FA5DBE53D}">
      <dgm:prSet/>
      <dgm:spPr/>
      <dgm:t>
        <a:bodyPr/>
        <a:lstStyle/>
        <a:p>
          <a:endParaRPr lang="ru-RU"/>
        </a:p>
      </dgm:t>
    </dgm:pt>
    <dgm:pt modelId="{12FD235F-B79B-4F84-BB44-37F5B682685D}" type="pres">
      <dgm:prSet presAssocID="{B932CED5-F085-4234-82F7-193C0061A9A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327E53-90C9-4BA3-BA18-215CA0E61A8C}" type="pres">
      <dgm:prSet presAssocID="{837F9597-05AF-466C-9495-3056EF0BCB47}" presName="root1" presStyleCnt="0"/>
      <dgm:spPr/>
    </dgm:pt>
    <dgm:pt modelId="{4772094D-CC14-4271-B9C9-2F4C04D6DCBA}" type="pres">
      <dgm:prSet presAssocID="{837F9597-05AF-466C-9495-3056EF0BCB47}" presName="LevelOneTextNode" presStyleLbl="node0" presStyleIdx="0" presStyleCnt="1" custScaleY="198127" custLinFactNeighborX="5743" custLinFactNeighborY="-64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6C3086-DC91-4C68-945B-375E6AEBF2EB}" type="pres">
      <dgm:prSet presAssocID="{837F9597-05AF-466C-9495-3056EF0BCB47}" presName="level2hierChild" presStyleCnt="0"/>
      <dgm:spPr/>
    </dgm:pt>
    <dgm:pt modelId="{01D0BDC1-8EDA-4F2F-ABAB-C0101083A0D9}" type="pres">
      <dgm:prSet presAssocID="{A4ECAEB3-8FCA-4ACD-9D3F-121E27CCEF82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702CD55-B2B4-4083-9FF6-D5CE1C5EAD68}" type="pres">
      <dgm:prSet presAssocID="{A4ECAEB3-8FCA-4ACD-9D3F-121E27CCEF82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8A37842-6FDB-4327-BB00-8A3E748D7E54}" type="pres">
      <dgm:prSet presAssocID="{BC427CDC-958B-4A13-8999-260CA43F9B4B}" presName="root2" presStyleCnt="0"/>
      <dgm:spPr/>
    </dgm:pt>
    <dgm:pt modelId="{549FC960-E4AB-4459-9DF1-530F67BDAF1E}" type="pres">
      <dgm:prSet presAssocID="{BC427CDC-958B-4A13-8999-260CA43F9B4B}" presName="LevelTwoTextNode" presStyleLbl="node2" presStyleIdx="0" presStyleCnt="2" custScaleX="149582" custScaleY="214064" custLinFactNeighborX="-9464" custLinFactNeighborY="-89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CB219D-9A10-4E30-B970-6222A855C4EB}" type="pres">
      <dgm:prSet presAssocID="{BC427CDC-958B-4A13-8999-260CA43F9B4B}" presName="level3hierChild" presStyleCnt="0"/>
      <dgm:spPr/>
    </dgm:pt>
    <dgm:pt modelId="{784571B1-5332-4A5E-AE61-0FF1909BD13A}" type="pres">
      <dgm:prSet presAssocID="{7244C133-BC2D-4C5E-99B7-1DAFE5EE3B3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4433BDC4-D38A-46E0-96F8-972B7214BDE8}" type="pres">
      <dgm:prSet presAssocID="{7244C133-BC2D-4C5E-99B7-1DAFE5EE3B3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A1C09298-A214-4975-B88C-F3BEC6463C53}" type="pres">
      <dgm:prSet presAssocID="{9BF34FEC-7F7B-41E4-95D7-D8B44A4D293E}" presName="root2" presStyleCnt="0"/>
      <dgm:spPr/>
    </dgm:pt>
    <dgm:pt modelId="{067F0F4F-C727-4620-8C05-4B34D3FEFFD3}" type="pres">
      <dgm:prSet presAssocID="{9BF34FEC-7F7B-41E4-95D7-D8B44A4D293E}" presName="LevelTwoTextNode" presStyleLbl="node3" presStyleIdx="0" presStyleCnt="3" custScaleX="347500" custScaleY="201610" custLinFactNeighborX="-33782" custLinFactNeighborY="-531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3B27C7-BB26-4502-BC97-7C60AAAD73B8}" type="pres">
      <dgm:prSet presAssocID="{9BF34FEC-7F7B-41E4-95D7-D8B44A4D293E}" presName="level3hierChild" presStyleCnt="0"/>
      <dgm:spPr/>
    </dgm:pt>
    <dgm:pt modelId="{0A9244D7-6F0F-4733-A974-80736487EA40}" type="pres">
      <dgm:prSet presAssocID="{2EF387CF-6D94-46E8-BB51-2684F4E4CDDA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B5AC97E-AA5A-4303-90E4-033895EE2E79}" type="pres">
      <dgm:prSet presAssocID="{2EF387CF-6D94-46E8-BB51-2684F4E4CDDA}" presName="connTx" presStyleLbl="parChTrans1D3" presStyleIdx="1" presStyleCnt="3"/>
      <dgm:spPr/>
      <dgm:t>
        <a:bodyPr/>
        <a:lstStyle/>
        <a:p>
          <a:endParaRPr lang="ru-RU"/>
        </a:p>
      </dgm:t>
    </dgm:pt>
    <dgm:pt modelId="{D7E11D69-7765-4EEE-8ED6-6DFEA813CE2E}" type="pres">
      <dgm:prSet presAssocID="{D2405E43-04AB-4F12-AC9F-DA4E0F735D31}" presName="root2" presStyleCnt="0"/>
      <dgm:spPr/>
    </dgm:pt>
    <dgm:pt modelId="{D61DBCB9-E912-41A6-AF87-43DE149BA296}" type="pres">
      <dgm:prSet presAssocID="{D2405E43-04AB-4F12-AC9F-DA4E0F735D31}" presName="LevelTwoTextNode" presStyleLbl="node3" presStyleIdx="1" presStyleCnt="3" custScaleX="340481" custScaleY="338654" custLinFactNeighborX="-28805" custLinFactNeighborY="-8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9AC733-7509-4107-A72E-601DF3647AA3}" type="pres">
      <dgm:prSet presAssocID="{D2405E43-04AB-4F12-AC9F-DA4E0F735D31}" presName="level3hierChild" presStyleCnt="0"/>
      <dgm:spPr/>
    </dgm:pt>
    <dgm:pt modelId="{77B3228D-4031-4CA1-ADB9-7164ACBBD9CC}" type="pres">
      <dgm:prSet presAssocID="{228D7E4C-D189-4540-8DD4-0F6EB64E476C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9270BE18-C701-4D6B-9192-2B46D2B29628}" type="pres">
      <dgm:prSet presAssocID="{228D7E4C-D189-4540-8DD4-0F6EB64E476C}" presName="connTx" presStyleLbl="parChTrans1D3" presStyleIdx="2" presStyleCnt="3"/>
      <dgm:spPr/>
      <dgm:t>
        <a:bodyPr/>
        <a:lstStyle/>
        <a:p>
          <a:endParaRPr lang="ru-RU"/>
        </a:p>
      </dgm:t>
    </dgm:pt>
    <dgm:pt modelId="{3968AD89-860B-420D-8DC5-2A46AF9F50D9}" type="pres">
      <dgm:prSet presAssocID="{3243EB2E-4675-43DF-B479-E722BB624E04}" presName="root2" presStyleCnt="0"/>
      <dgm:spPr/>
    </dgm:pt>
    <dgm:pt modelId="{4CCCBE6F-FD94-41DD-9BEA-2C9F275F8EAD}" type="pres">
      <dgm:prSet presAssocID="{3243EB2E-4675-43DF-B479-E722BB624E04}" presName="LevelTwoTextNode" presStyleLbl="node3" presStyleIdx="2" presStyleCnt="3" custScaleX="340979" custScaleY="261857" custLinFactNeighborX="-26505" custLinFactNeighborY="-46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EB2DC6-088F-43C7-A296-CE7B1FFD3E70}" type="pres">
      <dgm:prSet presAssocID="{3243EB2E-4675-43DF-B479-E722BB624E04}" presName="level3hierChild" presStyleCnt="0"/>
      <dgm:spPr/>
    </dgm:pt>
    <dgm:pt modelId="{C9125460-7469-4D96-A2CE-17EA61E613C6}" type="pres">
      <dgm:prSet presAssocID="{A22DB3C5-D058-4E47-A759-E561CD7DBFCA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5F9D98AC-98AE-45B4-B080-998F4B48343F}" type="pres">
      <dgm:prSet presAssocID="{A22DB3C5-D058-4E47-A759-E561CD7DBFCA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12BF856-4C22-4AEC-A65A-6BFE6DC3670B}" type="pres">
      <dgm:prSet presAssocID="{950EA287-3130-4EAD-86C5-5A3FD200F58C}" presName="root2" presStyleCnt="0"/>
      <dgm:spPr/>
    </dgm:pt>
    <dgm:pt modelId="{D066218B-D18B-451E-BD29-4DB1EE353724}" type="pres">
      <dgm:prSet presAssocID="{950EA287-3130-4EAD-86C5-5A3FD200F58C}" presName="LevelTwoTextNode" presStyleLbl="node2" presStyleIdx="1" presStyleCnt="2" custScaleX="147552" custScaleY="283168" custLinFactNeighborX="-15163" custLinFactNeighborY="305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5DCC45-34B0-4C23-8A23-3AE6E5284280}" type="pres">
      <dgm:prSet presAssocID="{950EA287-3130-4EAD-86C5-5A3FD200F58C}" presName="level3hierChild" presStyleCnt="0"/>
      <dgm:spPr/>
    </dgm:pt>
  </dgm:ptLst>
  <dgm:cxnLst>
    <dgm:cxn modelId="{B6ECE677-8A28-4BEF-92A7-DDB04E1468A0}" srcId="{BC427CDC-958B-4A13-8999-260CA43F9B4B}" destId="{9BF34FEC-7F7B-41E4-95D7-D8B44A4D293E}" srcOrd="0" destOrd="0" parTransId="{7244C133-BC2D-4C5E-99B7-1DAFE5EE3B32}" sibTransId="{AD0299A2-C339-4469-8C32-9DAFE9AF0E2A}"/>
    <dgm:cxn modelId="{2EAE5443-411D-4A8B-A527-B583F5F7C7F3}" srcId="{BC427CDC-958B-4A13-8999-260CA43F9B4B}" destId="{D2405E43-04AB-4F12-AC9F-DA4E0F735D31}" srcOrd="1" destOrd="0" parTransId="{2EF387CF-6D94-46E8-BB51-2684F4E4CDDA}" sibTransId="{25D03F13-A791-4F65-B0A0-7C672D4E6451}"/>
    <dgm:cxn modelId="{3807E8B1-0ABC-4824-83C8-D74B3CA55725}" type="presOf" srcId="{7244C133-BC2D-4C5E-99B7-1DAFE5EE3B32}" destId="{784571B1-5332-4A5E-AE61-0FF1909BD13A}" srcOrd="0" destOrd="0" presId="urn:microsoft.com/office/officeart/2005/8/layout/hierarchy2"/>
    <dgm:cxn modelId="{25044F23-2DAC-4895-870E-A354726F7261}" type="presOf" srcId="{950EA287-3130-4EAD-86C5-5A3FD200F58C}" destId="{D066218B-D18B-451E-BD29-4DB1EE353724}" srcOrd="0" destOrd="0" presId="urn:microsoft.com/office/officeart/2005/8/layout/hierarchy2"/>
    <dgm:cxn modelId="{69B3B833-C72E-452F-82FF-503FA5DBE53D}" srcId="{BC427CDC-958B-4A13-8999-260CA43F9B4B}" destId="{3243EB2E-4675-43DF-B479-E722BB624E04}" srcOrd="2" destOrd="0" parTransId="{228D7E4C-D189-4540-8DD4-0F6EB64E476C}" sibTransId="{57EA02B2-D4C1-498E-A5AF-F6464FDF6B3A}"/>
    <dgm:cxn modelId="{1BC17F2E-B918-48CF-86CF-CE9C0D4CF1CE}" type="presOf" srcId="{228D7E4C-D189-4540-8DD4-0F6EB64E476C}" destId="{9270BE18-C701-4D6B-9192-2B46D2B29628}" srcOrd="1" destOrd="0" presId="urn:microsoft.com/office/officeart/2005/8/layout/hierarchy2"/>
    <dgm:cxn modelId="{7C5BA09A-86CA-4A93-BA8E-9C518954A318}" srcId="{B932CED5-F085-4234-82F7-193C0061A9A9}" destId="{837F9597-05AF-466C-9495-3056EF0BCB47}" srcOrd="0" destOrd="0" parTransId="{57ED82D3-F409-4F87-A6B9-C21F9E4EAABA}" sibTransId="{6F1A0A4E-6B40-4A2D-9440-E07BB30E7CCE}"/>
    <dgm:cxn modelId="{DDEAC718-FB63-44CF-B39E-530D2B2E8F66}" type="presOf" srcId="{2EF387CF-6D94-46E8-BB51-2684F4E4CDDA}" destId="{DB5AC97E-AA5A-4303-90E4-033895EE2E79}" srcOrd="1" destOrd="0" presId="urn:microsoft.com/office/officeart/2005/8/layout/hierarchy2"/>
    <dgm:cxn modelId="{E28AE93D-896D-4E14-AE06-F6DBE3B91A7E}" type="presOf" srcId="{A4ECAEB3-8FCA-4ACD-9D3F-121E27CCEF82}" destId="{01D0BDC1-8EDA-4F2F-ABAB-C0101083A0D9}" srcOrd="0" destOrd="0" presId="urn:microsoft.com/office/officeart/2005/8/layout/hierarchy2"/>
    <dgm:cxn modelId="{7BEA8412-BC90-40E8-B57D-CF35CAD6D6D7}" type="presOf" srcId="{A22DB3C5-D058-4E47-A759-E561CD7DBFCA}" destId="{C9125460-7469-4D96-A2CE-17EA61E613C6}" srcOrd="0" destOrd="0" presId="urn:microsoft.com/office/officeart/2005/8/layout/hierarchy2"/>
    <dgm:cxn modelId="{C9BE49B9-142F-422E-B064-2470FF89A590}" type="presOf" srcId="{B932CED5-F085-4234-82F7-193C0061A9A9}" destId="{12FD235F-B79B-4F84-BB44-37F5B682685D}" srcOrd="0" destOrd="0" presId="urn:microsoft.com/office/officeart/2005/8/layout/hierarchy2"/>
    <dgm:cxn modelId="{25E58A73-62E3-4234-B8FA-DF61BAD3052F}" type="presOf" srcId="{D2405E43-04AB-4F12-AC9F-DA4E0F735D31}" destId="{D61DBCB9-E912-41A6-AF87-43DE149BA296}" srcOrd="0" destOrd="0" presId="urn:microsoft.com/office/officeart/2005/8/layout/hierarchy2"/>
    <dgm:cxn modelId="{ABADE918-EA98-4950-9AAD-C5D634A4BCBE}" type="presOf" srcId="{228D7E4C-D189-4540-8DD4-0F6EB64E476C}" destId="{77B3228D-4031-4CA1-ADB9-7164ACBBD9CC}" srcOrd="0" destOrd="0" presId="urn:microsoft.com/office/officeart/2005/8/layout/hierarchy2"/>
    <dgm:cxn modelId="{16842C89-7D9A-4DA8-839A-4FDF0B10C61F}" type="presOf" srcId="{A4ECAEB3-8FCA-4ACD-9D3F-121E27CCEF82}" destId="{D702CD55-B2B4-4083-9FF6-D5CE1C5EAD68}" srcOrd="1" destOrd="0" presId="urn:microsoft.com/office/officeart/2005/8/layout/hierarchy2"/>
    <dgm:cxn modelId="{48852CF0-E392-44B8-8B10-9DB0182B45CA}" type="presOf" srcId="{3243EB2E-4675-43DF-B479-E722BB624E04}" destId="{4CCCBE6F-FD94-41DD-9BEA-2C9F275F8EAD}" srcOrd="0" destOrd="0" presId="urn:microsoft.com/office/officeart/2005/8/layout/hierarchy2"/>
    <dgm:cxn modelId="{6D18F96E-B935-41C4-AE03-75427BD5AECF}" srcId="{837F9597-05AF-466C-9495-3056EF0BCB47}" destId="{950EA287-3130-4EAD-86C5-5A3FD200F58C}" srcOrd="1" destOrd="0" parTransId="{A22DB3C5-D058-4E47-A759-E561CD7DBFCA}" sibTransId="{2757474F-B870-440E-B32B-66A7774F6789}"/>
    <dgm:cxn modelId="{B6D657F5-4FFF-43D0-87ED-D3BE6885435A}" type="presOf" srcId="{BC427CDC-958B-4A13-8999-260CA43F9B4B}" destId="{549FC960-E4AB-4459-9DF1-530F67BDAF1E}" srcOrd="0" destOrd="0" presId="urn:microsoft.com/office/officeart/2005/8/layout/hierarchy2"/>
    <dgm:cxn modelId="{8BEE4871-8E09-4DE9-90DA-29D43322C11B}" type="presOf" srcId="{837F9597-05AF-466C-9495-3056EF0BCB47}" destId="{4772094D-CC14-4271-B9C9-2F4C04D6DCBA}" srcOrd="0" destOrd="0" presId="urn:microsoft.com/office/officeart/2005/8/layout/hierarchy2"/>
    <dgm:cxn modelId="{CC8C0233-7EA1-492C-9BB3-AA3D691D1912}" type="presOf" srcId="{7244C133-BC2D-4C5E-99B7-1DAFE5EE3B32}" destId="{4433BDC4-D38A-46E0-96F8-972B7214BDE8}" srcOrd="1" destOrd="0" presId="urn:microsoft.com/office/officeart/2005/8/layout/hierarchy2"/>
    <dgm:cxn modelId="{5CF7BCAB-C5CC-4B3B-980A-39DA05CF8321}" srcId="{837F9597-05AF-466C-9495-3056EF0BCB47}" destId="{BC427CDC-958B-4A13-8999-260CA43F9B4B}" srcOrd="0" destOrd="0" parTransId="{A4ECAEB3-8FCA-4ACD-9D3F-121E27CCEF82}" sibTransId="{F126095A-9CD1-4068-9E50-938A55FEBE38}"/>
    <dgm:cxn modelId="{3288810D-F7FB-484C-9D2F-D13CD72DB111}" type="presOf" srcId="{9BF34FEC-7F7B-41E4-95D7-D8B44A4D293E}" destId="{067F0F4F-C727-4620-8C05-4B34D3FEFFD3}" srcOrd="0" destOrd="0" presId="urn:microsoft.com/office/officeart/2005/8/layout/hierarchy2"/>
    <dgm:cxn modelId="{105E4BAA-EB23-45E6-A4E3-57ECD7D1609B}" type="presOf" srcId="{2EF387CF-6D94-46E8-BB51-2684F4E4CDDA}" destId="{0A9244D7-6F0F-4733-A974-80736487EA40}" srcOrd="0" destOrd="0" presId="urn:microsoft.com/office/officeart/2005/8/layout/hierarchy2"/>
    <dgm:cxn modelId="{262163A1-8FD5-479A-98E0-966BFBB1A455}" type="presOf" srcId="{A22DB3C5-D058-4E47-A759-E561CD7DBFCA}" destId="{5F9D98AC-98AE-45B4-B080-998F4B48343F}" srcOrd="1" destOrd="0" presId="urn:microsoft.com/office/officeart/2005/8/layout/hierarchy2"/>
    <dgm:cxn modelId="{07B14891-5492-4112-9714-DE0039CD8134}" type="presParOf" srcId="{12FD235F-B79B-4F84-BB44-37F5B682685D}" destId="{6E327E53-90C9-4BA3-BA18-215CA0E61A8C}" srcOrd="0" destOrd="0" presId="urn:microsoft.com/office/officeart/2005/8/layout/hierarchy2"/>
    <dgm:cxn modelId="{615764D1-E650-48ED-997B-D6CD4505B63F}" type="presParOf" srcId="{6E327E53-90C9-4BA3-BA18-215CA0E61A8C}" destId="{4772094D-CC14-4271-B9C9-2F4C04D6DCBA}" srcOrd="0" destOrd="0" presId="urn:microsoft.com/office/officeart/2005/8/layout/hierarchy2"/>
    <dgm:cxn modelId="{7AA1852B-0E40-4EA1-91D9-EEA56828CD90}" type="presParOf" srcId="{6E327E53-90C9-4BA3-BA18-215CA0E61A8C}" destId="{C56C3086-DC91-4C68-945B-375E6AEBF2EB}" srcOrd="1" destOrd="0" presId="urn:microsoft.com/office/officeart/2005/8/layout/hierarchy2"/>
    <dgm:cxn modelId="{7AC45222-B6EF-413D-9913-426E2C1BE03A}" type="presParOf" srcId="{C56C3086-DC91-4C68-945B-375E6AEBF2EB}" destId="{01D0BDC1-8EDA-4F2F-ABAB-C0101083A0D9}" srcOrd="0" destOrd="0" presId="urn:microsoft.com/office/officeart/2005/8/layout/hierarchy2"/>
    <dgm:cxn modelId="{5BED5A04-F237-46BC-B8EE-E5638DC7302E}" type="presParOf" srcId="{01D0BDC1-8EDA-4F2F-ABAB-C0101083A0D9}" destId="{D702CD55-B2B4-4083-9FF6-D5CE1C5EAD68}" srcOrd="0" destOrd="0" presId="urn:microsoft.com/office/officeart/2005/8/layout/hierarchy2"/>
    <dgm:cxn modelId="{DC1329A1-077F-4AE1-BF5A-1769E631155C}" type="presParOf" srcId="{C56C3086-DC91-4C68-945B-375E6AEBF2EB}" destId="{A8A37842-6FDB-4327-BB00-8A3E748D7E54}" srcOrd="1" destOrd="0" presId="urn:microsoft.com/office/officeart/2005/8/layout/hierarchy2"/>
    <dgm:cxn modelId="{2A2C7D71-728E-45C6-BED4-023729D6E956}" type="presParOf" srcId="{A8A37842-6FDB-4327-BB00-8A3E748D7E54}" destId="{549FC960-E4AB-4459-9DF1-530F67BDAF1E}" srcOrd="0" destOrd="0" presId="urn:microsoft.com/office/officeart/2005/8/layout/hierarchy2"/>
    <dgm:cxn modelId="{4C9AD578-11F5-40E4-8F67-BC6100B725B5}" type="presParOf" srcId="{A8A37842-6FDB-4327-BB00-8A3E748D7E54}" destId="{2ACB219D-9A10-4E30-B970-6222A855C4EB}" srcOrd="1" destOrd="0" presId="urn:microsoft.com/office/officeart/2005/8/layout/hierarchy2"/>
    <dgm:cxn modelId="{5D743B14-68E6-472A-8EBF-2E9E56599274}" type="presParOf" srcId="{2ACB219D-9A10-4E30-B970-6222A855C4EB}" destId="{784571B1-5332-4A5E-AE61-0FF1909BD13A}" srcOrd="0" destOrd="0" presId="urn:microsoft.com/office/officeart/2005/8/layout/hierarchy2"/>
    <dgm:cxn modelId="{C66266D9-E6F3-4D76-88CD-7A01070AD2F9}" type="presParOf" srcId="{784571B1-5332-4A5E-AE61-0FF1909BD13A}" destId="{4433BDC4-D38A-46E0-96F8-972B7214BDE8}" srcOrd="0" destOrd="0" presId="urn:microsoft.com/office/officeart/2005/8/layout/hierarchy2"/>
    <dgm:cxn modelId="{0D516B1F-3023-4C73-B722-03038505346C}" type="presParOf" srcId="{2ACB219D-9A10-4E30-B970-6222A855C4EB}" destId="{A1C09298-A214-4975-B88C-F3BEC6463C53}" srcOrd="1" destOrd="0" presId="urn:microsoft.com/office/officeart/2005/8/layout/hierarchy2"/>
    <dgm:cxn modelId="{DDFE8306-218B-4A2B-BC63-5D3C0A13D897}" type="presParOf" srcId="{A1C09298-A214-4975-B88C-F3BEC6463C53}" destId="{067F0F4F-C727-4620-8C05-4B34D3FEFFD3}" srcOrd="0" destOrd="0" presId="urn:microsoft.com/office/officeart/2005/8/layout/hierarchy2"/>
    <dgm:cxn modelId="{C7579793-3A92-4422-8910-8B85176E9018}" type="presParOf" srcId="{A1C09298-A214-4975-B88C-F3BEC6463C53}" destId="{6E3B27C7-BB26-4502-BC97-7C60AAAD73B8}" srcOrd="1" destOrd="0" presId="urn:microsoft.com/office/officeart/2005/8/layout/hierarchy2"/>
    <dgm:cxn modelId="{D3514D08-EC24-4ECE-B34C-CEC49F79CF33}" type="presParOf" srcId="{2ACB219D-9A10-4E30-B970-6222A855C4EB}" destId="{0A9244D7-6F0F-4733-A974-80736487EA40}" srcOrd="2" destOrd="0" presId="urn:microsoft.com/office/officeart/2005/8/layout/hierarchy2"/>
    <dgm:cxn modelId="{2283FE7B-581A-42A5-9D14-0D7C536EE6EF}" type="presParOf" srcId="{0A9244D7-6F0F-4733-A974-80736487EA40}" destId="{DB5AC97E-AA5A-4303-90E4-033895EE2E79}" srcOrd="0" destOrd="0" presId="urn:microsoft.com/office/officeart/2005/8/layout/hierarchy2"/>
    <dgm:cxn modelId="{1516CD3F-7455-4BD1-94FA-518A22E03C43}" type="presParOf" srcId="{2ACB219D-9A10-4E30-B970-6222A855C4EB}" destId="{D7E11D69-7765-4EEE-8ED6-6DFEA813CE2E}" srcOrd="3" destOrd="0" presId="urn:microsoft.com/office/officeart/2005/8/layout/hierarchy2"/>
    <dgm:cxn modelId="{B24AD34E-BD99-470D-AF75-DF52972A37A6}" type="presParOf" srcId="{D7E11D69-7765-4EEE-8ED6-6DFEA813CE2E}" destId="{D61DBCB9-E912-41A6-AF87-43DE149BA296}" srcOrd="0" destOrd="0" presId="urn:microsoft.com/office/officeart/2005/8/layout/hierarchy2"/>
    <dgm:cxn modelId="{638CEF32-9000-4B19-8114-568C66480F5F}" type="presParOf" srcId="{D7E11D69-7765-4EEE-8ED6-6DFEA813CE2E}" destId="{019AC733-7509-4107-A72E-601DF3647AA3}" srcOrd="1" destOrd="0" presId="urn:microsoft.com/office/officeart/2005/8/layout/hierarchy2"/>
    <dgm:cxn modelId="{990281D0-0CE1-471F-AA7D-114AB56BC5AA}" type="presParOf" srcId="{2ACB219D-9A10-4E30-B970-6222A855C4EB}" destId="{77B3228D-4031-4CA1-ADB9-7164ACBBD9CC}" srcOrd="4" destOrd="0" presId="urn:microsoft.com/office/officeart/2005/8/layout/hierarchy2"/>
    <dgm:cxn modelId="{DB34EE1E-4A79-4ED1-8590-B734E36AFF17}" type="presParOf" srcId="{77B3228D-4031-4CA1-ADB9-7164ACBBD9CC}" destId="{9270BE18-C701-4D6B-9192-2B46D2B29628}" srcOrd="0" destOrd="0" presId="urn:microsoft.com/office/officeart/2005/8/layout/hierarchy2"/>
    <dgm:cxn modelId="{360ED678-ACDF-4DD3-9BF1-CB94A32FB02C}" type="presParOf" srcId="{2ACB219D-9A10-4E30-B970-6222A855C4EB}" destId="{3968AD89-860B-420D-8DC5-2A46AF9F50D9}" srcOrd="5" destOrd="0" presId="urn:microsoft.com/office/officeart/2005/8/layout/hierarchy2"/>
    <dgm:cxn modelId="{A2D18C05-7D73-4055-BBA5-F9A4A6DA4D8E}" type="presParOf" srcId="{3968AD89-860B-420D-8DC5-2A46AF9F50D9}" destId="{4CCCBE6F-FD94-41DD-9BEA-2C9F275F8EAD}" srcOrd="0" destOrd="0" presId="urn:microsoft.com/office/officeart/2005/8/layout/hierarchy2"/>
    <dgm:cxn modelId="{6E8D2607-BCEC-40BE-B35A-2B0D501A883B}" type="presParOf" srcId="{3968AD89-860B-420D-8DC5-2A46AF9F50D9}" destId="{9AEB2DC6-088F-43C7-A296-CE7B1FFD3E70}" srcOrd="1" destOrd="0" presId="urn:microsoft.com/office/officeart/2005/8/layout/hierarchy2"/>
    <dgm:cxn modelId="{B1F0365F-FB00-4B0C-A5E5-87CCEC87D346}" type="presParOf" srcId="{C56C3086-DC91-4C68-945B-375E6AEBF2EB}" destId="{C9125460-7469-4D96-A2CE-17EA61E613C6}" srcOrd="2" destOrd="0" presId="urn:microsoft.com/office/officeart/2005/8/layout/hierarchy2"/>
    <dgm:cxn modelId="{24E858F1-00FD-4103-BDBF-B6CEAC25172C}" type="presParOf" srcId="{C9125460-7469-4D96-A2CE-17EA61E613C6}" destId="{5F9D98AC-98AE-45B4-B080-998F4B48343F}" srcOrd="0" destOrd="0" presId="urn:microsoft.com/office/officeart/2005/8/layout/hierarchy2"/>
    <dgm:cxn modelId="{D95EFFFD-0A86-4379-B608-255D6994D2FA}" type="presParOf" srcId="{C56C3086-DC91-4C68-945B-375E6AEBF2EB}" destId="{712BF856-4C22-4AEC-A65A-6BFE6DC3670B}" srcOrd="3" destOrd="0" presId="urn:microsoft.com/office/officeart/2005/8/layout/hierarchy2"/>
    <dgm:cxn modelId="{04231E6B-D1AE-4BCF-A35F-479013427CC0}" type="presParOf" srcId="{712BF856-4C22-4AEC-A65A-6BFE6DC3670B}" destId="{D066218B-D18B-451E-BD29-4DB1EE353724}" srcOrd="0" destOrd="0" presId="urn:microsoft.com/office/officeart/2005/8/layout/hierarchy2"/>
    <dgm:cxn modelId="{7549CD82-A704-4D2D-A1A1-D3C3D80B70A0}" type="presParOf" srcId="{712BF856-4C22-4AEC-A65A-6BFE6DC3670B}" destId="{F05DCC45-34B0-4C23-8A23-3AE6E528428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407762-5CB1-455B-993B-F1A6B45BFD8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FC179F-CD44-49FD-9316-EB30EDB47C87}">
      <dgm:prSet phldrT="[Текст]" custT="1"/>
      <dgm:spPr/>
      <dgm:t>
        <a:bodyPr/>
        <a:lstStyle/>
        <a:p>
          <a:r>
            <a:rPr lang="ru-RU" sz="3200" dirty="0" smtClean="0"/>
            <a:t>проект</a:t>
          </a:r>
          <a:endParaRPr lang="ru-RU" sz="3200" dirty="0"/>
        </a:p>
      </dgm:t>
    </dgm:pt>
    <dgm:pt modelId="{D90A42DB-1624-4092-A654-0F27F706989D}" type="parTrans" cxnId="{4CC2FDE3-D136-4C29-B6B8-34AAC4091D2F}">
      <dgm:prSet/>
      <dgm:spPr/>
      <dgm:t>
        <a:bodyPr/>
        <a:lstStyle/>
        <a:p>
          <a:endParaRPr lang="ru-RU"/>
        </a:p>
      </dgm:t>
    </dgm:pt>
    <dgm:pt modelId="{F1CED868-B01D-4FC5-B32D-A6311E3A65AB}" type="sibTrans" cxnId="{4CC2FDE3-D136-4C29-B6B8-34AAC4091D2F}">
      <dgm:prSet/>
      <dgm:spPr/>
      <dgm:t>
        <a:bodyPr/>
        <a:lstStyle/>
        <a:p>
          <a:endParaRPr lang="ru-RU"/>
        </a:p>
      </dgm:t>
    </dgm:pt>
    <dgm:pt modelId="{3F9E5C56-4B80-45EF-9118-AEFDA4DF7DCE}">
      <dgm:prSet phldrT="[Текст]" custT="1"/>
      <dgm:spPr/>
      <dgm:t>
        <a:bodyPr/>
        <a:lstStyle/>
        <a:p>
          <a:r>
            <a:rPr lang="ru-RU" sz="2800" dirty="0" smtClean="0"/>
            <a:t>интегрированный</a:t>
          </a:r>
          <a:endParaRPr lang="ru-RU" sz="2800" dirty="0"/>
        </a:p>
      </dgm:t>
    </dgm:pt>
    <dgm:pt modelId="{43EB1BED-BC46-4EEA-89AF-B83425911723}" type="parTrans" cxnId="{888F54C1-F3C2-48CE-ADF5-21A6C58CC603}">
      <dgm:prSet/>
      <dgm:spPr/>
      <dgm:t>
        <a:bodyPr/>
        <a:lstStyle/>
        <a:p>
          <a:endParaRPr lang="ru-RU"/>
        </a:p>
      </dgm:t>
    </dgm:pt>
    <dgm:pt modelId="{11E438B9-00E0-43E7-BF2E-9A98CB6AD8F3}" type="sibTrans" cxnId="{888F54C1-F3C2-48CE-ADF5-21A6C58CC603}">
      <dgm:prSet/>
      <dgm:spPr/>
      <dgm:t>
        <a:bodyPr/>
        <a:lstStyle/>
        <a:p>
          <a:endParaRPr lang="ru-RU"/>
        </a:p>
      </dgm:t>
    </dgm:pt>
    <dgm:pt modelId="{B643AFA2-1790-449F-B6D0-60BDE8688702}">
      <dgm:prSet phldrT="[Текст]" custT="1"/>
      <dgm:spPr/>
      <dgm:t>
        <a:bodyPr/>
        <a:lstStyle/>
        <a:p>
          <a:r>
            <a:rPr lang="ru-RU" sz="2800" dirty="0" smtClean="0"/>
            <a:t>обособленный</a:t>
          </a:r>
          <a:endParaRPr lang="ru-RU" sz="2800" dirty="0"/>
        </a:p>
      </dgm:t>
    </dgm:pt>
    <dgm:pt modelId="{3F2697CD-8E2F-468B-A222-F6878DCB42FC}" type="parTrans" cxnId="{7A9FF0E3-2CA7-44D4-89F4-D3419671141D}">
      <dgm:prSet/>
      <dgm:spPr/>
      <dgm:t>
        <a:bodyPr/>
        <a:lstStyle/>
        <a:p>
          <a:endParaRPr lang="ru-RU"/>
        </a:p>
      </dgm:t>
    </dgm:pt>
    <dgm:pt modelId="{6E8E8EF9-38B2-4D41-805B-1546AD28B824}" type="sibTrans" cxnId="{7A9FF0E3-2CA7-44D4-89F4-D3419671141D}">
      <dgm:prSet/>
      <dgm:spPr/>
      <dgm:t>
        <a:bodyPr/>
        <a:lstStyle/>
        <a:p>
          <a:endParaRPr lang="ru-RU"/>
        </a:p>
      </dgm:t>
    </dgm:pt>
    <dgm:pt modelId="{DF2AF92E-2AC7-4477-A0E0-36B007CE06EC}">
      <dgm:prSet phldrT="[Текст]" custT="1"/>
      <dgm:spPr/>
      <dgm:t>
        <a:bodyPr/>
        <a:lstStyle/>
        <a:p>
          <a:r>
            <a:rPr lang="en-US" sz="3200" dirty="0" smtClean="0"/>
            <a:t>RCF</a:t>
          </a:r>
          <a:endParaRPr lang="ru-RU" sz="3200" dirty="0"/>
        </a:p>
      </dgm:t>
    </dgm:pt>
    <dgm:pt modelId="{EA8925ED-6B79-47F8-A2CB-127037EB4AD3}" type="parTrans" cxnId="{BDB9F935-54CD-438B-8E04-0BEC886725A0}">
      <dgm:prSet/>
      <dgm:spPr/>
      <dgm:t>
        <a:bodyPr/>
        <a:lstStyle/>
        <a:p>
          <a:endParaRPr lang="ru-RU"/>
        </a:p>
      </dgm:t>
    </dgm:pt>
    <dgm:pt modelId="{ADBD4722-880C-4B5A-B558-AB12513272C2}" type="sibTrans" cxnId="{BDB9F935-54CD-438B-8E04-0BEC886725A0}">
      <dgm:prSet/>
      <dgm:spPr/>
      <dgm:t>
        <a:bodyPr/>
        <a:lstStyle/>
        <a:p>
          <a:endParaRPr lang="ru-RU"/>
        </a:p>
      </dgm:t>
    </dgm:pt>
    <dgm:pt modelId="{44749EEF-3CBC-4567-8DF0-4F619E6B7422}">
      <dgm:prSet phldrT="[Текст]" custT="1"/>
      <dgm:spPr/>
      <dgm:t>
        <a:bodyPr/>
        <a:lstStyle/>
        <a:p>
          <a:r>
            <a:rPr lang="en-US" sz="3200" dirty="0" smtClean="0"/>
            <a:t>NCF</a:t>
          </a:r>
          <a:endParaRPr lang="ru-RU" sz="3200" dirty="0"/>
        </a:p>
      </dgm:t>
    </dgm:pt>
    <dgm:pt modelId="{0E364F19-B752-4478-85C1-B4720DAF16B2}" type="parTrans" cxnId="{3CC832F2-0B01-4DDD-B89C-1A647A26BE3D}">
      <dgm:prSet/>
      <dgm:spPr/>
      <dgm:t>
        <a:bodyPr/>
        <a:lstStyle/>
        <a:p>
          <a:endParaRPr lang="ru-RU"/>
        </a:p>
      </dgm:t>
    </dgm:pt>
    <dgm:pt modelId="{AAC85349-E37E-4A70-9942-1F92FC6C91AB}" type="sibTrans" cxnId="{3CC832F2-0B01-4DDD-B89C-1A647A26BE3D}">
      <dgm:prSet/>
      <dgm:spPr/>
      <dgm:t>
        <a:bodyPr/>
        <a:lstStyle/>
        <a:p>
          <a:endParaRPr lang="ru-RU"/>
        </a:p>
      </dgm:t>
    </dgm:pt>
    <dgm:pt modelId="{122DB452-89FB-42F6-85EC-8EDF44E4D4A3}" type="pres">
      <dgm:prSet presAssocID="{55407762-5CB1-455B-993B-F1A6B45BFD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B6C026-61F6-4EED-8421-980BA7A64D99}" type="pres">
      <dgm:prSet presAssocID="{4DFC179F-CD44-49FD-9316-EB30EDB47C87}" presName="hierRoot1" presStyleCnt="0"/>
      <dgm:spPr/>
    </dgm:pt>
    <dgm:pt modelId="{8166C85D-67C3-412B-B8B0-0925A56569D2}" type="pres">
      <dgm:prSet presAssocID="{4DFC179F-CD44-49FD-9316-EB30EDB47C87}" presName="composite" presStyleCnt="0"/>
      <dgm:spPr/>
    </dgm:pt>
    <dgm:pt modelId="{079FDB2F-0F58-40D8-8722-433495B983A6}" type="pres">
      <dgm:prSet presAssocID="{4DFC179F-CD44-49FD-9316-EB30EDB47C87}" presName="background" presStyleLbl="node0" presStyleIdx="0" presStyleCnt="1"/>
      <dgm:spPr/>
    </dgm:pt>
    <dgm:pt modelId="{1A782B79-3D6B-43A0-BB1A-8DA2468C1DD7}" type="pres">
      <dgm:prSet presAssocID="{4DFC179F-CD44-49FD-9316-EB30EDB47C87}" presName="text" presStyleLbl="fgAcc0" presStyleIdx="0" presStyleCnt="1" custScaleX="190659" custLinFactNeighborX="-4853" custLinFactNeighborY="-519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6DD666-C6F9-464D-9FD4-A4CC23AE55F2}" type="pres">
      <dgm:prSet presAssocID="{4DFC179F-CD44-49FD-9316-EB30EDB47C87}" presName="hierChild2" presStyleCnt="0"/>
      <dgm:spPr/>
    </dgm:pt>
    <dgm:pt modelId="{141CF494-95D0-4986-BAD5-D7B8618E7484}" type="pres">
      <dgm:prSet presAssocID="{43EB1BED-BC46-4EEA-89AF-B8342591172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BBEEF28-AA23-40DC-95C3-C0BF0E501321}" type="pres">
      <dgm:prSet presAssocID="{3F9E5C56-4B80-45EF-9118-AEFDA4DF7DCE}" presName="hierRoot2" presStyleCnt="0"/>
      <dgm:spPr/>
    </dgm:pt>
    <dgm:pt modelId="{0B2F0FFF-A755-4CAF-99CF-EB6E554F09B4}" type="pres">
      <dgm:prSet presAssocID="{3F9E5C56-4B80-45EF-9118-AEFDA4DF7DCE}" presName="composite2" presStyleCnt="0"/>
      <dgm:spPr/>
    </dgm:pt>
    <dgm:pt modelId="{ED9B0440-209D-46AD-8E22-4267240D8405}" type="pres">
      <dgm:prSet presAssocID="{3F9E5C56-4B80-45EF-9118-AEFDA4DF7DCE}" presName="background2" presStyleLbl="node2" presStyleIdx="0" presStyleCnt="2"/>
      <dgm:spPr/>
    </dgm:pt>
    <dgm:pt modelId="{90405858-6654-4E7E-B394-D3F50869B0BE}" type="pres">
      <dgm:prSet presAssocID="{3F9E5C56-4B80-45EF-9118-AEFDA4DF7DCE}" presName="text2" presStyleLbl="fgAcc2" presStyleIdx="0" presStyleCnt="2" custScaleX="276504" custLinFactNeighborX="-10752" custLinFactNeighborY="-569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48C4A1-B56C-4B14-83AB-13BB112F54B2}" type="pres">
      <dgm:prSet presAssocID="{3F9E5C56-4B80-45EF-9118-AEFDA4DF7DCE}" presName="hierChild3" presStyleCnt="0"/>
      <dgm:spPr/>
    </dgm:pt>
    <dgm:pt modelId="{5C729307-D0C5-4828-8F12-AF6E4CB46DDC}" type="pres">
      <dgm:prSet presAssocID="{0E364F19-B752-4478-85C1-B4720DAF16B2}" presName="Name17" presStyleLbl="parChTrans1D3" presStyleIdx="0" presStyleCnt="2"/>
      <dgm:spPr/>
      <dgm:t>
        <a:bodyPr/>
        <a:lstStyle/>
        <a:p>
          <a:endParaRPr lang="ru-RU"/>
        </a:p>
      </dgm:t>
    </dgm:pt>
    <dgm:pt modelId="{0DF9BC1C-18EC-4A59-82D4-5C1DEADB3BDD}" type="pres">
      <dgm:prSet presAssocID="{44749EEF-3CBC-4567-8DF0-4F619E6B7422}" presName="hierRoot3" presStyleCnt="0"/>
      <dgm:spPr/>
    </dgm:pt>
    <dgm:pt modelId="{2ABB9E31-931A-4432-9720-088C155F5D02}" type="pres">
      <dgm:prSet presAssocID="{44749EEF-3CBC-4567-8DF0-4F619E6B7422}" presName="composite3" presStyleCnt="0"/>
      <dgm:spPr/>
    </dgm:pt>
    <dgm:pt modelId="{05CEB976-FC17-4B4A-9EB5-6F924F6AB35A}" type="pres">
      <dgm:prSet presAssocID="{44749EEF-3CBC-4567-8DF0-4F619E6B7422}" presName="background3" presStyleLbl="node3" presStyleIdx="0" presStyleCnt="2"/>
      <dgm:spPr/>
    </dgm:pt>
    <dgm:pt modelId="{BBD8895F-E988-4226-8DA1-D05B8E518AF3}" type="pres">
      <dgm:prSet presAssocID="{44749EEF-3CBC-4567-8DF0-4F619E6B7422}" presName="text3" presStyleLbl="fgAcc3" presStyleIdx="0" presStyleCnt="2" custLinFactNeighborX="-21854" custLinFactNeighborY="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F045DB-A293-4C01-92AF-0255BB86529B}" type="pres">
      <dgm:prSet presAssocID="{44749EEF-3CBC-4567-8DF0-4F619E6B7422}" presName="hierChild4" presStyleCnt="0"/>
      <dgm:spPr/>
    </dgm:pt>
    <dgm:pt modelId="{FF746501-409A-4846-B75E-835E8C8FCC22}" type="pres">
      <dgm:prSet presAssocID="{3F2697CD-8E2F-468B-A222-F6878DCB42F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BD4313A-C533-4F5B-9573-E46D908B40EF}" type="pres">
      <dgm:prSet presAssocID="{B643AFA2-1790-449F-B6D0-60BDE8688702}" presName="hierRoot2" presStyleCnt="0"/>
      <dgm:spPr/>
    </dgm:pt>
    <dgm:pt modelId="{038587FA-A268-4AF4-AC42-CE15D6204C52}" type="pres">
      <dgm:prSet presAssocID="{B643AFA2-1790-449F-B6D0-60BDE8688702}" presName="composite2" presStyleCnt="0"/>
      <dgm:spPr/>
    </dgm:pt>
    <dgm:pt modelId="{D7B843C9-AE31-4F9A-894C-593BF66FEA13}" type="pres">
      <dgm:prSet presAssocID="{B643AFA2-1790-449F-B6D0-60BDE8688702}" presName="background2" presStyleLbl="node2" presStyleIdx="1" presStyleCnt="2"/>
      <dgm:spPr/>
    </dgm:pt>
    <dgm:pt modelId="{4BBC1604-3515-41FA-9035-52B89C0BC2F0}" type="pres">
      <dgm:prSet presAssocID="{B643AFA2-1790-449F-B6D0-60BDE8688702}" presName="text2" presStyleLbl="fgAcc2" presStyleIdx="1" presStyleCnt="2" custScaleX="238704" custLinFactNeighborX="-17621" custLinFactNeighborY="-569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5C90BD-EFCA-4F6E-9DD9-D4C205BF8DC0}" type="pres">
      <dgm:prSet presAssocID="{B643AFA2-1790-449F-B6D0-60BDE8688702}" presName="hierChild3" presStyleCnt="0"/>
      <dgm:spPr/>
    </dgm:pt>
    <dgm:pt modelId="{B0E1E042-B7D0-48EE-AA92-0553DC4B938F}" type="pres">
      <dgm:prSet presAssocID="{EA8925ED-6B79-47F8-A2CB-127037EB4AD3}" presName="Name17" presStyleLbl="parChTrans1D3" presStyleIdx="1" presStyleCnt="2"/>
      <dgm:spPr/>
      <dgm:t>
        <a:bodyPr/>
        <a:lstStyle/>
        <a:p>
          <a:endParaRPr lang="ru-RU"/>
        </a:p>
      </dgm:t>
    </dgm:pt>
    <dgm:pt modelId="{55A5880A-AFF1-469B-8AEC-7CB621D0C0D5}" type="pres">
      <dgm:prSet presAssocID="{DF2AF92E-2AC7-4477-A0E0-36B007CE06EC}" presName="hierRoot3" presStyleCnt="0"/>
      <dgm:spPr/>
    </dgm:pt>
    <dgm:pt modelId="{5C92BAAA-E88E-4ED8-86C7-37EB65852859}" type="pres">
      <dgm:prSet presAssocID="{DF2AF92E-2AC7-4477-A0E0-36B007CE06EC}" presName="composite3" presStyleCnt="0"/>
      <dgm:spPr/>
    </dgm:pt>
    <dgm:pt modelId="{3EE7BBF9-1C23-45E1-AC45-E8CEC34EBCFB}" type="pres">
      <dgm:prSet presAssocID="{DF2AF92E-2AC7-4477-A0E0-36B007CE06EC}" presName="background3" presStyleLbl="node3" presStyleIdx="1" presStyleCnt="2"/>
      <dgm:spPr/>
    </dgm:pt>
    <dgm:pt modelId="{FDEBD7C7-6D39-4480-9525-DB598D79B838}" type="pres">
      <dgm:prSet presAssocID="{DF2AF92E-2AC7-4477-A0E0-36B007CE06EC}" presName="text3" presStyleLbl="fgAcc3" presStyleIdx="1" presStyleCnt="2" custScaleX="96558" custLinFactNeighborX="-21619" custLinFactNeighborY="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02AF1D-DB2D-41D5-8F99-A811BC545295}" type="pres">
      <dgm:prSet presAssocID="{DF2AF92E-2AC7-4477-A0E0-36B007CE06EC}" presName="hierChild4" presStyleCnt="0"/>
      <dgm:spPr/>
    </dgm:pt>
  </dgm:ptLst>
  <dgm:cxnLst>
    <dgm:cxn modelId="{888F54C1-F3C2-48CE-ADF5-21A6C58CC603}" srcId="{4DFC179F-CD44-49FD-9316-EB30EDB47C87}" destId="{3F9E5C56-4B80-45EF-9118-AEFDA4DF7DCE}" srcOrd="0" destOrd="0" parTransId="{43EB1BED-BC46-4EEA-89AF-B83425911723}" sibTransId="{11E438B9-00E0-43E7-BF2E-9A98CB6AD8F3}"/>
    <dgm:cxn modelId="{D1594E3A-0508-4B45-9888-DCFF08E62975}" type="presOf" srcId="{44749EEF-3CBC-4567-8DF0-4F619E6B7422}" destId="{BBD8895F-E988-4226-8DA1-D05B8E518AF3}" srcOrd="0" destOrd="0" presId="urn:microsoft.com/office/officeart/2005/8/layout/hierarchy1"/>
    <dgm:cxn modelId="{9DF98F3F-C286-4240-BFD3-1FF00FB82F84}" type="presOf" srcId="{EA8925ED-6B79-47F8-A2CB-127037EB4AD3}" destId="{B0E1E042-B7D0-48EE-AA92-0553DC4B938F}" srcOrd="0" destOrd="0" presId="urn:microsoft.com/office/officeart/2005/8/layout/hierarchy1"/>
    <dgm:cxn modelId="{3CC832F2-0B01-4DDD-B89C-1A647A26BE3D}" srcId="{3F9E5C56-4B80-45EF-9118-AEFDA4DF7DCE}" destId="{44749EEF-3CBC-4567-8DF0-4F619E6B7422}" srcOrd="0" destOrd="0" parTransId="{0E364F19-B752-4478-85C1-B4720DAF16B2}" sibTransId="{AAC85349-E37E-4A70-9942-1F92FC6C91AB}"/>
    <dgm:cxn modelId="{BDB9F935-54CD-438B-8E04-0BEC886725A0}" srcId="{B643AFA2-1790-449F-B6D0-60BDE8688702}" destId="{DF2AF92E-2AC7-4477-A0E0-36B007CE06EC}" srcOrd="0" destOrd="0" parTransId="{EA8925ED-6B79-47F8-A2CB-127037EB4AD3}" sibTransId="{ADBD4722-880C-4B5A-B558-AB12513272C2}"/>
    <dgm:cxn modelId="{4BA23273-987F-43A4-AE78-C8789F55EDB6}" type="presOf" srcId="{B643AFA2-1790-449F-B6D0-60BDE8688702}" destId="{4BBC1604-3515-41FA-9035-52B89C0BC2F0}" srcOrd="0" destOrd="0" presId="urn:microsoft.com/office/officeart/2005/8/layout/hierarchy1"/>
    <dgm:cxn modelId="{691B5BDF-CC91-49BB-B793-ED5C19820005}" type="presOf" srcId="{55407762-5CB1-455B-993B-F1A6B45BFD82}" destId="{122DB452-89FB-42F6-85EC-8EDF44E4D4A3}" srcOrd="0" destOrd="0" presId="urn:microsoft.com/office/officeart/2005/8/layout/hierarchy1"/>
    <dgm:cxn modelId="{6EACADBE-656B-4937-BFF2-185F6E773D4C}" type="presOf" srcId="{0E364F19-B752-4478-85C1-B4720DAF16B2}" destId="{5C729307-D0C5-4828-8F12-AF6E4CB46DDC}" srcOrd="0" destOrd="0" presId="urn:microsoft.com/office/officeart/2005/8/layout/hierarchy1"/>
    <dgm:cxn modelId="{8096FCAC-56F2-46A3-A282-2FCA0E7DBF56}" type="presOf" srcId="{43EB1BED-BC46-4EEA-89AF-B83425911723}" destId="{141CF494-95D0-4986-BAD5-D7B8618E7484}" srcOrd="0" destOrd="0" presId="urn:microsoft.com/office/officeart/2005/8/layout/hierarchy1"/>
    <dgm:cxn modelId="{7A9FF0E3-2CA7-44D4-89F4-D3419671141D}" srcId="{4DFC179F-CD44-49FD-9316-EB30EDB47C87}" destId="{B643AFA2-1790-449F-B6D0-60BDE8688702}" srcOrd="1" destOrd="0" parTransId="{3F2697CD-8E2F-468B-A222-F6878DCB42FC}" sibTransId="{6E8E8EF9-38B2-4D41-805B-1546AD28B824}"/>
    <dgm:cxn modelId="{8292422C-1F45-43DE-8088-457F7BFA9AC6}" type="presOf" srcId="{3F2697CD-8E2F-468B-A222-F6878DCB42FC}" destId="{FF746501-409A-4846-B75E-835E8C8FCC22}" srcOrd="0" destOrd="0" presId="urn:microsoft.com/office/officeart/2005/8/layout/hierarchy1"/>
    <dgm:cxn modelId="{4CC2FDE3-D136-4C29-B6B8-34AAC4091D2F}" srcId="{55407762-5CB1-455B-993B-F1A6B45BFD82}" destId="{4DFC179F-CD44-49FD-9316-EB30EDB47C87}" srcOrd="0" destOrd="0" parTransId="{D90A42DB-1624-4092-A654-0F27F706989D}" sibTransId="{F1CED868-B01D-4FC5-B32D-A6311E3A65AB}"/>
    <dgm:cxn modelId="{2D7832BB-C393-48CE-AD87-7400C3103216}" type="presOf" srcId="{DF2AF92E-2AC7-4477-A0E0-36B007CE06EC}" destId="{FDEBD7C7-6D39-4480-9525-DB598D79B838}" srcOrd="0" destOrd="0" presId="urn:microsoft.com/office/officeart/2005/8/layout/hierarchy1"/>
    <dgm:cxn modelId="{C76B9C81-1AC5-4E36-9B4B-65233D45D8AB}" type="presOf" srcId="{3F9E5C56-4B80-45EF-9118-AEFDA4DF7DCE}" destId="{90405858-6654-4E7E-B394-D3F50869B0BE}" srcOrd="0" destOrd="0" presId="urn:microsoft.com/office/officeart/2005/8/layout/hierarchy1"/>
    <dgm:cxn modelId="{8EADFE6D-CE1B-40B6-B045-8C2D30246933}" type="presOf" srcId="{4DFC179F-CD44-49FD-9316-EB30EDB47C87}" destId="{1A782B79-3D6B-43A0-BB1A-8DA2468C1DD7}" srcOrd="0" destOrd="0" presId="urn:microsoft.com/office/officeart/2005/8/layout/hierarchy1"/>
    <dgm:cxn modelId="{C44AD493-3A7A-43A5-9AFF-CBE17376461E}" type="presParOf" srcId="{122DB452-89FB-42F6-85EC-8EDF44E4D4A3}" destId="{E5B6C026-61F6-4EED-8421-980BA7A64D99}" srcOrd="0" destOrd="0" presId="urn:microsoft.com/office/officeart/2005/8/layout/hierarchy1"/>
    <dgm:cxn modelId="{F7353B86-E8AB-42C1-9BC9-AE125D788E0B}" type="presParOf" srcId="{E5B6C026-61F6-4EED-8421-980BA7A64D99}" destId="{8166C85D-67C3-412B-B8B0-0925A56569D2}" srcOrd="0" destOrd="0" presId="urn:microsoft.com/office/officeart/2005/8/layout/hierarchy1"/>
    <dgm:cxn modelId="{3E791A9C-26C1-442B-8895-5FF5D4858E64}" type="presParOf" srcId="{8166C85D-67C3-412B-B8B0-0925A56569D2}" destId="{079FDB2F-0F58-40D8-8722-433495B983A6}" srcOrd="0" destOrd="0" presId="urn:microsoft.com/office/officeart/2005/8/layout/hierarchy1"/>
    <dgm:cxn modelId="{7E4D994E-A8E7-4087-A1D3-BC1C61953E59}" type="presParOf" srcId="{8166C85D-67C3-412B-B8B0-0925A56569D2}" destId="{1A782B79-3D6B-43A0-BB1A-8DA2468C1DD7}" srcOrd="1" destOrd="0" presId="urn:microsoft.com/office/officeart/2005/8/layout/hierarchy1"/>
    <dgm:cxn modelId="{9EFC2C78-6452-43DC-A237-DC729A3FF79E}" type="presParOf" srcId="{E5B6C026-61F6-4EED-8421-980BA7A64D99}" destId="{C26DD666-C6F9-464D-9FD4-A4CC23AE55F2}" srcOrd="1" destOrd="0" presId="urn:microsoft.com/office/officeart/2005/8/layout/hierarchy1"/>
    <dgm:cxn modelId="{FBA2905C-AE32-4E90-A322-6AD35254CD82}" type="presParOf" srcId="{C26DD666-C6F9-464D-9FD4-A4CC23AE55F2}" destId="{141CF494-95D0-4986-BAD5-D7B8618E7484}" srcOrd="0" destOrd="0" presId="urn:microsoft.com/office/officeart/2005/8/layout/hierarchy1"/>
    <dgm:cxn modelId="{3B59BFFB-1129-4F7E-9D60-B10A6D5537FC}" type="presParOf" srcId="{C26DD666-C6F9-464D-9FD4-A4CC23AE55F2}" destId="{FBBEEF28-AA23-40DC-95C3-C0BF0E501321}" srcOrd="1" destOrd="0" presId="urn:microsoft.com/office/officeart/2005/8/layout/hierarchy1"/>
    <dgm:cxn modelId="{FD28D341-3192-4B0C-990F-8C923C939B00}" type="presParOf" srcId="{FBBEEF28-AA23-40DC-95C3-C0BF0E501321}" destId="{0B2F0FFF-A755-4CAF-99CF-EB6E554F09B4}" srcOrd="0" destOrd="0" presId="urn:microsoft.com/office/officeart/2005/8/layout/hierarchy1"/>
    <dgm:cxn modelId="{14FAF300-FC41-4CF0-BC6D-7D7ECE4E238E}" type="presParOf" srcId="{0B2F0FFF-A755-4CAF-99CF-EB6E554F09B4}" destId="{ED9B0440-209D-46AD-8E22-4267240D8405}" srcOrd="0" destOrd="0" presId="urn:microsoft.com/office/officeart/2005/8/layout/hierarchy1"/>
    <dgm:cxn modelId="{6FE3DABC-1087-41B0-9F79-380755B751AF}" type="presParOf" srcId="{0B2F0FFF-A755-4CAF-99CF-EB6E554F09B4}" destId="{90405858-6654-4E7E-B394-D3F50869B0BE}" srcOrd="1" destOrd="0" presId="urn:microsoft.com/office/officeart/2005/8/layout/hierarchy1"/>
    <dgm:cxn modelId="{96C5A16C-F8D1-492E-AAB1-AE1D025FFAD9}" type="presParOf" srcId="{FBBEEF28-AA23-40DC-95C3-C0BF0E501321}" destId="{E648C4A1-B56C-4B14-83AB-13BB112F54B2}" srcOrd="1" destOrd="0" presId="urn:microsoft.com/office/officeart/2005/8/layout/hierarchy1"/>
    <dgm:cxn modelId="{9D5AE471-9345-4D7C-A71B-2DE7FFC00175}" type="presParOf" srcId="{E648C4A1-B56C-4B14-83AB-13BB112F54B2}" destId="{5C729307-D0C5-4828-8F12-AF6E4CB46DDC}" srcOrd="0" destOrd="0" presId="urn:microsoft.com/office/officeart/2005/8/layout/hierarchy1"/>
    <dgm:cxn modelId="{C600B350-265C-428F-9A2C-F338709701A8}" type="presParOf" srcId="{E648C4A1-B56C-4B14-83AB-13BB112F54B2}" destId="{0DF9BC1C-18EC-4A59-82D4-5C1DEADB3BDD}" srcOrd="1" destOrd="0" presId="urn:microsoft.com/office/officeart/2005/8/layout/hierarchy1"/>
    <dgm:cxn modelId="{A03C2DCD-0DA0-46DA-9A25-DB594D9A98EB}" type="presParOf" srcId="{0DF9BC1C-18EC-4A59-82D4-5C1DEADB3BDD}" destId="{2ABB9E31-931A-4432-9720-088C155F5D02}" srcOrd="0" destOrd="0" presId="urn:microsoft.com/office/officeart/2005/8/layout/hierarchy1"/>
    <dgm:cxn modelId="{0660D661-924E-4EBD-8C81-7C4567751950}" type="presParOf" srcId="{2ABB9E31-931A-4432-9720-088C155F5D02}" destId="{05CEB976-FC17-4B4A-9EB5-6F924F6AB35A}" srcOrd="0" destOrd="0" presId="urn:microsoft.com/office/officeart/2005/8/layout/hierarchy1"/>
    <dgm:cxn modelId="{64F7CA2E-2125-44C4-87EA-9CA2D706745E}" type="presParOf" srcId="{2ABB9E31-931A-4432-9720-088C155F5D02}" destId="{BBD8895F-E988-4226-8DA1-D05B8E518AF3}" srcOrd="1" destOrd="0" presId="urn:microsoft.com/office/officeart/2005/8/layout/hierarchy1"/>
    <dgm:cxn modelId="{AD2CFFBD-805B-471D-B5ED-BC48128604D6}" type="presParOf" srcId="{0DF9BC1C-18EC-4A59-82D4-5C1DEADB3BDD}" destId="{6FF045DB-A293-4C01-92AF-0255BB86529B}" srcOrd="1" destOrd="0" presId="urn:microsoft.com/office/officeart/2005/8/layout/hierarchy1"/>
    <dgm:cxn modelId="{4A5A55B1-EF4F-4CFD-B139-CF73F133FC58}" type="presParOf" srcId="{C26DD666-C6F9-464D-9FD4-A4CC23AE55F2}" destId="{FF746501-409A-4846-B75E-835E8C8FCC22}" srcOrd="2" destOrd="0" presId="urn:microsoft.com/office/officeart/2005/8/layout/hierarchy1"/>
    <dgm:cxn modelId="{14B364AE-9BC2-48AD-A979-73E821B1A26A}" type="presParOf" srcId="{C26DD666-C6F9-464D-9FD4-A4CC23AE55F2}" destId="{4BD4313A-C533-4F5B-9573-E46D908B40EF}" srcOrd="3" destOrd="0" presId="urn:microsoft.com/office/officeart/2005/8/layout/hierarchy1"/>
    <dgm:cxn modelId="{4DD94C8A-1400-46A4-B9D7-2A13FCDCF583}" type="presParOf" srcId="{4BD4313A-C533-4F5B-9573-E46D908B40EF}" destId="{038587FA-A268-4AF4-AC42-CE15D6204C52}" srcOrd="0" destOrd="0" presId="urn:microsoft.com/office/officeart/2005/8/layout/hierarchy1"/>
    <dgm:cxn modelId="{198DB66E-3F06-4919-BE14-A95CB5342B12}" type="presParOf" srcId="{038587FA-A268-4AF4-AC42-CE15D6204C52}" destId="{D7B843C9-AE31-4F9A-894C-593BF66FEA13}" srcOrd="0" destOrd="0" presId="urn:microsoft.com/office/officeart/2005/8/layout/hierarchy1"/>
    <dgm:cxn modelId="{A8E81ED8-452D-4FE5-B309-865CF1186E05}" type="presParOf" srcId="{038587FA-A268-4AF4-AC42-CE15D6204C52}" destId="{4BBC1604-3515-41FA-9035-52B89C0BC2F0}" srcOrd="1" destOrd="0" presId="urn:microsoft.com/office/officeart/2005/8/layout/hierarchy1"/>
    <dgm:cxn modelId="{0AFDF3DD-0BE6-4017-B4E9-E992E4E0C4D0}" type="presParOf" srcId="{4BD4313A-C533-4F5B-9573-E46D908B40EF}" destId="{035C90BD-EFCA-4F6E-9DD9-D4C205BF8DC0}" srcOrd="1" destOrd="0" presId="urn:microsoft.com/office/officeart/2005/8/layout/hierarchy1"/>
    <dgm:cxn modelId="{D2B996DC-335E-466C-9126-936E0D7BD48E}" type="presParOf" srcId="{035C90BD-EFCA-4F6E-9DD9-D4C205BF8DC0}" destId="{B0E1E042-B7D0-48EE-AA92-0553DC4B938F}" srcOrd="0" destOrd="0" presId="urn:microsoft.com/office/officeart/2005/8/layout/hierarchy1"/>
    <dgm:cxn modelId="{23F3117E-5352-47CB-B3D9-41FFC8FBD887}" type="presParOf" srcId="{035C90BD-EFCA-4F6E-9DD9-D4C205BF8DC0}" destId="{55A5880A-AFF1-469B-8AEC-7CB621D0C0D5}" srcOrd="1" destOrd="0" presId="urn:microsoft.com/office/officeart/2005/8/layout/hierarchy1"/>
    <dgm:cxn modelId="{41280F26-4B97-4E18-AD96-8FC0D69640C1}" type="presParOf" srcId="{55A5880A-AFF1-469B-8AEC-7CB621D0C0D5}" destId="{5C92BAAA-E88E-4ED8-86C7-37EB65852859}" srcOrd="0" destOrd="0" presId="urn:microsoft.com/office/officeart/2005/8/layout/hierarchy1"/>
    <dgm:cxn modelId="{14278A98-2B16-4199-BBAC-C82C4EEA09B8}" type="presParOf" srcId="{5C92BAAA-E88E-4ED8-86C7-37EB65852859}" destId="{3EE7BBF9-1C23-45E1-AC45-E8CEC34EBCFB}" srcOrd="0" destOrd="0" presId="urn:microsoft.com/office/officeart/2005/8/layout/hierarchy1"/>
    <dgm:cxn modelId="{EF537F4E-CB8C-49C7-90D4-F6E6C58318A0}" type="presParOf" srcId="{5C92BAAA-E88E-4ED8-86C7-37EB65852859}" destId="{FDEBD7C7-6D39-4480-9525-DB598D79B838}" srcOrd="1" destOrd="0" presId="urn:microsoft.com/office/officeart/2005/8/layout/hierarchy1"/>
    <dgm:cxn modelId="{ED5EA184-CA80-4219-AF7C-3775F6DE152C}" type="presParOf" srcId="{55A5880A-AFF1-469B-8AEC-7CB621D0C0D5}" destId="{4102AF1D-DB2D-41D5-8F99-A811BC54529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5407762-5CB1-455B-993B-F1A6B45BFD8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FC179F-CD44-49FD-9316-EB30EDB47C87}">
      <dgm:prSet phldrT="[Текст]" custT="1"/>
      <dgm:spPr/>
      <dgm:t>
        <a:bodyPr/>
        <a:lstStyle/>
        <a:p>
          <a:r>
            <a:rPr lang="ru-RU" sz="3200" dirty="0" smtClean="0"/>
            <a:t>проект</a:t>
          </a:r>
          <a:endParaRPr lang="ru-RU" sz="3200" dirty="0"/>
        </a:p>
      </dgm:t>
    </dgm:pt>
    <dgm:pt modelId="{D90A42DB-1624-4092-A654-0F27F706989D}" type="parTrans" cxnId="{4CC2FDE3-D136-4C29-B6B8-34AAC4091D2F}">
      <dgm:prSet/>
      <dgm:spPr/>
      <dgm:t>
        <a:bodyPr/>
        <a:lstStyle/>
        <a:p>
          <a:endParaRPr lang="ru-RU"/>
        </a:p>
      </dgm:t>
    </dgm:pt>
    <dgm:pt modelId="{F1CED868-B01D-4FC5-B32D-A6311E3A65AB}" type="sibTrans" cxnId="{4CC2FDE3-D136-4C29-B6B8-34AAC4091D2F}">
      <dgm:prSet/>
      <dgm:spPr/>
      <dgm:t>
        <a:bodyPr/>
        <a:lstStyle/>
        <a:p>
          <a:endParaRPr lang="ru-RU"/>
        </a:p>
      </dgm:t>
    </dgm:pt>
    <dgm:pt modelId="{3F9E5C56-4B80-45EF-9118-AEFDA4DF7DCE}">
      <dgm:prSet phldrT="[Текст]" custT="1"/>
      <dgm:spPr/>
      <dgm:t>
        <a:bodyPr/>
        <a:lstStyle/>
        <a:p>
          <a:r>
            <a:rPr lang="ru-RU" sz="2800" dirty="0" smtClean="0"/>
            <a:t>интегрированный</a:t>
          </a:r>
          <a:endParaRPr lang="ru-RU" sz="2800" dirty="0"/>
        </a:p>
      </dgm:t>
    </dgm:pt>
    <dgm:pt modelId="{43EB1BED-BC46-4EEA-89AF-B83425911723}" type="parTrans" cxnId="{888F54C1-F3C2-48CE-ADF5-21A6C58CC603}">
      <dgm:prSet/>
      <dgm:spPr/>
      <dgm:t>
        <a:bodyPr/>
        <a:lstStyle/>
        <a:p>
          <a:endParaRPr lang="ru-RU"/>
        </a:p>
      </dgm:t>
    </dgm:pt>
    <dgm:pt modelId="{11E438B9-00E0-43E7-BF2E-9A98CB6AD8F3}" type="sibTrans" cxnId="{888F54C1-F3C2-48CE-ADF5-21A6C58CC603}">
      <dgm:prSet/>
      <dgm:spPr/>
      <dgm:t>
        <a:bodyPr/>
        <a:lstStyle/>
        <a:p>
          <a:endParaRPr lang="ru-RU"/>
        </a:p>
      </dgm:t>
    </dgm:pt>
    <dgm:pt modelId="{C0B6D52E-0EA1-44C8-A267-BAA08A42451B}">
      <dgm:prSet phldrT="[Текст]" custT="1"/>
      <dgm:spPr/>
      <dgm:t>
        <a:bodyPr/>
        <a:lstStyle/>
        <a:p>
          <a:r>
            <a:rPr lang="ru-RU" sz="2000" dirty="0" smtClean="0"/>
            <a:t>Имеющий отдельный коммерческий результат</a:t>
          </a:r>
          <a:endParaRPr lang="ru-RU" sz="2000" dirty="0"/>
        </a:p>
      </dgm:t>
    </dgm:pt>
    <dgm:pt modelId="{E4604022-20F8-4905-A512-4EAA4A3DC426}" type="parTrans" cxnId="{09BA97F1-F899-40AB-B268-493EB56FBCED}">
      <dgm:prSet/>
      <dgm:spPr/>
      <dgm:t>
        <a:bodyPr/>
        <a:lstStyle/>
        <a:p>
          <a:endParaRPr lang="ru-RU"/>
        </a:p>
      </dgm:t>
    </dgm:pt>
    <dgm:pt modelId="{8695D6F0-5A93-4F61-A108-A0BC9C874F81}" type="sibTrans" cxnId="{09BA97F1-F899-40AB-B268-493EB56FBCED}">
      <dgm:prSet/>
      <dgm:spPr/>
      <dgm:t>
        <a:bodyPr/>
        <a:lstStyle/>
        <a:p>
          <a:endParaRPr lang="ru-RU"/>
        </a:p>
      </dgm:t>
    </dgm:pt>
    <dgm:pt modelId="{9F7C7361-0DE1-406A-8B4E-75994CB6BFD4}">
      <dgm:prSet phldrT="[Текст]"/>
      <dgm:spPr/>
      <dgm:t>
        <a:bodyPr/>
        <a:lstStyle/>
        <a:p>
          <a:r>
            <a:rPr lang="ru-RU" dirty="0" smtClean="0"/>
            <a:t>Не имеющий отдельный коммерческий результат</a:t>
          </a:r>
          <a:endParaRPr lang="ru-RU" dirty="0"/>
        </a:p>
      </dgm:t>
    </dgm:pt>
    <dgm:pt modelId="{23960C59-885F-488F-8D0A-BC4FE73D7D20}" type="parTrans" cxnId="{FD2611EF-8C66-4EC0-BBEE-96B478C35824}">
      <dgm:prSet/>
      <dgm:spPr/>
      <dgm:t>
        <a:bodyPr/>
        <a:lstStyle/>
        <a:p>
          <a:endParaRPr lang="ru-RU"/>
        </a:p>
      </dgm:t>
    </dgm:pt>
    <dgm:pt modelId="{5BCF35C5-076B-45D3-B7DA-B0D1DC7BC9BC}" type="sibTrans" cxnId="{FD2611EF-8C66-4EC0-BBEE-96B478C35824}">
      <dgm:prSet/>
      <dgm:spPr/>
      <dgm:t>
        <a:bodyPr/>
        <a:lstStyle/>
        <a:p>
          <a:endParaRPr lang="ru-RU"/>
        </a:p>
      </dgm:t>
    </dgm:pt>
    <dgm:pt modelId="{B643AFA2-1790-449F-B6D0-60BDE8688702}">
      <dgm:prSet phldrT="[Текст]" custT="1"/>
      <dgm:spPr/>
      <dgm:t>
        <a:bodyPr/>
        <a:lstStyle/>
        <a:p>
          <a:r>
            <a:rPr lang="ru-RU" sz="2800" dirty="0" smtClean="0"/>
            <a:t>обособленный</a:t>
          </a:r>
          <a:endParaRPr lang="ru-RU" sz="2800" dirty="0"/>
        </a:p>
      </dgm:t>
    </dgm:pt>
    <dgm:pt modelId="{3F2697CD-8E2F-468B-A222-F6878DCB42FC}" type="parTrans" cxnId="{7A9FF0E3-2CA7-44D4-89F4-D3419671141D}">
      <dgm:prSet/>
      <dgm:spPr/>
      <dgm:t>
        <a:bodyPr/>
        <a:lstStyle/>
        <a:p>
          <a:endParaRPr lang="ru-RU"/>
        </a:p>
      </dgm:t>
    </dgm:pt>
    <dgm:pt modelId="{6E8E8EF9-38B2-4D41-805B-1546AD28B824}" type="sibTrans" cxnId="{7A9FF0E3-2CA7-44D4-89F4-D3419671141D}">
      <dgm:prSet/>
      <dgm:spPr/>
      <dgm:t>
        <a:bodyPr/>
        <a:lstStyle/>
        <a:p>
          <a:endParaRPr lang="ru-RU"/>
        </a:p>
      </dgm:t>
    </dgm:pt>
    <dgm:pt modelId="{DF2AF92E-2AC7-4477-A0E0-36B007CE06EC}">
      <dgm:prSet phldrT="[Текст]" custT="1"/>
      <dgm:spPr/>
      <dgm:t>
        <a:bodyPr/>
        <a:lstStyle/>
        <a:p>
          <a:r>
            <a:rPr lang="en-US" sz="3200" dirty="0" smtClean="0"/>
            <a:t>RCF</a:t>
          </a:r>
          <a:endParaRPr lang="ru-RU" sz="3200" dirty="0"/>
        </a:p>
      </dgm:t>
    </dgm:pt>
    <dgm:pt modelId="{EA8925ED-6B79-47F8-A2CB-127037EB4AD3}" type="parTrans" cxnId="{BDB9F935-54CD-438B-8E04-0BEC886725A0}">
      <dgm:prSet/>
      <dgm:spPr/>
      <dgm:t>
        <a:bodyPr/>
        <a:lstStyle/>
        <a:p>
          <a:endParaRPr lang="ru-RU"/>
        </a:p>
      </dgm:t>
    </dgm:pt>
    <dgm:pt modelId="{ADBD4722-880C-4B5A-B558-AB12513272C2}" type="sibTrans" cxnId="{BDB9F935-54CD-438B-8E04-0BEC886725A0}">
      <dgm:prSet/>
      <dgm:spPr/>
      <dgm:t>
        <a:bodyPr/>
        <a:lstStyle/>
        <a:p>
          <a:endParaRPr lang="ru-RU"/>
        </a:p>
      </dgm:t>
    </dgm:pt>
    <dgm:pt modelId="{EADABB55-70FD-483F-BA9D-D2DA0E7DE9CD}">
      <dgm:prSet phldrT="[Текст]" custT="1"/>
      <dgm:spPr/>
      <dgm:t>
        <a:bodyPr/>
        <a:lstStyle/>
        <a:p>
          <a:r>
            <a:rPr lang="el-GR" sz="2800" dirty="0" smtClean="0"/>
            <a:t>Δ</a:t>
          </a:r>
          <a:r>
            <a:rPr lang="en-US" sz="2800" dirty="0" smtClean="0"/>
            <a:t>NCF</a:t>
          </a:r>
          <a:endParaRPr lang="ru-RU" sz="2800" dirty="0"/>
        </a:p>
      </dgm:t>
    </dgm:pt>
    <dgm:pt modelId="{ECA342E3-D974-4218-8B7C-A56A6987734B}" type="parTrans" cxnId="{D42A1052-443B-408A-8D8F-8641EFD54C4E}">
      <dgm:prSet/>
      <dgm:spPr/>
      <dgm:t>
        <a:bodyPr/>
        <a:lstStyle/>
        <a:p>
          <a:endParaRPr lang="ru-RU"/>
        </a:p>
      </dgm:t>
    </dgm:pt>
    <dgm:pt modelId="{9D72D7D8-80DE-448C-9BF9-58A766E44D4F}" type="sibTrans" cxnId="{D42A1052-443B-408A-8D8F-8641EFD54C4E}">
      <dgm:prSet/>
      <dgm:spPr/>
      <dgm:t>
        <a:bodyPr/>
        <a:lstStyle/>
        <a:p>
          <a:endParaRPr lang="ru-RU"/>
        </a:p>
      </dgm:t>
    </dgm:pt>
    <dgm:pt modelId="{44749EEF-3CBC-4567-8DF0-4F619E6B7422}">
      <dgm:prSet phldrT="[Текст]" custT="1"/>
      <dgm:spPr/>
      <dgm:t>
        <a:bodyPr/>
        <a:lstStyle/>
        <a:p>
          <a:r>
            <a:rPr lang="en-US" sz="3200" dirty="0" smtClean="0"/>
            <a:t>NCF</a:t>
          </a:r>
          <a:endParaRPr lang="ru-RU" sz="3200" dirty="0"/>
        </a:p>
      </dgm:t>
    </dgm:pt>
    <dgm:pt modelId="{0E364F19-B752-4478-85C1-B4720DAF16B2}" type="parTrans" cxnId="{3CC832F2-0B01-4DDD-B89C-1A647A26BE3D}">
      <dgm:prSet/>
      <dgm:spPr/>
      <dgm:t>
        <a:bodyPr/>
        <a:lstStyle/>
        <a:p>
          <a:endParaRPr lang="ru-RU"/>
        </a:p>
      </dgm:t>
    </dgm:pt>
    <dgm:pt modelId="{AAC85349-E37E-4A70-9942-1F92FC6C91AB}" type="sibTrans" cxnId="{3CC832F2-0B01-4DDD-B89C-1A647A26BE3D}">
      <dgm:prSet/>
      <dgm:spPr/>
      <dgm:t>
        <a:bodyPr/>
        <a:lstStyle/>
        <a:p>
          <a:endParaRPr lang="ru-RU"/>
        </a:p>
      </dgm:t>
    </dgm:pt>
    <dgm:pt modelId="{122DB452-89FB-42F6-85EC-8EDF44E4D4A3}" type="pres">
      <dgm:prSet presAssocID="{55407762-5CB1-455B-993B-F1A6B45BFD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B6C026-61F6-4EED-8421-980BA7A64D99}" type="pres">
      <dgm:prSet presAssocID="{4DFC179F-CD44-49FD-9316-EB30EDB47C87}" presName="hierRoot1" presStyleCnt="0"/>
      <dgm:spPr/>
    </dgm:pt>
    <dgm:pt modelId="{8166C85D-67C3-412B-B8B0-0925A56569D2}" type="pres">
      <dgm:prSet presAssocID="{4DFC179F-CD44-49FD-9316-EB30EDB47C87}" presName="composite" presStyleCnt="0"/>
      <dgm:spPr/>
    </dgm:pt>
    <dgm:pt modelId="{079FDB2F-0F58-40D8-8722-433495B983A6}" type="pres">
      <dgm:prSet presAssocID="{4DFC179F-CD44-49FD-9316-EB30EDB47C87}" presName="background" presStyleLbl="node0" presStyleIdx="0" presStyleCnt="1"/>
      <dgm:spPr/>
    </dgm:pt>
    <dgm:pt modelId="{1A782B79-3D6B-43A0-BB1A-8DA2468C1DD7}" type="pres">
      <dgm:prSet presAssocID="{4DFC179F-CD44-49FD-9316-EB30EDB47C87}" presName="text" presStyleLbl="fgAcc0" presStyleIdx="0" presStyleCnt="1" custScaleX="190659" custLinFactNeighborX="-4853" custLinFactNeighborY="-519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6DD666-C6F9-464D-9FD4-A4CC23AE55F2}" type="pres">
      <dgm:prSet presAssocID="{4DFC179F-CD44-49FD-9316-EB30EDB47C87}" presName="hierChild2" presStyleCnt="0"/>
      <dgm:spPr/>
    </dgm:pt>
    <dgm:pt modelId="{141CF494-95D0-4986-BAD5-D7B8618E7484}" type="pres">
      <dgm:prSet presAssocID="{43EB1BED-BC46-4EEA-89AF-B8342591172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BBEEF28-AA23-40DC-95C3-C0BF0E501321}" type="pres">
      <dgm:prSet presAssocID="{3F9E5C56-4B80-45EF-9118-AEFDA4DF7DCE}" presName="hierRoot2" presStyleCnt="0"/>
      <dgm:spPr/>
    </dgm:pt>
    <dgm:pt modelId="{0B2F0FFF-A755-4CAF-99CF-EB6E554F09B4}" type="pres">
      <dgm:prSet presAssocID="{3F9E5C56-4B80-45EF-9118-AEFDA4DF7DCE}" presName="composite2" presStyleCnt="0"/>
      <dgm:spPr/>
    </dgm:pt>
    <dgm:pt modelId="{ED9B0440-209D-46AD-8E22-4267240D8405}" type="pres">
      <dgm:prSet presAssocID="{3F9E5C56-4B80-45EF-9118-AEFDA4DF7DCE}" presName="background2" presStyleLbl="node2" presStyleIdx="0" presStyleCnt="2"/>
      <dgm:spPr/>
    </dgm:pt>
    <dgm:pt modelId="{90405858-6654-4E7E-B394-D3F50869B0BE}" type="pres">
      <dgm:prSet presAssocID="{3F9E5C56-4B80-45EF-9118-AEFDA4DF7DCE}" presName="text2" presStyleLbl="fgAcc2" presStyleIdx="0" presStyleCnt="2" custScaleX="276504" custLinFactNeighborX="-10752" custLinFactNeighborY="-569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48C4A1-B56C-4B14-83AB-13BB112F54B2}" type="pres">
      <dgm:prSet presAssocID="{3F9E5C56-4B80-45EF-9118-AEFDA4DF7DCE}" presName="hierChild3" presStyleCnt="0"/>
      <dgm:spPr/>
    </dgm:pt>
    <dgm:pt modelId="{E123B80A-D68B-4BFE-AC0B-89BE439B1AC7}" type="pres">
      <dgm:prSet presAssocID="{E4604022-20F8-4905-A512-4EAA4A3DC426}" presName="Name17" presStyleLbl="parChTrans1D3" presStyleIdx="0" presStyleCnt="3"/>
      <dgm:spPr/>
      <dgm:t>
        <a:bodyPr/>
        <a:lstStyle/>
        <a:p>
          <a:endParaRPr lang="ru-RU"/>
        </a:p>
      </dgm:t>
    </dgm:pt>
    <dgm:pt modelId="{F76960E1-3ABE-4A0B-B9D3-649455B9E55B}" type="pres">
      <dgm:prSet presAssocID="{C0B6D52E-0EA1-44C8-A267-BAA08A42451B}" presName="hierRoot3" presStyleCnt="0"/>
      <dgm:spPr/>
    </dgm:pt>
    <dgm:pt modelId="{39023911-8B3C-4D53-BCB6-526438867588}" type="pres">
      <dgm:prSet presAssocID="{C0B6D52E-0EA1-44C8-A267-BAA08A42451B}" presName="composite3" presStyleCnt="0"/>
      <dgm:spPr/>
    </dgm:pt>
    <dgm:pt modelId="{99C78AAA-AAF6-4123-8F81-211D0D8CC9D0}" type="pres">
      <dgm:prSet presAssocID="{C0B6D52E-0EA1-44C8-A267-BAA08A42451B}" presName="background3" presStyleLbl="node3" presStyleIdx="0" presStyleCnt="3"/>
      <dgm:spPr/>
    </dgm:pt>
    <dgm:pt modelId="{EB28D6BC-F3A3-427C-8DE1-26674DF3268B}" type="pres">
      <dgm:prSet presAssocID="{C0B6D52E-0EA1-44C8-A267-BAA08A42451B}" presName="text3" presStyleLbl="fgAcc3" presStyleIdx="0" presStyleCnt="3" custScaleX="237789" custScaleY="1888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9E1E3D-4A0A-4598-8185-A5EA939CF2A9}" type="pres">
      <dgm:prSet presAssocID="{C0B6D52E-0EA1-44C8-A267-BAA08A42451B}" presName="hierChild4" presStyleCnt="0"/>
      <dgm:spPr/>
    </dgm:pt>
    <dgm:pt modelId="{15DD0938-E15D-46FF-8F69-26E5808E7E4E}" type="pres">
      <dgm:prSet presAssocID="{0E364F19-B752-4478-85C1-B4720DAF16B2}" presName="Name23" presStyleLbl="parChTrans1D4" presStyleIdx="0" presStyleCnt="2"/>
      <dgm:spPr/>
      <dgm:t>
        <a:bodyPr/>
        <a:lstStyle/>
        <a:p>
          <a:endParaRPr lang="ru-RU"/>
        </a:p>
      </dgm:t>
    </dgm:pt>
    <dgm:pt modelId="{D991D9A3-C5FE-4FCA-98AA-1AF84E9AC64F}" type="pres">
      <dgm:prSet presAssocID="{44749EEF-3CBC-4567-8DF0-4F619E6B7422}" presName="hierRoot4" presStyleCnt="0"/>
      <dgm:spPr/>
    </dgm:pt>
    <dgm:pt modelId="{D7957EEC-0101-4BB9-81A5-D5565B51000F}" type="pres">
      <dgm:prSet presAssocID="{44749EEF-3CBC-4567-8DF0-4F619E6B7422}" presName="composite4" presStyleCnt="0"/>
      <dgm:spPr/>
    </dgm:pt>
    <dgm:pt modelId="{FAA916CE-EA59-4686-935D-5FC1F58D94B6}" type="pres">
      <dgm:prSet presAssocID="{44749EEF-3CBC-4567-8DF0-4F619E6B7422}" presName="background4" presStyleLbl="node4" presStyleIdx="0" presStyleCnt="2"/>
      <dgm:spPr/>
    </dgm:pt>
    <dgm:pt modelId="{307DE337-7E8F-49BD-9DCF-CB14B0BBC649}" type="pres">
      <dgm:prSet presAssocID="{44749EEF-3CBC-4567-8DF0-4F619E6B7422}" presName="text4" presStyleLbl="fgAcc4" presStyleIdx="0" presStyleCnt="2" custLinFactNeighborX="14222" custLinFactNeighborY="70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BF97FF-CE29-4C45-A863-4693052B5F1F}" type="pres">
      <dgm:prSet presAssocID="{44749EEF-3CBC-4567-8DF0-4F619E6B7422}" presName="hierChild5" presStyleCnt="0"/>
      <dgm:spPr/>
    </dgm:pt>
    <dgm:pt modelId="{13FEF6B3-3A29-4457-A253-C996EBD677B8}" type="pres">
      <dgm:prSet presAssocID="{23960C59-885F-488F-8D0A-BC4FE73D7D2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DEE757A4-437D-4EB9-B3AF-EF8DD01ED562}" type="pres">
      <dgm:prSet presAssocID="{9F7C7361-0DE1-406A-8B4E-75994CB6BFD4}" presName="hierRoot3" presStyleCnt="0"/>
      <dgm:spPr/>
    </dgm:pt>
    <dgm:pt modelId="{94BE02E2-1EBC-415E-BAB3-30E58D978175}" type="pres">
      <dgm:prSet presAssocID="{9F7C7361-0DE1-406A-8B4E-75994CB6BFD4}" presName="composite3" presStyleCnt="0"/>
      <dgm:spPr/>
    </dgm:pt>
    <dgm:pt modelId="{2DACE4F8-A4B3-4BB3-8472-B80C04C3EC55}" type="pres">
      <dgm:prSet presAssocID="{9F7C7361-0DE1-406A-8B4E-75994CB6BFD4}" presName="background3" presStyleLbl="node3" presStyleIdx="1" presStyleCnt="3"/>
      <dgm:spPr/>
    </dgm:pt>
    <dgm:pt modelId="{A3857505-F9E6-4CAA-8FC1-EEFEEFC69A70}" type="pres">
      <dgm:prSet presAssocID="{9F7C7361-0DE1-406A-8B4E-75994CB6BFD4}" presName="text3" presStyleLbl="fgAcc3" presStyleIdx="1" presStyleCnt="3" custScaleX="248896" custScaleY="199095" custLinFactNeighborX="275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E24172-0D1D-47FC-BFF6-FD72AA6FD577}" type="pres">
      <dgm:prSet presAssocID="{9F7C7361-0DE1-406A-8B4E-75994CB6BFD4}" presName="hierChild4" presStyleCnt="0"/>
      <dgm:spPr/>
    </dgm:pt>
    <dgm:pt modelId="{ECB83F6F-C00D-4B90-9DD0-F07DBAC517E1}" type="pres">
      <dgm:prSet presAssocID="{ECA342E3-D974-4218-8B7C-A56A6987734B}" presName="Name23" presStyleLbl="parChTrans1D4" presStyleIdx="1" presStyleCnt="2"/>
      <dgm:spPr/>
      <dgm:t>
        <a:bodyPr/>
        <a:lstStyle/>
        <a:p>
          <a:endParaRPr lang="ru-RU"/>
        </a:p>
      </dgm:t>
    </dgm:pt>
    <dgm:pt modelId="{E19D1312-D536-4CDE-892E-C1F36C1B9BDF}" type="pres">
      <dgm:prSet presAssocID="{EADABB55-70FD-483F-BA9D-D2DA0E7DE9CD}" presName="hierRoot4" presStyleCnt="0"/>
      <dgm:spPr/>
    </dgm:pt>
    <dgm:pt modelId="{4D59746C-8ED1-490F-BB66-8F36E53868C2}" type="pres">
      <dgm:prSet presAssocID="{EADABB55-70FD-483F-BA9D-D2DA0E7DE9CD}" presName="composite4" presStyleCnt="0"/>
      <dgm:spPr/>
    </dgm:pt>
    <dgm:pt modelId="{D4871803-079D-4C81-AD05-EA7F46B2D944}" type="pres">
      <dgm:prSet presAssocID="{EADABB55-70FD-483F-BA9D-D2DA0E7DE9CD}" presName="background4" presStyleLbl="node4" presStyleIdx="1" presStyleCnt="2"/>
      <dgm:spPr/>
    </dgm:pt>
    <dgm:pt modelId="{1EB8B4AC-AE9B-44FB-9995-45972A769937}" type="pres">
      <dgm:prSet presAssocID="{EADABB55-70FD-483F-BA9D-D2DA0E7DE9CD}" presName="text4" presStyleLbl="fgAcc4" presStyleIdx="1" presStyleCnt="2" custLinFactNeighborX="19680" custLinFactNeighborY="66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BBA0D5-2498-404C-AFE0-487CB3FEEAE8}" type="pres">
      <dgm:prSet presAssocID="{EADABB55-70FD-483F-BA9D-D2DA0E7DE9CD}" presName="hierChild5" presStyleCnt="0"/>
      <dgm:spPr/>
    </dgm:pt>
    <dgm:pt modelId="{FF746501-409A-4846-B75E-835E8C8FCC22}" type="pres">
      <dgm:prSet presAssocID="{3F2697CD-8E2F-468B-A222-F6878DCB42F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BD4313A-C533-4F5B-9573-E46D908B40EF}" type="pres">
      <dgm:prSet presAssocID="{B643AFA2-1790-449F-B6D0-60BDE8688702}" presName="hierRoot2" presStyleCnt="0"/>
      <dgm:spPr/>
    </dgm:pt>
    <dgm:pt modelId="{038587FA-A268-4AF4-AC42-CE15D6204C52}" type="pres">
      <dgm:prSet presAssocID="{B643AFA2-1790-449F-B6D0-60BDE8688702}" presName="composite2" presStyleCnt="0"/>
      <dgm:spPr/>
    </dgm:pt>
    <dgm:pt modelId="{D7B843C9-AE31-4F9A-894C-593BF66FEA13}" type="pres">
      <dgm:prSet presAssocID="{B643AFA2-1790-449F-B6D0-60BDE8688702}" presName="background2" presStyleLbl="node2" presStyleIdx="1" presStyleCnt="2"/>
      <dgm:spPr/>
    </dgm:pt>
    <dgm:pt modelId="{4BBC1604-3515-41FA-9035-52B89C0BC2F0}" type="pres">
      <dgm:prSet presAssocID="{B643AFA2-1790-449F-B6D0-60BDE8688702}" presName="text2" presStyleLbl="fgAcc2" presStyleIdx="1" presStyleCnt="2" custScaleX="238704" custLinFactNeighborX="-17621" custLinFactNeighborY="-569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5C90BD-EFCA-4F6E-9DD9-D4C205BF8DC0}" type="pres">
      <dgm:prSet presAssocID="{B643AFA2-1790-449F-B6D0-60BDE8688702}" presName="hierChild3" presStyleCnt="0"/>
      <dgm:spPr/>
    </dgm:pt>
    <dgm:pt modelId="{B0E1E042-B7D0-48EE-AA92-0553DC4B938F}" type="pres">
      <dgm:prSet presAssocID="{EA8925ED-6B79-47F8-A2CB-127037EB4AD3}" presName="Name17" presStyleLbl="parChTrans1D3" presStyleIdx="2" presStyleCnt="3"/>
      <dgm:spPr/>
      <dgm:t>
        <a:bodyPr/>
        <a:lstStyle/>
        <a:p>
          <a:endParaRPr lang="ru-RU"/>
        </a:p>
      </dgm:t>
    </dgm:pt>
    <dgm:pt modelId="{55A5880A-AFF1-469B-8AEC-7CB621D0C0D5}" type="pres">
      <dgm:prSet presAssocID="{DF2AF92E-2AC7-4477-A0E0-36B007CE06EC}" presName="hierRoot3" presStyleCnt="0"/>
      <dgm:spPr/>
    </dgm:pt>
    <dgm:pt modelId="{5C92BAAA-E88E-4ED8-86C7-37EB65852859}" type="pres">
      <dgm:prSet presAssocID="{DF2AF92E-2AC7-4477-A0E0-36B007CE06EC}" presName="composite3" presStyleCnt="0"/>
      <dgm:spPr/>
    </dgm:pt>
    <dgm:pt modelId="{3EE7BBF9-1C23-45E1-AC45-E8CEC34EBCFB}" type="pres">
      <dgm:prSet presAssocID="{DF2AF92E-2AC7-4477-A0E0-36B007CE06EC}" presName="background3" presStyleLbl="node3" presStyleIdx="2" presStyleCnt="3"/>
      <dgm:spPr/>
    </dgm:pt>
    <dgm:pt modelId="{FDEBD7C7-6D39-4480-9525-DB598D79B838}" type="pres">
      <dgm:prSet presAssocID="{DF2AF92E-2AC7-4477-A0E0-36B007CE06EC}" presName="text3" presStyleLbl="fgAcc3" presStyleIdx="2" presStyleCnt="3" custLinFactNeighborX="45426" custLinFactNeighborY="20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02AF1D-DB2D-41D5-8F99-A811BC545295}" type="pres">
      <dgm:prSet presAssocID="{DF2AF92E-2AC7-4477-A0E0-36B007CE06EC}" presName="hierChild4" presStyleCnt="0"/>
      <dgm:spPr/>
    </dgm:pt>
  </dgm:ptLst>
  <dgm:cxnLst>
    <dgm:cxn modelId="{7B6F4A33-687E-4596-B117-5AE618B6BB0A}" type="presOf" srcId="{E4604022-20F8-4905-A512-4EAA4A3DC426}" destId="{E123B80A-D68B-4BFE-AC0B-89BE439B1AC7}" srcOrd="0" destOrd="0" presId="urn:microsoft.com/office/officeart/2005/8/layout/hierarchy1"/>
    <dgm:cxn modelId="{8096FCAC-56F2-46A3-A282-2FCA0E7DBF56}" type="presOf" srcId="{43EB1BED-BC46-4EEA-89AF-B83425911723}" destId="{141CF494-95D0-4986-BAD5-D7B8618E7484}" srcOrd="0" destOrd="0" presId="urn:microsoft.com/office/officeart/2005/8/layout/hierarchy1"/>
    <dgm:cxn modelId="{691B5BDF-CC91-49BB-B793-ED5C19820005}" type="presOf" srcId="{55407762-5CB1-455B-993B-F1A6B45BFD82}" destId="{122DB452-89FB-42F6-85EC-8EDF44E4D4A3}" srcOrd="0" destOrd="0" presId="urn:microsoft.com/office/officeart/2005/8/layout/hierarchy1"/>
    <dgm:cxn modelId="{1903EF3D-ACCA-434C-B76D-B3A8BF5A910D}" type="presOf" srcId="{9F7C7361-0DE1-406A-8B4E-75994CB6BFD4}" destId="{A3857505-F9E6-4CAA-8FC1-EEFEEFC69A70}" srcOrd="0" destOrd="0" presId="urn:microsoft.com/office/officeart/2005/8/layout/hierarchy1"/>
    <dgm:cxn modelId="{8EADFE6D-CE1B-40B6-B045-8C2D30246933}" type="presOf" srcId="{4DFC179F-CD44-49FD-9316-EB30EDB47C87}" destId="{1A782B79-3D6B-43A0-BB1A-8DA2468C1DD7}" srcOrd="0" destOrd="0" presId="urn:microsoft.com/office/officeart/2005/8/layout/hierarchy1"/>
    <dgm:cxn modelId="{888F54C1-F3C2-48CE-ADF5-21A6C58CC603}" srcId="{4DFC179F-CD44-49FD-9316-EB30EDB47C87}" destId="{3F9E5C56-4B80-45EF-9118-AEFDA4DF7DCE}" srcOrd="0" destOrd="0" parTransId="{43EB1BED-BC46-4EEA-89AF-B83425911723}" sibTransId="{11E438B9-00E0-43E7-BF2E-9A98CB6AD8F3}"/>
    <dgm:cxn modelId="{2D7832BB-C393-48CE-AD87-7400C3103216}" type="presOf" srcId="{DF2AF92E-2AC7-4477-A0E0-36B007CE06EC}" destId="{FDEBD7C7-6D39-4480-9525-DB598D79B838}" srcOrd="0" destOrd="0" presId="urn:microsoft.com/office/officeart/2005/8/layout/hierarchy1"/>
    <dgm:cxn modelId="{4BA23273-987F-43A4-AE78-C8789F55EDB6}" type="presOf" srcId="{B643AFA2-1790-449F-B6D0-60BDE8688702}" destId="{4BBC1604-3515-41FA-9035-52B89C0BC2F0}" srcOrd="0" destOrd="0" presId="urn:microsoft.com/office/officeart/2005/8/layout/hierarchy1"/>
    <dgm:cxn modelId="{C76B9C81-1AC5-4E36-9B4B-65233D45D8AB}" type="presOf" srcId="{3F9E5C56-4B80-45EF-9118-AEFDA4DF7DCE}" destId="{90405858-6654-4E7E-B394-D3F50869B0BE}" srcOrd="0" destOrd="0" presId="urn:microsoft.com/office/officeart/2005/8/layout/hierarchy1"/>
    <dgm:cxn modelId="{9DF98F3F-C286-4240-BFD3-1FF00FB82F84}" type="presOf" srcId="{EA8925ED-6B79-47F8-A2CB-127037EB4AD3}" destId="{B0E1E042-B7D0-48EE-AA92-0553DC4B938F}" srcOrd="0" destOrd="0" presId="urn:microsoft.com/office/officeart/2005/8/layout/hierarchy1"/>
    <dgm:cxn modelId="{FD2611EF-8C66-4EC0-BBEE-96B478C35824}" srcId="{3F9E5C56-4B80-45EF-9118-AEFDA4DF7DCE}" destId="{9F7C7361-0DE1-406A-8B4E-75994CB6BFD4}" srcOrd="1" destOrd="0" parTransId="{23960C59-885F-488F-8D0A-BC4FE73D7D20}" sibTransId="{5BCF35C5-076B-45D3-B7DA-B0D1DC7BC9BC}"/>
    <dgm:cxn modelId="{09BA97F1-F899-40AB-B268-493EB56FBCED}" srcId="{3F9E5C56-4B80-45EF-9118-AEFDA4DF7DCE}" destId="{C0B6D52E-0EA1-44C8-A267-BAA08A42451B}" srcOrd="0" destOrd="0" parTransId="{E4604022-20F8-4905-A512-4EAA4A3DC426}" sibTransId="{8695D6F0-5A93-4F61-A108-A0BC9C874F81}"/>
    <dgm:cxn modelId="{D42A1052-443B-408A-8D8F-8641EFD54C4E}" srcId="{9F7C7361-0DE1-406A-8B4E-75994CB6BFD4}" destId="{EADABB55-70FD-483F-BA9D-D2DA0E7DE9CD}" srcOrd="0" destOrd="0" parTransId="{ECA342E3-D974-4218-8B7C-A56A6987734B}" sibTransId="{9D72D7D8-80DE-448C-9BF9-58A766E44D4F}"/>
    <dgm:cxn modelId="{84D3EF73-E776-4313-BE13-7BB875B4682D}" type="presOf" srcId="{EADABB55-70FD-483F-BA9D-D2DA0E7DE9CD}" destId="{1EB8B4AC-AE9B-44FB-9995-45972A769937}" srcOrd="0" destOrd="0" presId="urn:microsoft.com/office/officeart/2005/8/layout/hierarchy1"/>
    <dgm:cxn modelId="{7F4E04D9-9791-4311-AF75-4549958EFC83}" type="presOf" srcId="{0E364F19-B752-4478-85C1-B4720DAF16B2}" destId="{15DD0938-E15D-46FF-8F69-26E5808E7E4E}" srcOrd="0" destOrd="0" presId="urn:microsoft.com/office/officeart/2005/8/layout/hierarchy1"/>
    <dgm:cxn modelId="{8292422C-1F45-43DE-8088-457F7BFA9AC6}" type="presOf" srcId="{3F2697CD-8E2F-468B-A222-F6878DCB42FC}" destId="{FF746501-409A-4846-B75E-835E8C8FCC22}" srcOrd="0" destOrd="0" presId="urn:microsoft.com/office/officeart/2005/8/layout/hierarchy1"/>
    <dgm:cxn modelId="{3CC832F2-0B01-4DDD-B89C-1A647A26BE3D}" srcId="{C0B6D52E-0EA1-44C8-A267-BAA08A42451B}" destId="{44749EEF-3CBC-4567-8DF0-4F619E6B7422}" srcOrd="0" destOrd="0" parTransId="{0E364F19-B752-4478-85C1-B4720DAF16B2}" sibTransId="{AAC85349-E37E-4A70-9942-1F92FC6C91AB}"/>
    <dgm:cxn modelId="{7A9FF0E3-2CA7-44D4-89F4-D3419671141D}" srcId="{4DFC179F-CD44-49FD-9316-EB30EDB47C87}" destId="{B643AFA2-1790-449F-B6D0-60BDE8688702}" srcOrd="1" destOrd="0" parTransId="{3F2697CD-8E2F-468B-A222-F6878DCB42FC}" sibTransId="{6E8E8EF9-38B2-4D41-805B-1546AD28B824}"/>
    <dgm:cxn modelId="{9F895608-846C-4060-BA50-FDD47BBED9E5}" type="presOf" srcId="{C0B6D52E-0EA1-44C8-A267-BAA08A42451B}" destId="{EB28D6BC-F3A3-427C-8DE1-26674DF3268B}" srcOrd="0" destOrd="0" presId="urn:microsoft.com/office/officeart/2005/8/layout/hierarchy1"/>
    <dgm:cxn modelId="{48EDCCD1-0EC1-4CCA-BB4D-2908B203940C}" type="presOf" srcId="{23960C59-885F-488F-8D0A-BC4FE73D7D20}" destId="{13FEF6B3-3A29-4457-A253-C996EBD677B8}" srcOrd="0" destOrd="0" presId="urn:microsoft.com/office/officeart/2005/8/layout/hierarchy1"/>
    <dgm:cxn modelId="{CEAC2C89-F019-49CD-9DE0-9712EC1349FE}" type="presOf" srcId="{ECA342E3-D974-4218-8B7C-A56A6987734B}" destId="{ECB83F6F-C00D-4B90-9DD0-F07DBAC517E1}" srcOrd="0" destOrd="0" presId="urn:microsoft.com/office/officeart/2005/8/layout/hierarchy1"/>
    <dgm:cxn modelId="{BDB9F935-54CD-438B-8E04-0BEC886725A0}" srcId="{B643AFA2-1790-449F-B6D0-60BDE8688702}" destId="{DF2AF92E-2AC7-4477-A0E0-36B007CE06EC}" srcOrd="0" destOrd="0" parTransId="{EA8925ED-6B79-47F8-A2CB-127037EB4AD3}" sibTransId="{ADBD4722-880C-4B5A-B558-AB12513272C2}"/>
    <dgm:cxn modelId="{034EF1E8-C914-4E2E-B24A-7FD58A5F9797}" type="presOf" srcId="{44749EEF-3CBC-4567-8DF0-4F619E6B7422}" destId="{307DE337-7E8F-49BD-9DCF-CB14B0BBC649}" srcOrd="0" destOrd="0" presId="urn:microsoft.com/office/officeart/2005/8/layout/hierarchy1"/>
    <dgm:cxn modelId="{4CC2FDE3-D136-4C29-B6B8-34AAC4091D2F}" srcId="{55407762-5CB1-455B-993B-F1A6B45BFD82}" destId="{4DFC179F-CD44-49FD-9316-EB30EDB47C87}" srcOrd="0" destOrd="0" parTransId="{D90A42DB-1624-4092-A654-0F27F706989D}" sibTransId="{F1CED868-B01D-4FC5-B32D-A6311E3A65AB}"/>
    <dgm:cxn modelId="{C44AD493-3A7A-43A5-9AFF-CBE17376461E}" type="presParOf" srcId="{122DB452-89FB-42F6-85EC-8EDF44E4D4A3}" destId="{E5B6C026-61F6-4EED-8421-980BA7A64D99}" srcOrd="0" destOrd="0" presId="urn:microsoft.com/office/officeart/2005/8/layout/hierarchy1"/>
    <dgm:cxn modelId="{F7353B86-E8AB-42C1-9BC9-AE125D788E0B}" type="presParOf" srcId="{E5B6C026-61F6-4EED-8421-980BA7A64D99}" destId="{8166C85D-67C3-412B-B8B0-0925A56569D2}" srcOrd="0" destOrd="0" presId="urn:microsoft.com/office/officeart/2005/8/layout/hierarchy1"/>
    <dgm:cxn modelId="{3E791A9C-26C1-442B-8895-5FF5D4858E64}" type="presParOf" srcId="{8166C85D-67C3-412B-B8B0-0925A56569D2}" destId="{079FDB2F-0F58-40D8-8722-433495B983A6}" srcOrd="0" destOrd="0" presId="urn:microsoft.com/office/officeart/2005/8/layout/hierarchy1"/>
    <dgm:cxn modelId="{7E4D994E-A8E7-4087-A1D3-BC1C61953E59}" type="presParOf" srcId="{8166C85D-67C3-412B-B8B0-0925A56569D2}" destId="{1A782B79-3D6B-43A0-BB1A-8DA2468C1DD7}" srcOrd="1" destOrd="0" presId="urn:microsoft.com/office/officeart/2005/8/layout/hierarchy1"/>
    <dgm:cxn modelId="{9EFC2C78-6452-43DC-A237-DC729A3FF79E}" type="presParOf" srcId="{E5B6C026-61F6-4EED-8421-980BA7A64D99}" destId="{C26DD666-C6F9-464D-9FD4-A4CC23AE55F2}" srcOrd="1" destOrd="0" presId="urn:microsoft.com/office/officeart/2005/8/layout/hierarchy1"/>
    <dgm:cxn modelId="{FBA2905C-AE32-4E90-A322-6AD35254CD82}" type="presParOf" srcId="{C26DD666-C6F9-464D-9FD4-A4CC23AE55F2}" destId="{141CF494-95D0-4986-BAD5-D7B8618E7484}" srcOrd="0" destOrd="0" presId="urn:microsoft.com/office/officeart/2005/8/layout/hierarchy1"/>
    <dgm:cxn modelId="{3B59BFFB-1129-4F7E-9D60-B10A6D5537FC}" type="presParOf" srcId="{C26DD666-C6F9-464D-9FD4-A4CC23AE55F2}" destId="{FBBEEF28-AA23-40DC-95C3-C0BF0E501321}" srcOrd="1" destOrd="0" presId="urn:microsoft.com/office/officeart/2005/8/layout/hierarchy1"/>
    <dgm:cxn modelId="{FD28D341-3192-4B0C-990F-8C923C939B00}" type="presParOf" srcId="{FBBEEF28-AA23-40DC-95C3-C0BF0E501321}" destId="{0B2F0FFF-A755-4CAF-99CF-EB6E554F09B4}" srcOrd="0" destOrd="0" presId="urn:microsoft.com/office/officeart/2005/8/layout/hierarchy1"/>
    <dgm:cxn modelId="{14FAF300-FC41-4CF0-BC6D-7D7ECE4E238E}" type="presParOf" srcId="{0B2F0FFF-A755-4CAF-99CF-EB6E554F09B4}" destId="{ED9B0440-209D-46AD-8E22-4267240D8405}" srcOrd="0" destOrd="0" presId="urn:microsoft.com/office/officeart/2005/8/layout/hierarchy1"/>
    <dgm:cxn modelId="{6FE3DABC-1087-41B0-9F79-380755B751AF}" type="presParOf" srcId="{0B2F0FFF-A755-4CAF-99CF-EB6E554F09B4}" destId="{90405858-6654-4E7E-B394-D3F50869B0BE}" srcOrd="1" destOrd="0" presId="urn:microsoft.com/office/officeart/2005/8/layout/hierarchy1"/>
    <dgm:cxn modelId="{96C5A16C-F8D1-492E-AAB1-AE1D025FFAD9}" type="presParOf" srcId="{FBBEEF28-AA23-40DC-95C3-C0BF0E501321}" destId="{E648C4A1-B56C-4B14-83AB-13BB112F54B2}" srcOrd="1" destOrd="0" presId="urn:microsoft.com/office/officeart/2005/8/layout/hierarchy1"/>
    <dgm:cxn modelId="{0795B5AF-E049-4108-9AD8-4EA9B480B9E6}" type="presParOf" srcId="{E648C4A1-B56C-4B14-83AB-13BB112F54B2}" destId="{E123B80A-D68B-4BFE-AC0B-89BE439B1AC7}" srcOrd="0" destOrd="0" presId="urn:microsoft.com/office/officeart/2005/8/layout/hierarchy1"/>
    <dgm:cxn modelId="{B76245F7-E954-4DB4-B504-C805F9DDF84B}" type="presParOf" srcId="{E648C4A1-B56C-4B14-83AB-13BB112F54B2}" destId="{F76960E1-3ABE-4A0B-B9D3-649455B9E55B}" srcOrd="1" destOrd="0" presId="urn:microsoft.com/office/officeart/2005/8/layout/hierarchy1"/>
    <dgm:cxn modelId="{5F97C242-3505-4A60-B920-E6857D46F677}" type="presParOf" srcId="{F76960E1-3ABE-4A0B-B9D3-649455B9E55B}" destId="{39023911-8B3C-4D53-BCB6-526438867588}" srcOrd="0" destOrd="0" presId="urn:microsoft.com/office/officeart/2005/8/layout/hierarchy1"/>
    <dgm:cxn modelId="{8E07CBE9-8C49-4909-93BC-D40155847E55}" type="presParOf" srcId="{39023911-8B3C-4D53-BCB6-526438867588}" destId="{99C78AAA-AAF6-4123-8F81-211D0D8CC9D0}" srcOrd="0" destOrd="0" presId="urn:microsoft.com/office/officeart/2005/8/layout/hierarchy1"/>
    <dgm:cxn modelId="{CE6FE0A8-9A0A-4BDF-8B8B-6B86393836DA}" type="presParOf" srcId="{39023911-8B3C-4D53-BCB6-526438867588}" destId="{EB28D6BC-F3A3-427C-8DE1-26674DF3268B}" srcOrd="1" destOrd="0" presId="urn:microsoft.com/office/officeart/2005/8/layout/hierarchy1"/>
    <dgm:cxn modelId="{9C7D93AE-A4B2-4EC1-AF67-74A6FE92807D}" type="presParOf" srcId="{F76960E1-3ABE-4A0B-B9D3-649455B9E55B}" destId="{549E1E3D-4A0A-4598-8185-A5EA939CF2A9}" srcOrd="1" destOrd="0" presId="urn:microsoft.com/office/officeart/2005/8/layout/hierarchy1"/>
    <dgm:cxn modelId="{15A23A35-F8E7-4D13-A209-727847E5C348}" type="presParOf" srcId="{549E1E3D-4A0A-4598-8185-A5EA939CF2A9}" destId="{15DD0938-E15D-46FF-8F69-26E5808E7E4E}" srcOrd="0" destOrd="0" presId="urn:microsoft.com/office/officeart/2005/8/layout/hierarchy1"/>
    <dgm:cxn modelId="{773ED7F7-BF3D-4F8B-8ECA-DFD1DE34D3F7}" type="presParOf" srcId="{549E1E3D-4A0A-4598-8185-A5EA939CF2A9}" destId="{D991D9A3-C5FE-4FCA-98AA-1AF84E9AC64F}" srcOrd="1" destOrd="0" presId="urn:microsoft.com/office/officeart/2005/8/layout/hierarchy1"/>
    <dgm:cxn modelId="{19378635-9627-4ED3-8CE3-7E74C0477FDB}" type="presParOf" srcId="{D991D9A3-C5FE-4FCA-98AA-1AF84E9AC64F}" destId="{D7957EEC-0101-4BB9-81A5-D5565B51000F}" srcOrd="0" destOrd="0" presId="urn:microsoft.com/office/officeart/2005/8/layout/hierarchy1"/>
    <dgm:cxn modelId="{9EF8BE76-904E-4D58-9A45-BE1348F6FC10}" type="presParOf" srcId="{D7957EEC-0101-4BB9-81A5-D5565B51000F}" destId="{FAA916CE-EA59-4686-935D-5FC1F58D94B6}" srcOrd="0" destOrd="0" presId="urn:microsoft.com/office/officeart/2005/8/layout/hierarchy1"/>
    <dgm:cxn modelId="{CBD9CA1D-0AB1-48C8-9ED0-5DE3A5302E44}" type="presParOf" srcId="{D7957EEC-0101-4BB9-81A5-D5565B51000F}" destId="{307DE337-7E8F-49BD-9DCF-CB14B0BBC649}" srcOrd="1" destOrd="0" presId="urn:microsoft.com/office/officeart/2005/8/layout/hierarchy1"/>
    <dgm:cxn modelId="{52A5548B-A163-4F6E-8AB6-3AEEDF1C9FB9}" type="presParOf" srcId="{D991D9A3-C5FE-4FCA-98AA-1AF84E9AC64F}" destId="{51BF97FF-CE29-4C45-A863-4693052B5F1F}" srcOrd="1" destOrd="0" presId="urn:microsoft.com/office/officeart/2005/8/layout/hierarchy1"/>
    <dgm:cxn modelId="{D9E07EEB-F905-4C2E-9666-E5BA3FA1C46F}" type="presParOf" srcId="{E648C4A1-B56C-4B14-83AB-13BB112F54B2}" destId="{13FEF6B3-3A29-4457-A253-C996EBD677B8}" srcOrd="2" destOrd="0" presId="urn:microsoft.com/office/officeart/2005/8/layout/hierarchy1"/>
    <dgm:cxn modelId="{AEBE313A-CB7F-4E3E-BA4B-37E3FE6667BF}" type="presParOf" srcId="{E648C4A1-B56C-4B14-83AB-13BB112F54B2}" destId="{DEE757A4-437D-4EB9-B3AF-EF8DD01ED562}" srcOrd="3" destOrd="0" presId="urn:microsoft.com/office/officeart/2005/8/layout/hierarchy1"/>
    <dgm:cxn modelId="{67D214C8-2A41-4700-8872-7A7707DB7844}" type="presParOf" srcId="{DEE757A4-437D-4EB9-B3AF-EF8DD01ED562}" destId="{94BE02E2-1EBC-415E-BAB3-30E58D978175}" srcOrd="0" destOrd="0" presId="urn:microsoft.com/office/officeart/2005/8/layout/hierarchy1"/>
    <dgm:cxn modelId="{06408E03-BB89-4082-83E6-86F5EA09B152}" type="presParOf" srcId="{94BE02E2-1EBC-415E-BAB3-30E58D978175}" destId="{2DACE4F8-A4B3-4BB3-8472-B80C04C3EC55}" srcOrd="0" destOrd="0" presId="urn:microsoft.com/office/officeart/2005/8/layout/hierarchy1"/>
    <dgm:cxn modelId="{DD9E6FEC-F8C0-40AE-B082-178DF9293E92}" type="presParOf" srcId="{94BE02E2-1EBC-415E-BAB3-30E58D978175}" destId="{A3857505-F9E6-4CAA-8FC1-EEFEEFC69A70}" srcOrd="1" destOrd="0" presId="urn:microsoft.com/office/officeart/2005/8/layout/hierarchy1"/>
    <dgm:cxn modelId="{005ABCEF-51FD-41C8-9B26-3706DE01D138}" type="presParOf" srcId="{DEE757A4-437D-4EB9-B3AF-EF8DD01ED562}" destId="{67E24172-0D1D-47FC-BFF6-FD72AA6FD577}" srcOrd="1" destOrd="0" presId="urn:microsoft.com/office/officeart/2005/8/layout/hierarchy1"/>
    <dgm:cxn modelId="{38D8BF80-4C1D-477B-AFDC-8AC98E602107}" type="presParOf" srcId="{67E24172-0D1D-47FC-BFF6-FD72AA6FD577}" destId="{ECB83F6F-C00D-4B90-9DD0-F07DBAC517E1}" srcOrd="0" destOrd="0" presId="urn:microsoft.com/office/officeart/2005/8/layout/hierarchy1"/>
    <dgm:cxn modelId="{AEE1A73D-E6F2-4123-9A0C-F1A234B5F9EA}" type="presParOf" srcId="{67E24172-0D1D-47FC-BFF6-FD72AA6FD577}" destId="{E19D1312-D536-4CDE-892E-C1F36C1B9BDF}" srcOrd="1" destOrd="0" presId="urn:microsoft.com/office/officeart/2005/8/layout/hierarchy1"/>
    <dgm:cxn modelId="{68E4C8B0-3DEB-4AAF-AE8A-1EC9811F683B}" type="presParOf" srcId="{E19D1312-D536-4CDE-892E-C1F36C1B9BDF}" destId="{4D59746C-8ED1-490F-BB66-8F36E53868C2}" srcOrd="0" destOrd="0" presId="urn:microsoft.com/office/officeart/2005/8/layout/hierarchy1"/>
    <dgm:cxn modelId="{762A33C0-59B0-4C16-97AB-AB418491ABA5}" type="presParOf" srcId="{4D59746C-8ED1-490F-BB66-8F36E53868C2}" destId="{D4871803-079D-4C81-AD05-EA7F46B2D944}" srcOrd="0" destOrd="0" presId="urn:microsoft.com/office/officeart/2005/8/layout/hierarchy1"/>
    <dgm:cxn modelId="{B1D75AFE-6B66-470C-8103-CDCB11699F50}" type="presParOf" srcId="{4D59746C-8ED1-490F-BB66-8F36E53868C2}" destId="{1EB8B4AC-AE9B-44FB-9995-45972A769937}" srcOrd="1" destOrd="0" presId="urn:microsoft.com/office/officeart/2005/8/layout/hierarchy1"/>
    <dgm:cxn modelId="{0A71C77F-CF11-4A95-8C12-3B10481388E9}" type="presParOf" srcId="{E19D1312-D536-4CDE-892E-C1F36C1B9BDF}" destId="{9BBBA0D5-2498-404C-AFE0-487CB3FEEAE8}" srcOrd="1" destOrd="0" presId="urn:microsoft.com/office/officeart/2005/8/layout/hierarchy1"/>
    <dgm:cxn modelId="{4A5A55B1-EF4F-4CFD-B139-CF73F133FC58}" type="presParOf" srcId="{C26DD666-C6F9-464D-9FD4-A4CC23AE55F2}" destId="{FF746501-409A-4846-B75E-835E8C8FCC22}" srcOrd="2" destOrd="0" presId="urn:microsoft.com/office/officeart/2005/8/layout/hierarchy1"/>
    <dgm:cxn modelId="{14B364AE-9BC2-48AD-A979-73E821B1A26A}" type="presParOf" srcId="{C26DD666-C6F9-464D-9FD4-A4CC23AE55F2}" destId="{4BD4313A-C533-4F5B-9573-E46D908B40EF}" srcOrd="3" destOrd="0" presId="urn:microsoft.com/office/officeart/2005/8/layout/hierarchy1"/>
    <dgm:cxn modelId="{4DD94C8A-1400-46A4-B9D7-2A13FCDCF583}" type="presParOf" srcId="{4BD4313A-C533-4F5B-9573-E46D908B40EF}" destId="{038587FA-A268-4AF4-AC42-CE15D6204C52}" srcOrd="0" destOrd="0" presId="urn:microsoft.com/office/officeart/2005/8/layout/hierarchy1"/>
    <dgm:cxn modelId="{198DB66E-3F06-4919-BE14-A95CB5342B12}" type="presParOf" srcId="{038587FA-A268-4AF4-AC42-CE15D6204C52}" destId="{D7B843C9-AE31-4F9A-894C-593BF66FEA13}" srcOrd="0" destOrd="0" presId="urn:microsoft.com/office/officeart/2005/8/layout/hierarchy1"/>
    <dgm:cxn modelId="{A8E81ED8-452D-4FE5-B309-865CF1186E05}" type="presParOf" srcId="{038587FA-A268-4AF4-AC42-CE15D6204C52}" destId="{4BBC1604-3515-41FA-9035-52B89C0BC2F0}" srcOrd="1" destOrd="0" presId="urn:microsoft.com/office/officeart/2005/8/layout/hierarchy1"/>
    <dgm:cxn modelId="{0AFDF3DD-0BE6-4017-B4E9-E992E4E0C4D0}" type="presParOf" srcId="{4BD4313A-C533-4F5B-9573-E46D908B40EF}" destId="{035C90BD-EFCA-4F6E-9DD9-D4C205BF8DC0}" srcOrd="1" destOrd="0" presId="urn:microsoft.com/office/officeart/2005/8/layout/hierarchy1"/>
    <dgm:cxn modelId="{D2B996DC-335E-466C-9126-936E0D7BD48E}" type="presParOf" srcId="{035C90BD-EFCA-4F6E-9DD9-D4C205BF8DC0}" destId="{B0E1E042-B7D0-48EE-AA92-0553DC4B938F}" srcOrd="0" destOrd="0" presId="urn:microsoft.com/office/officeart/2005/8/layout/hierarchy1"/>
    <dgm:cxn modelId="{23F3117E-5352-47CB-B3D9-41FFC8FBD887}" type="presParOf" srcId="{035C90BD-EFCA-4F6E-9DD9-D4C205BF8DC0}" destId="{55A5880A-AFF1-469B-8AEC-7CB621D0C0D5}" srcOrd="1" destOrd="0" presId="urn:microsoft.com/office/officeart/2005/8/layout/hierarchy1"/>
    <dgm:cxn modelId="{41280F26-4B97-4E18-AD96-8FC0D69640C1}" type="presParOf" srcId="{55A5880A-AFF1-469B-8AEC-7CB621D0C0D5}" destId="{5C92BAAA-E88E-4ED8-86C7-37EB65852859}" srcOrd="0" destOrd="0" presId="urn:microsoft.com/office/officeart/2005/8/layout/hierarchy1"/>
    <dgm:cxn modelId="{14278A98-2B16-4199-BBAC-C82C4EEA09B8}" type="presParOf" srcId="{5C92BAAA-E88E-4ED8-86C7-37EB65852859}" destId="{3EE7BBF9-1C23-45E1-AC45-E8CEC34EBCFB}" srcOrd="0" destOrd="0" presId="urn:microsoft.com/office/officeart/2005/8/layout/hierarchy1"/>
    <dgm:cxn modelId="{EF537F4E-CB8C-49C7-90D4-F6E6C58318A0}" type="presParOf" srcId="{5C92BAAA-E88E-4ED8-86C7-37EB65852859}" destId="{FDEBD7C7-6D39-4480-9525-DB598D79B838}" srcOrd="1" destOrd="0" presId="urn:microsoft.com/office/officeart/2005/8/layout/hierarchy1"/>
    <dgm:cxn modelId="{ED5EA184-CA80-4219-AF7C-3775F6DE152C}" type="presParOf" srcId="{55A5880A-AFF1-469B-8AEC-7CB621D0C0D5}" destId="{4102AF1D-DB2D-41D5-8F99-A811BC54529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F94EE-115D-40E8-9BF8-6A375ED24417}">
      <dsp:nvSpPr>
        <dsp:cNvPr id="0" name=""/>
        <dsp:cNvSpPr/>
      </dsp:nvSpPr>
      <dsp:spPr>
        <a:xfrm>
          <a:off x="0" y="158"/>
          <a:ext cx="8304584" cy="17902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Выбор временного шага построения модели увязывается с целями анализа</a:t>
          </a:r>
          <a:endParaRPr lang="ru-RU" sz="3200" kern="1200" dirty="0"/>
        </a:p>
      </dsp:txBody>
      <dsp:txXfrm>
        <a:off x="87394" y="87552"/>
        <a:ext cx="8129796" cy="1615482"/>
      </dsp:txXfrm>
    </dsp:sp>
    <dsp:sp modelId="{E49822A5-C6F6-454C-B198-DF3416B509F2}">
      <dsp:nvSpPr>
        <dsp:cNvPr id="0" name=""/>
        <dsp:cNvSpPr/>
      </dsp:nvSpPr>
      <dsp:spPr>
        <a:xfrm>
          <a:off x="0" y="1803928"/>
          <a:ext cx="8304584" cy="1665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Прогнозируются денежные потоки, а не прибыль по зафиксированным шагам.</a:t>
          </a:r>
          <a:endParaRPr lang="ru-RU" sz="3200" kern="1200" dirty="0"/>
        </a:p>
      </dsp:txBody>
      <dsp:txXfrm>
        <a:off x="81321" y="1885249"/>
        <a:ext cx="8141942" cy="1503236"/>
      </dsp:txXfrm>
    </dsp:sp>
    <dsp:sp modelId="{2EA9A7B9-F0EF-4B13-9422-E6B6A171883E}">
      <dsp:nvSpPr>
        <dsp:cNvPr id="0" name=""/>
        <dsp:cNvSpPr/>
      </dsp:nvSpPr>
      <dsp:spPr>
        <a:xfrm>
          <a:off x="0" y="3483307"/>
          <a:ext cx="8304584" cy="1665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При формировании инвестиционных оттоков следует учитывать инвестиции как в основной капитал, так и в оборотный</a:t>
          </a:r>
          <a:endParaRPr lang="ru-RU" sz="3200" kern="1200" dirty="0"/>
        </a:p>
      </dsp:txBody>
      <dsp:txXfrm>
        <a:off x="81321" y="3564628"/>
        <a:ext cx="8141942" cy="1503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3652A-9AD3-4C6C-858D-935DCBDEF277}">
      <dsp:nvSpPr>
        <dsp:cNvPr id="0" name=""/>
        <dsp:cNvSpPr/>
      </dsp:nvSpPr>
      <dsp:spPr>
        <a:xfrm>
          <a:off x="-142426" y="1368147"/>
          <a:ext cx="6419056" cy="258425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Формируются запасы сырья, материалов для осуществления проекта </a:t>
          </a:r>
          <a:endParaRPr lang="ru-RU" sz="2800" kern="1200" dirty="0"/>
        </a:p>
      </dsp:txBody>
      <dsp:txXfrm>
        <a:off x="-142426" y="2014212"/>
        <a:ext cx="5772991" cy="1292129"/>
      </dsp:txXfrm>
    </dsp:sp>
    <dsp:sp modelId="{B72072E9-8FC3-4E64-A3AF-B6CD316C8BE6}">
      <dsp:nvSpPr>
        <dsp:cNvPr id="0" name=""/>
        <dsp:cNvSpPr/>
      </dsp:nvSpPr>
      <dsp:spPr>
        <a:xfrm>
          <a:off x="1873782" y="2808315"/>
          <a:ext cx="4363674" cy="244826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рабочий капитал увеличивается</a:t>
          </a:r>
          <a:endParaRPr lang="ru-RU" sz="2800" kern="1200" dirty="0"/>
        </a:p>
      </dsp:txBody>
      <dsp:txXfrm>
        <a:off x="1873782" y="3420381"/>
        <a:ext cx="3751608" cy="1224133"/>
      </dsp:txXfrm>
    </dsp:sp>
    <dsp:sp modelId="{7CA6A49C-577D-4F1E-88C9-7C2ABDC67EF0}">
      <dsp:nvSpPr>
        <dsp:cNvPr id="0" name=""/>
        <dsp:cNvSpPr/>
      </dsp:nvSpPr>
      <dsp:spPr>
        <a:xfrm>
          <a:off x="3310795" y="4176462"/>
          <a:ext cx="3322708" cy="258425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деньги затрачиваются </a:t>
          </a:r>
          <a:endParaRPr lang="ru-RU" sz="2800" kern="1200" dirty="0"/>
        </a:p>
      </dsp:txBody>
      <dsp:txXfrm>
        <a:off x="3310795" y="4822527"/>
        <a:ext cx="2676643" cy="12921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3652A-9AD3-4C6C-858D-935DCBDEF277}">
      <dsp:nvSpPr>
        <dsp:cNvPr id="0" name=""/>
        <dsp:cNvSpPr/>
      </dsp:nvSpPr>
      <dsp:spPr>
        <a:xfrm>
          <a:off x="-142426" y="1368147"/>
          <a:ext cx="6419056" cy="258425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Потребность в запасах сокращается</a:t>
          </a:r>
          <a:endParaRPr lang="ru-RU" sz="2800" kern="1200" dirty="0"/>
        </a:p>
      </dsp:txBody>
      <dsp:txXfrm>
        <a:off x="-142426" y="2014212"/>
        <a:ext cx="5772991" cy="1292129"/>
      </dsp:txXfrm>
    </dsp:sp>
    <dsp:sp modelId="{B72072E9-8FC3-4E64-A3AF-B6CD316C8BE6}">
      <dsp:nvSpPr>
        <dsp:cNvPr id="0" name=""/>
        <dsp:cNvSpPr/>
      </dsp:nvSpPr>
      <dsp:spPr>
        <a:xfrm>
          <a:off x="1873782" y="2808315"/>
          <a:ext cx="4363674" cy="244826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рабочий капитал уменьшается</a:t>
          </a:r>
          <a:endParaRPr lang="ru-RU" sz="2800" kern="1200" dirty="0"/>
        </a:p>
      </dsp:txBody>
      <dsp:txXfrm>
        <a:off x="1873782" y="3420381"/>
        <a:ext cx="3751608" cy="1224133"/>
      </dsp:txXfrm>
    </dsp:sp>
    <dsp:sp modelId="{7CA6A49C-577D-4F1E-88C9-7C2ABDC67EF0}">
      <dsp:nvSpPr>
        <dsp:cNvPr id="0" name=""/>
        <dsp:cNvSpPr/>
      </dsp:nvSpPr>
      <dsp:spPr>
        <a:xfrm>
          <a:off x="3310795" y="4176462"/>
          <a:ext cx="3322708" cy="258425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148409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деньги экономятся</a:t>
          </a:r>
          <a:endParaRPr lang="ru-RU" sz="2800" kern="1200" dirty="0"/>
        </a:p>
      </dsp:txBody>
      <dsp:txXfrm>
        <a:off x="3310795" y="4822527"/>
        <a:ext cx="2676643" cy="12921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2094D-CC14-4271-B9C9-2F4C04D6DCBA}">
      <dsp:nvSpPr>
        <dsp:cNvPr id="0" name=""/>
        <dsp:cNvSpPr/>
      </dsp:nvSpPr>
      <dsp:spPr>
        <a:xfrm>
          <a:off x="79332" y="2664296"/>
          <a:ext cx="1263572" cy="12517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проект</a:t>
          </a:r>
          <a:endParaRPr lang="ru-RU" sz="2800" kern="1200" dirty="0"/>
        </a:p>
      </dsp:txBody>
      <dsp:txXfrm>
        <a:off x="115994" y="2700958"/>
        <a:ext cx="1190248" cy="1178414"/>
      </dsp:txXfrm>
    </dsp:sp>
    <dsp:sp modelId="{01D0BDC1-8EDA-4F2F-ABAB-C0101083A0D9}">
      <dsp:nvSpPr>
        <dsp:cNvPr id="0" name=""/>
        <dsp:cNvSpPr/>
      </dsp:nvSpPr>
      <dsp:spPr>
        <a:xfrm rot="17152343">
          <a:off x="926815" y="2728945"/>
          <a:ext cx="1145456" cy="20656"/>
        </a:xfrm>
        <a:custGeom>
          <a:avLst/>
          <a:gdLst/>
          <a:ahLst/>
          <a:cxnLst/>
          <a:rect l="0" t="0" r="0" b="0"/>
          <a:pathLst>
            <a:path>
              <a:moveTo>
                <a:pt x="0" y="10328"/>
              </a:moveTo>
              <a:lnTo>
                <a:pt x="1145456" y="103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70907" y="2710637"/>
        <a:ext cx="57272" cy="57272"/>
      </dsp:txXfrm>
    </dsp:sp>
    <dsp:sp modelId="{549FC960-E4AB-4459-9DF1-530F67BDAF1E}">
      <dsp:nvSpPr>
        <dsp:cNvPr id="0" name=""/>
        <dsp:cNvSpPr/>
      </dsp:nvSpPr>
      <dsp:spPr>
        <a:xfrm>
          <a:off x="1656182" y="1512168"/>
          <a:ext cx="1890076" cy="1352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Обособ</a:t>
          </a:r>
          <a:r>
            <a:rPr lang="ru-RU" sz="3200" kern="1200" dirty="0" smtClean="0"/>
            <a:t>-ленный</a:t>
          </a:r>
          <a:endParaRPr lang="ru-RU" sz="3200" kern="1200" dirty="0"/>
        </a:p>
      </dsp:txBody>
      <dsp:txXfrm>
        <a:off x="1695793" y="1551779"/>
        <a:ext cx="1810854" cy="1273204"/>
      </dsp:txXfrm>
    </dsp:sp>
    <dsp:sp modelId="{784571B1-5332-4A5E-AE61-0FF1909BD13A}">
      <dsp:nvSpPr>
        <dsp:cNvPr id="0" name=""/>
        <dsp:cNvSpPr/>
      </dsp:nvSpPr>
      <dsp:spPr>
        <a:xfrm rot="16636693">
          <a:off x="2863279" y="1402298"/>
          <a:ext cx="1564111" cy="20656"/>
        </a:xfrm>
        <a:custGeom>
          <a:avLst/>
          <a:gdLst/>
          <a:ahLst/>
          <a:cxnLst/>
          <a:rect l="0" t="0" r="0" b="0"/>
          <a:pathLst>
            <a:path>
              <a:moveTo>
                <a:pt x="0" y="10328"/>
              </a:moveTo>
              <a:lnTo>
                <a:pt x="1564111" y="103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06233" y="1373523"/>
        <a:ext cx="78205" cy="78205"/>
      </dsp:txXfrm>
    </dsp:sp>
    <dsp:sp modelId="{067F0F4F-C727-4620-8C05-4B34D3FEFFD3}">
      <dsp:nvSpPr>
        <dsp:cNvPr id="0" name=""/>
        <dsp:cNvSpPr/>
      </dsp:nvSpPr>
      <dsp:spPr>
        <a:xfrm>
          <a:off x="3744412" y="0"/>
          <a:ext cx="4390913" cy="12737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возможность отдельного учета активов проекта</a:t>
          </a:r>
          <a:endParaRPr lang="ru-RU" sz="2800" kern="1200" dirty="0"/>
        </a:p>
      </dsp:txBody>
      <dsp:txXfrm>
        <a:off x="3781719" y="37307"/>
        <a:ext cx="4316299" cy="1199129"/>
      </dsp:txXfrm>
    </dsp:sp>
    <dsp:sp modelId="{0A9244D7-6F0F-4733-A974-80736487EA40}">
      <dsp:nvSpPr>
        <dsp:cNvPr id="0" name=""/>
        <dsp:cNvSpPr/>
      </dsp:nvSpPr>
      <dsp:spPr>
        <a:xfrm rot="3055843">
          <a:off x="3469689" y="2338835"/>
          <a:ext cx="414180" cy="20656"/>
        </a:xfrm>
        <a:custGeom>
          <a:avLst/>
          <a:gdLst/>
          <a:ahLst/>
          <a:cxnLst/>
          <a:rect l="0" t="0" r="0" b="0"/>
          <a:pathLst>
            <a:path>
              <a:moveTo>
                <a:pt x="0" y="10328"/>
              </a:moveTo>
              <a:lnTo>
                <a:pt x="414180" y="103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66425" y="2338808"/>
        <a:ext cx="20709" cy="20709"/>
      </dsp:txXfrm>
    </dsp:sp>
    <dsp:sp modelId="{D61DBCB9-E912-41A6-AF87-43DE149BA296}">
      <dsp:nvSpPr>
        <dsp:cNvPr id="0" name=""/>
        <dsp:cNvSpPr/>
      </dsp:nvSpPr>
      <dsp:spPr>
        <a:xfrm>
          <a:off x="3807300" y="1440160"/>
          <a:ext cx="4302223" cy="21395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наличие отдельных коммерческих результатов (основных продуктов проекта – товаров и услуг), реализуемых на рынке по рыночным ценам</a:t>
          </a:r>
          <a:endParaRPr lang="ru-RU" sz="2000" kern="1200" dirty="0"/>
        </a:p>
      </dsp:txBody>
      <dsp:txXfrm>
        <a:off x="3869966" y="1502826"/>
        <a:ext cx="4176891" cy="2014236"/>
      </dsp:txXfrm>
    </dsp:sp>
    <dsp:sp modelId="{77B3228D-4031-4CA1-ADB9-7164ACBBD9CC}">
      <dsp:nvSpPr>
        <dsp:cNvPr id="0" name=""/>
        <dsp:cNvSpPr/>
      </dsp:nvSpPr>
      <dsp:spPr>
        <a:xfrm rot="4975323">
          <a:off x="2514129" y="3346263"/>
          <a:ext cx="2354362" cy="20656"/>
        </a:xfrm>
        <a:custGeom>
          <a:avLst/>
          <a:gdLst/>
          <a:ahLst/>
          <a:cxnLst/>
          <a:rect l="0" t="0" r="0" b="0"/>
          <a:pathLst>
            <a:path>
              <a:moveTo>
                <a:pt x="0" y="10328"/>
              </a:moveTo>
              <a:lnTo>
                <a:pt x="2354362" y="103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632451" y="3297732"/>
        <a:ext cx="117718" cy="117718"/>
      </dsp:txXfrm>
    </dsp:sp>
    <dsp:sp modelId="{4CCCBE6F-FD94-41DD-9BEA-2C9F275F8EAD}">
      <dsp:nvSpPr>
        <dsp:cNvPr id="0" name=""/>
        <dsp:cNvSpPr/>
      </dsp:nvSpPr>
      <dsp:spPr>
        <a:xfrm>
          <a:off x="3836362" y="3697614"/>
          <a:ext cx="4308515" cy="1654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наличие системы финансирования, отделенной от системы финансирования предприятия в целом </a:t>
          </a:r>
          <a:endParaRPr lang="ru-RU" sz="2400" kern="1200" dirty="0"/>
        </a:p>
      </dsp:txBody>
      <dsp:txXfrm>
        <a:off x="3884817" y="3746069"/>
        <a:ext cx="4211605" cy="1557466"/>
      </dsp:txXfrm>
    </dsp:sp>
    <dsp:sp modelId="{C9125460-7469-4D96-A2CE-17EA61E613C6}">
      <dsp:nvSpPr>
        <dsp:cNvPr id="0" name=""/>
        <dsp:cNvSpPr/>
      </dsp:nvSpPr>
      <dsp:spPr>
        <a:xfrm rot="4778885">
          <a:off x="792211" y="3940237"/>
          <a:ext cx="1342654" cy="20656"/>
        </a:xfrm>
        <a:custGeom>
          <a:avLst/>
          <a:gdLst/>
          <a:ahLst/>
          <a:cxnLst/>
          <a:rect l="0" t="0" r="0" b="0"/>
          <a:pathLst>
            <a:path>
              <a:moveTo>
                <a:pt x="0" y="10328"/>
              </a:moveTo>
              <a:lnTo>
                <a:pt x="1342654" y="103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29972" y="3916999"/>
        <a:ext cx="67132" cy="67132"/>
      </dsp:txXfrm>
    </dsp:sp>
    <dsp:sp modelId="{D066218B-D18B-451E-BD29-4DB1EE353724}">
      <dsp:nvSpPr>
        <dsp:cNvPr id="0" name=""/>
        <dsp:cNvSpPr/>
      </dsp:nvSpPr>
      <dsp:spPr>
        <a:xfrm>
          <a:off x="1584171" y="3716457"/>
          <a:ext cx="1864426" cy="17890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Интегри-рованный</a:t>
          </a:r>
          <a:endParaRPr lang="ru-RU" sz="2800" kern="1200" dirty="0"/>
        </a:p>
      </dsp:txBody>
      <dsp:txXfrm>
        <a:off x="1636569" y="3768855"/>
        <a:ext cx="1759630" cy="16842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1E042-B7D0-48EE-AA92-0553DC4B938F}">
      <dsp:nvSpPr>
        <dsp:cNvPr id="0" name=""/>
        <dsp:cNvSpPr/>
      </dsp:nvSpPr>
      <dsp:spPr>
        <a:xfrm>
          <a:off x="5833766" y="2556653"/>
          <a:ext cx="91440" cy="1031315"/>
        </a:xfrm>
        <a:custGeom>
          <a:avLst/>
          <a:gdLst/>
          <a:ahLst/>
          <a:cxnLst/>
          <a:rect l="0" t="0" r="0" b="0"/>
          <a:pathLst>
            <a:path>
              <a:moveTo>
                <a:pt x="104976" y="0"/>
              </a:moveTo>
              <a:lnTo>
                <a:pt x="104976" y="894009"/>
              </a:lnTo>
              <a:lnTo>
                <a:pt x="45720" y="894009"/>
              </a:lnTo>
              <a:lnTo>
                <a:pt x="45720" y="1031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46501-409A-4846-B75E-835E8C8FCC22}">
      <dsp:nvSpPr>
        <dsp:cNvPr id="0" name=""/>
        <dsp:cNvSpPr/>
      </dsp:nvSpPr>
      <dsp:spPr>
        <a:xfrm>
          <a:off x="3914180" y="1231946"/>
          <a:ext cx="2024563" cy="383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227"/>
              </a:lnTo>
              <a:lnTo>
                <a:pt x="2024563" y="246227"/>
              </a:lnTo>
              <a:lnTo>
                <a:pt x="2024563" y="3835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29307-D0C5-4828-8F12-AF6E4CB46DDC}">
      <dsp:nvSpPr>
        <dsp:cNvPr id="0" name=""/>
        <dsp:cNvSpPr/>
      </dsp:nvSpPr>
      <dsp:spPr>
        <a:xfrm>
          <a:off x="1728520" y="2556653"/>
          <a:ext cx="164549" cy="1031315"/>
        </a:xfrm>
        <a:custGeom>
          <a:avLst/>
          <a:gdLst/>
          <a:ahLst/>
          <a:cxnLst/>
          <a:rect l="0" t="0" r="0" b="0"/>
          <a:pathLst>
            <a:path>
              <a:moveTo>
                <a:pt x="164549" y="0"/>
              </a:moveTo>
              <a:lnTo>
                <a:pt x="164549" y="894009"/>
              </a:lnTo>
              <a:lnTo>
                <a:pt x="0" y="894009"/>
              </a:lnTo>
              <a:lnTo>
                <a:pt x="0" y="1031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1CF494-95D0-4986-BAD5-D7B8618E7484}">
      <dsp:nvSpPr>
        <dsp:cNvPr id="0" name=""/>
        <dsp:cNvSpPr/>
      </dsp:nvSpPr>
      <dsp:spPr>
        <a:xfrm>
          <a:off x="1893069" y="1231946"/>
          <a:ext cx="2021110" cy="383533"/>
        </a:xfrm>
        <a:custGeom>
          <a:avLst/>
          <a:gdLst/>
          <a:ahLst/>
          <a:cxnLst/>
          <a:rect l="0" t="0" r="0" b="0"/>
          <a:pathLst>
            <a:path>
              <a:moveTo>
                <a:pt x="2021110" y="0"/>
              </a:moveTo>
              <a:lnTo>
                <a:pt x="2021110" y="246227"/>
              </a:lnTo>
              <a:lnTo>
                <a:pt x="0" y="246227"/>
              </a:lnTo>
              <a:lnTo>
                <a:pt x="0" y="3835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9FDB2F-0F58-40D8-8722-433495B983A6}">
      <dsp:nvSpPr>
        <dsp:cNvPr id="0" name=""/>
        <dsp:cNvSpPr/>
      </dsp:nvSpPr>
      <dsp:spPr>
        <a:xfrm>
          <a:off x="2501240" y="290771"/>
          <a:ext cx="2825879" cy="9411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82B79-3D6B-43A0-BB1A-8DA2468C1DD7}">
      <dsp:nvSpPr>
        <dsp:cNvPr id="0" name=""/>
        <dsp:cNvSpPr/>
      </dsp:nvSpPr>
      <dsp:spPr>
        <a:xfrm>
          <a:off x="2665925" y="447222"/>
          <a:ext cx="2825879" cy="9411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проект</a:t>
          </a:r>
          <a:endParaRPr lang="ru-RU" sz="3200" kern="1200" dirty="0"/>
        </a:p>
      </dsp:txBody>
      <dsp:txXfrm>
        <a:off x="2693491" y="474788"/>
        <a:ext cx="2770747" cy="886042"/>
      </dsp:txXfrm>
    </dsp:sp>
    <dsp:sp modelId="{ED9B0440-209D-46AD-8E22-4267240D8405}">
      <dsp:nvSpPr>
        <dsp:cNvPr id="0" name=""/>
        <dsp:cNvSpPr/>
      </dsp:nvSpPr>
      <dsp:spPr>
        <a:xfrm>
          <a:off x="-156051" y="1615479"/>
          <a:ext cx="4098242" cy="9411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405858-6654-4E7E-B394-D3F50869B0BE}">
      <dsp:nvSpPr>
        <dsp:cNvPr id="0" name=""/>
        <dsp:cNvSpPr/>
      </dsp:nvSpPr>
      <dsp:spPr>
        <a:xfrm>
          <a:off x="8633" y="1771930"/>
          <a:ext cx="4098242" cy="9411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интегрированный</a:t>
          </a:r>
          <a:endParaRPr lang="ru-RU" sz="2800" kern="1200" dirty="0"/>
        </a:p>
      </dsp:txBody>
      <dsp:txXfrm>
        <a:off x="36199" y="1799496"/>
        <a:ext cx="4043110" cy="886042"/>
      </dsp:txXfrm>
    </dsp:sp>
    <dsp:sp modelId="{05CEB976-FC17-4B4A-9EB5-6F924F6AB35A}">
      <dsp:nvSpPr>
        <dsp:cNvPr id="0" name=""/>
        <dsp:cNvSpPr/>
      </dsp:nvSpPr>
      <dsp:spPr>
        <a:xfrm>
          <a:off x="987438" y="3587969"/>
          <a:ext cx="1482164" cy="9411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8895F-E988-4226-8DA1-D05B8E518AF3}">
      <dsp:nvSpPr>
        <dsp:cNvPr id="0" name=""/>
        <dsp:cNvSpPr/>
      </dsp:nvSpPr>
      <dsp:spPr>
        <a:xfrm>
          <a:off x="1152122" y="3744419"/>
          <a:ext cx="1482164" cy="9411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NCF</a:t>
          </a:r>
          <a:endParaRPr lang="ru-RU" sz="3200" kern="1200" dirty="0"/>
        </a:p>
      </dsp:txBody>
      <dsp:txXfrm>
        <a:off x="1179688" y="3771985"/>
        <a:ext cx="1427032" cy="886042"/>
      </dsp:txXfrm>
    </dsp:sp>
    <dsp:sp modelId="{D7B843C9-AE31-4F9A-894C-593BF66FEA13}">
      <dsp:nvSpPr>
        <dsp:cNvPr id="0" name=""/>
        <dsp:cNvSpPr/>
      </dsp:nvSpPr>
      <dsp:spPr>
        <a:xfrm>
          <a:off x="4169751" y="1615479"/>
          <a:ext cx="3537984" cy="9411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C1604-3515-41FA-9035-52B89C0BC2F0}">
      <dsp:nvSpPr>
        <dsp:cNvPr id="0" name=""/>
        <dsp:cNvSpPr/>
      </dsp:nvSpPr>
      <dsp:spPr>
        <a:xfrm>
          <a:off x="4334436" y="1771930"/>
          <a:ext cx="3537984" cy="9411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обособленный</a:t>
          </a:r>
          <a:endParaRPr lang="ru-RU" sz="2800" kern="1200" dirty="0"/>
        </a:p>
      </dsp:txBody>
      <dsp:txXfrm>
        <a:off x="4362002" y="1799496"/>
        <a:ext cx="3482852" cy="886042"/>
      </dsp:txXfrm>
    </dsp:sp>
    <dsp:sp modelId="{3EE7BBF9-1C23-45E1-AC45-E8CEC34EBCFB}">
      <dsp:nvSpPr>
        <dsp:cNvPr id="0" name=""/>
        <dsp:cNvSpPr/>
      </dsp:nvSpPr>
      <dsp:spPr>
        <a:xfrm>
          <a:off x="5163912" y="3587969"/>
          <a:ext cx="1431147" cy="9411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BD7C7-6D39-4480-9525-DB598D79B838}">
      <dsp:nvSpPr>
        <dsp:cNvPr id="0" name=""/>
        <dsp:cNvSpPr/>
      </dsp:nvSpPr>
      <dsp:spPr>
        <a:xfrm>
          <a:off x="5328597" y="3744419"/>
          <a:ext cx="1431147" cy="9411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RCF</a:t>
          </a:r>
          <a:endParaRPr lang="ru-RU" sz="3200" kern="1200" dirty="0"/>
        </a:p>
      </dsp:txBody>
      <dsp:txXfrm>
        <a:off x="5356163" y="3771985"/>
        <a:ext cx="1376015" cy="886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1E042-B7D0-48EE-AA92-0553DC4B938F}">
      <dsp:nvSpPr>
        <dsp:cNvPr id="0" name=""/>
        <dsp:cNvSpPr/>
      </dsp:nvSpPr>
      <dsp:spPr>
        <a:xfrm>
          <a:off x="6441489" y="1701260"/>
          <a:ext cx="720289" cy="760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4490"/>
              </a:lnTo>
              <a:lnTo>
                <a:pt x="720289" y="654490"/>
              </a:lnTo>
              <a:lnTo>
                <a:pt x="720289" y="7603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46501-409A-4846-B75E-835E8C8FCC22}">
      <dsp:nvSpPr>
        <dsp:cNvPr id="0" name=""/>
        <dsp:cNvSpPr/>
      </dsp:nvSpPr>
      <dsp:spPr>
        <a:xfrm>
          <a:off x="4613318" y="680165"/>
          <a:ext cx="1828170" cy="295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794"/>
              </a:lnTo>
              <a:lnTo>
                <a:pt x="1828170" y="189794"/>
              </a:lnTo>
              <a:lnTo>
                <a:pt x="1828170" y="295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83F6F-C00D-4B90-9DD0-F07DBAC517E1}">
      <dsp:nvSpPr>
        <dsp:cNvPr id="0" name=""/>
        <dsp:cNvSpPr/>
      </dsp:nvSpPr>
      <dsp:spPr>
        <a:xfrm>
          <a:off x="4575032" y="3891051"/>
          <a:ext cx="91440" cy="380843"/>
        </a:xfrm>
        <a:custGeom>
          <a:avLst/>
          <a:gdLst/>
          <a:ahLst/>
          <a:cxnLst/>
          <a:rect l="0" t="0" r="0" b="0"/>
          <a:pathLst>
            <a:path>
              <a:moveTo>
                <a:pt x="135928" y="0"/>
              </a:moveTo>
              <a:lnTo>
                <a:pt x="135928" y="275007"/>
              </a:lnTo>
              <a:lnTo>
                <a:pt x="45720" y="275007"/>
              </a:lnTo>
              <a:lnTo>
                <a:pt x="45720" y="38084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FEF6B3-3A29-4457-A253-C996EBD677B8}">
      <dsp:nvSpPr>
        <dsp:cNvPr id="0" name=""/>
        <dsp:cNvSpPr/>
      </dsp:nvSpPr>
      <dsp:spPr>
        <a:xfrm>
          <a:off x="2787810" y="1701260"/>
          <a:ext cx="1923151" cy="745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9589"/>
              </a:lnTo>
              <a:lnTo>
                <a:pt x="1923151" y="639589"/>
              </a:lnTo>
              <a:lnTo>
                <a:pt x="1923151" y="7454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DD0938-E15D-46FF-8F69-26E5808E7E4E}">
      <dsp:nvSpPr>
        <dsp:cNvPr id="0" name=""/>
        <dsp:cNvSpPr/>
      </dsp:nvSpPr>
      <dsp:spPr>
        <a:xfrm>
          <a:off x="1361933" y="3816466"/>
          <a:ext cx="162481" cy="383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582"/>
              </a:lnTo>
              <a:lnTo>
                <a:pt x="162481" y="277582"/>
              </a:lnTo>
              <a:lnTo>
                <a:pt x="162481" y="3834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3B80A-D68B-4BFE-AC0B-89BE439B1AC7}">
      <dsp:nvSpPr>
        <dsp:cNvPr id="0" name=""/>
        <dsp:cNvSpPr/>
      </dsp:nvSpPr>
      <dsp:spPr>
        <a:xfrm>
          <a:off x="1361933" y="1701260"/>
          <a:ext cx="1425876" cy="745426"/>
        </a:xfrm>
        <a:custGeom>
          <a:avLst/>
          <a:gdLst/>
          <a:ahLst/>
          <a:cxnLst/>
          <a:rect l="0" t="0" r="0" b="0"/>
          <a:pathLst>
            <a:path>
              <a:moveTo>
                <a:pt x="1425876" y="0"/>
              </a:moveTo>
              <a:lnTo>
                <a:pt x="1425876" y="639589"/>
              </a:lnTo>
              <a:lnTo>
                <a:pt x="0" y="639589"/>
              </a:lnTo>
              <a:lnTo>
                <a:pt x="0" y="7454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1CF494-95D0-4986-BAD5-D7B8618E7484}">
      <dsp:nvSpPr>
        <dsp:cNvPr id="0" name=""/>
        <dsp:cNvSpPr/>
      </dsp:nvSpPr>
      <dsp:spPr>
        <a:xfrm>
          <a:off x="2787810" y="680165"/>
          <a:ext cx="1825508" cy="295630"/>
        </a:xfrm>
        <a:custGeom>
          <a:avLst/>
          <a:gdLst/>
          <a:ahLst/>
          <a:cxnLst/>
          <a:rect l="0" t="0" r="0" b="0"/>
          <a:pathLst>
            <a:path>
              <a:moveTo>
                <a:pt x="1825508" y="0"/>
              </a:moveTo>
              <a:lnTo>
                <a:pt x="1825508" y="189794"/>
              </a:lnTo>
              <a:lnTo>
                <a:pt x="0" y="189794"/>
              </a:lnTo>
              <a:lnTo>
                <a:pt x="0" y="295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9FDB2F-0F58-40D8-8722-433495B983A6}">
      <dsp:nvSpPr>
        <dsp:cNvPr id="0" name=""/>
        <dsp:cNvSpPr/>
      </dsp:nvSpPr>
      <dsp:spPr>
        <a:xfrm>
          <a:off x="3524213" y="-45299"/>
          <a:ext cx="2178210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82B79-3D6B-43A0-BB1A-8DA2468C1DD7}">
      <dsp:nvSpPr>
        <dsp:cNvPr id="0" name=""/>
        <dsp:cNvSpPr/>
      </dsp:nvSpPr>
      <dsp:spPr>
        <a:xfrm>
          <a:off x="3651153" y="75293"/>
          <a:ext cx="2178210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проект</a:t>
          </a:r>
          <a:endParaRPr lang="ru-RU" sz="3200" kern="1200" dirty="0"/>
        </a:p>
      </dsp:txBody>
      <dsp:txXfrm>
        <a:off x="3672401" y="96541"/>
        <a:ext cx="2135714" cy="682968"/>
      </dsp:txXfrm>
    </dsp:sp>
    <dsp:sp modelId="{ED9B0440-209D-46AD-8E22-4267240D8405}">
      <dsp:nvSpPr>
        <dsp:cNvPr id="0" name=""/>
        <dsp:cNvSpPr/>
      </dsp:nvSpPr>
      <dsp:spPr>
        <a:xfrm>
          <a:off x="1208330" y="975796"/>
          <a:ext cx="3158959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405858-6654-4E7E-B394-D3F50869B0BE}">
      <dsp:nvSpPr>
        <dsp:cNvPr id="0" name=""/>
        <dsp:cNvSpPr/>
      </dsp:nvSpPr>
      <dsp:spPr>
        <a:xfrm>
          <a:off x="1335271" y="1096389"/>
          <a:ext cx="3158959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интегрированный</a:t>
          </a:r>
          <a:endParaRPr lang="ru-RU" sz="2800" kern="1200" dirty="0"/>
        </a:p>
      </dsp:txBody>
      <dsp:txXfrm>
        <a:off x="1356519" y="1117637"/>
        <a:ext cx="3116463" cy="682968"/>
      </dsp:txXfrm>
    </dsp:sp>
    <dsp:sp modelId="{99C78AAA-AAF6-4123-8F81-211D0D8CC9D0}">
      <dsp:nvSpPr>
        <dsp:cNvPr id="0" name=""/>
        <dsp:cNvSpPr/>
      </dsp:nvSpPr>
      <dsp:spPr>
        <a:xfrm>
          <a:off x="3606" y="2446686"/>
          <a:ext cx="2716654" cy="13697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28D6BC-F3A3-427C-8DE1-26674DF3268B}">
      <dsp:nvSpPr>
        <dsp:cNvPr id="0" name=""/>
        <dsp:cNvSpPr/>
      </dsp:nvSpPr>
      <dsp:spPr>
        <a:xfrm>
          <a:off x="130547" y="2567280"/>
          <a:ext cx="2716654" cy="13697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Имеющий отдельный коммерческий результат</a:t>
          </a:r>
          <a:endParaRPr lang="ru-RU" sz="2000" kern="1200" dirty="0"/>
        </a:p>
      </dsp:txBody>
      <dsp:txXfrm>
        <a:off x="170666" y="2607399"/>
        <a:ext cx="2636416" cy="1289541"/>
      </dsp:txXfrm>
    </dsp:sp>
    <dsp:sp modelId="{FAA916CE-EA59-4686-935D-5FC1F58D94B6}">
      <dsp:nvSpPr>
        <dsp:cNvPr id="0" name=""/>
        <dsp:cNvSpPr/>
      </dsp:nvSpPr>
      <dsp:spPr>
        <a:xfrm>
          <a:off x="953183" y="4199885"/>
          <a:ext cx="1142464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7DE337-7E8F-49BD-9DCF-CB14B0BBC649}">
      <dsp:nvSpPr>
        <dsp:cNvPr id="0" name=""/>
        <dsp:cNvSpPr/>
      </dsp:nvSpPr>
      <dsp:spPr>
        <a:xfrm>
          <a:off x="1080123" y="4320478"/>
          <a:ext cx="1142464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NCF</a:t>
          </a:r>
          <a:endParaRPr lang="ru-RU" sz="3200" kern="1200" dirty="0"/>
        </a:p>
      </dsp:txBody>
      <dsp:txXfrm>
        <a:off x="1101371" y="4341726"/>
        <a:ext cx="1099968" cy="682968"/>
      </dsp:txXfrm>
    </dsp:sp>
    <dsp:sp modelId="{2DACE4F8-A4B3-4BB3-8472-B80C04C3EC55}">
      <dsp:nvSpPr>
        <dsp:cNvPr id="0" name=""/>
        <dsp:cNvSpPr/>
      </dsp:nvSpPr>
      <dsp:spPr>
        <a:xfrm>
          <a:off x="3289187" y="2446686"/>
          <a:ext cx="2843547" cy="14443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857505-F9E6-4CAA-8FC1-EEFEEFC69A70}">
      <dsp:nvSpPr>
        <dsp:cNvPr id="0" name=""/>
        <dsp:cNvSpPr/>
      </dsp:nvSpPr>
      <dsp:spPr>
        <a:xfrm>
          <a:off x="3416128" y="2567280"/>
          <a:ext cx="2843547" cy="14443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Не имеющий отдельный коммерческий результат</a:t>
          </a:r>
          <a:endParaRPr lang="ru-RU" sz="2100" kern="1200" dirty="0"/>
        </a:p>
      </dsp:txBody>
      <dsp:txXfrm>
        <a:off x="3458432" y="2609584"/>
        <a:ext cx="2758939" cy="1359756"/>
      </dsp:txXfrm>
    </dsp:sp>
    <dsp:sp modelId="{D4871803-079D-4C81-AD05-EA7F46B2D944}">
      <dsp:nvSpPr>
        <dsp:cNvPr id="0" name=""/>
        <dsp:cNvSpPr/>
      </dsp:nvSpPr>
      <dsp:spPr>
        <a:xfrm>
          <a:off x="4049520" y="4271894"/>
          <a:ext cx="1142464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B8B4AC-AE9B-44FB-9995-45972A769937}">
      <dsp:nvSpPr>
        <dsp:cNvPr id="0" name=""/>
        <dsp:cNvSpPr/>
      </dsp:nvSpPr>
      <dsp:spPr>
        <a:xfrm>
          <a:off x="4176461" y="4392488"/>
          <a:ext cx="1142464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Δ</a:t>
          </a:r>
          <a:r>
            <a:rPr lang="en-US" sz="2800" kern="1200" dirty="0" smtClean="0"/>
            <a:t>NCF</a:t>
          </a:r>
          <a:endParaRPr lang="ru-RU" sz="2800" kern="1200" dirty="0"/>
        </a:p>
      </dsp:txBody>
      <dsp:txXfrm>
        <a:off x="4197709" y="4413736"/>
        <a:ext cx="1099968" cy="682968"/>
      </dsp:txXfrm>
    </dsp:sp>
    <dsp:sp modelId="{D7B843C9-AE31-4F9A-894C-593BF66FEA13}">
      <dsp:nvSpPr>
        <dsp:cNvPr id="0" name=""/>
        <dsp:cNvSpPr/>
      </dsp:nvSpPr>
      <dsp:spPr>
        <a:xfrm>
          <a:off x="5077935" y="975796"/>
          <a:ext cx="2727107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C1604-3515-41FA-9035-52B89C0BC2F0}">
      <dsp:nvSpPr>
        <dsp:cNvPr id="0" name=""/>
        <dsp:cNvSpPr/>
      </dsp:nvSpPr>
      <dsp:spPr>
        <a:xfrm>
          <a:off x="5204875" y="1096389"/>
          <a:ext cx="2727107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обособленный</a:t>
          </a:r>
          <a:endParaRPr lang="ru-RU" sz="2800" kern="1200" dirty="0"/>
        </a:p>
      </dsp:txBody>
      <dsp:txXfrm>
        <a:off x="5226123" y="1117637"/>
        <a:ext cx="2684611" cy="682968"/>
      </dsp:txXfrm>
    </dsp:sp>
    <dsp:sp modelId="{3EE7BBF9-1C23-45E1-AC45-E8CEC34EBCFB}">
      <dsp:nvSpPr>
        <dsp:cNvPr id="0" name=""/>
        <dsp:cNvSpPr/>
      </dsp:nvSpPr>
      <dsp:spPr>
        <a:xfrm>
          <a:off x="6590546" y="2461587"/>
          <a:ext cx="1142464" cy="725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BD7C7-6D39-4480-9525-DB598D79B838}">
      <dsp:nvSpPr>
        <dsp:cNvPr id="0" name=""/>
        <dsp:cNvSpPr/>
      </dsp:nvSpPr>
      <dsp:spPr>
        <a:xfrm>
          <a:off x="6717486" y="2582181"/>
          <a:ext cx="1142464" cy="7254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RCF</a:t>
          </a:r>
          <a:endParaRPr lang="ru-RU" sz="3200" kern="1200" dirty="0"/>
        </a:p>
      </dsp:txBody>
      <dsp:txXfrm>
        <a:off x="6738734" y="2603429"/>
        <a:ext cx="1099968" cy="682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6FD47-E5BD-4A9F-BC0B-1E0CFA3E04C9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689AE-BBA7-4AF6-AB3B-404E97D8B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</a:t>
            </a:r>
            <a:r>
              <a:rPr lang="ru-RU" b="1" dirty="0"/>
              <a:t>МЕТОДОЛОГИЯ ОЦЕНКИ ЭФФЕКТИВНОСТИ ИНВЕСТИЦИОННЫХ ПРОЕКТОВ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361459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00CC"/>
                </a:solidFill>
              </a:rPr>
              <a:t>Денежный поток любого проекта образуется благодаря инвестиционной, операционной и финансовой деятельности его инициаторов</a:t>
            </a:r>
            <a:r>
              <a:rPr lang="ru-RU" dirty="0">
                <a:solidFill>
                  <a:srgbClr val="660066"/>
                </a:solidFill>
              </a:rPr>
              <a:t>.</a:t>
            </a:r>
            <a:endParaRPr lang="ru-RU" b="1" dirty="0">
              <a:solidFill>
                <a:srgbClr val="660066"/>
              </a:solidFill>
            </a:endParaRPr>
          </a:p>
          <a:p>
            <a:r>
              <a:rPr lang="ru-RU" sz="3900" dirty="0"/>
              <a:t>Под </a:t>
            </a:r>
            <a:r>
              <a:rPr lang="ru-RU" sz="3900" b="1" i="1" dirty="0">
                <a:solidFill>
                  <a:srgbClr val="0000CC"/>
                </a:solidFill>
              </a:rPr>
              <a:t>инвестиционной деятельностью </a:t>
            </a:r>
            <a:r>
              <a:rPr lang="ru-RU" sz="3900" dirty="0"/>
              <a:t>понимаются вложения капитала в активы, способные приносить капитал в будущем (покупка машин, оборудования), и реализация подобных активов.</a:t>
            </a:r>
            <a:endParaRPr lang="ru-RU" sz="39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048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ru-RU" sz="3600" dirty="0"/>
              <a:t>Под </a:t>
            </a:r>
            <a:r>
              <a:rPr lang="ru-RU" sz="3600" b="1" i="1" dirty="0">
                <a:solidFill>
                  <a:srgbClr val="0000CC"/>
                </a:solidFill>
              </a:rPr>
              <a:t>операционной деятельностью</a:t>
            </a:r>
            <a:r>
              <a:rPr lang="ru-RU" sz="3600" b="1" dirty="0">
                <a:solidFill>
                  <a:srgbClr val="0000CC"/>
                </a:solidFill>
              </a:rPr>
              <a:t> </a:t>
            </a:r>
            <a:r>
              <a:rPr lang="ru-RU" sz="3600" dirty="0"/>
              <a:t>понимается осуществление текущих затрат на производство продукции проекта (оказание услуг) и получение доходов от ее реализации.</a:t>
            </a:r>
            <a:endParaRPr lang="ru-RU" sz="3600" b="1" dirty="0"/>
          </a:p>
          <a:p>
            <a:r>
              <a:rPr lang="ru-RU" sz="3600" b="1" i="1" dirty="0">
                <a:solidFill>
                  <a:srgbClr val="0000CC"/>
                </a:solidFill>
              </a:rPr>
              <a:t>Финансовая деятельность</a:t>
            </a:r>
            <a:r>
              <a:rPr lang="ru-RU" sz="3600" b="1" dirty="0">
                <a:solidFill>
                  <a:srgbClr val="0000CC"/>
                </a:solidFill>
              </a:rPr>
              <a:t> </a:t>
            </a:r>
            <a:r>
              <a:rPr lang="ru-RU" sz="3600" dirty="0"/>
              <a:t>связана с привлечением заемных средств по проекту и обслуживанию образовавшегося долга.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959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446704"/>
              </p:ext>
            </p:extLst>
          </p:nvPr>
        </p:nvGraphicFramePr>
        <p:xfrm>
          <a:off x="395536" y="260648"/>
          <a:ext cx="8229600" cy="6278880"/>
        </p:xfrm>
        <a:graphic>
          <a:graphicData uri="http://schemas.openxmlformats.org/drawingml/2006/table">
            <a:tbl>
              <a:tblPr firstRow="1" firstCol="1" bandRow="1"/>
              <a:tblGrid>
                <a:gridCol w="3477828">
                  <a:extLst>
                    <a:ext uri="{9D8B030D-6E8A-4147-A177-3AD203B41FA5}">
                      <a16:colId xmlns:a16="http://schemas.microsoft.com/office/drawing/2014/main" val="2023934590"/>
                    </a:ext>
                  </a:extLst>
                </a:gridCol>
                <a:gridCol w="373624">
                  <a:extLst>
                    <a:ext uri="{9D8B030D-6E8A-4147-A177-3AD203B41FA5}">
                      <a16:colId xmlns:a16="http://schemas.microsoft.com/office/drawing/2014/main" val="2799936752"/>
                    </a:ext>
                  </a:extLst>
                </a:gridCol>
                <a:gridCol w="602407">
                  <a:extLst>
                    <a:ext uri="{9D8B030D-6E8A-4147-A177-3AD203B41FA5}">
                      <a16:colId xmlns:a16="http://schemas.microsoft.com/office/drawing/2014/main" val="2364797471"/>
                    </a:ext>
                  </a:extLst>
                </a:gridCol>
                <a:gridCol w="373624">
                  <a:extLst>
                    <a:ext uri="{9D8B030D-6E8A-4147-A177-3AD203B41FA5}">
                      <a16:colId xmlns:a16="http://schemas.microsoft.com/office/drawing/2014/main" val="3392307275"/>
                    </a:ext>
                  </a:extLst>
                </a:gridCol>
                <a:gridCol w="3402117">
                  <a:extLst>
                    <a:ext uri="{9D8B030D-6E8A-4147-A177-3AD203B41FA5}">
                      <a16:colId xmlns:a16="http://schemas.microsoft.com/office/drawing/2014/main" val="10773635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Приток денежных средств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vert="vert2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Отток денежных средств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595468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Операционная 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(текущая деятельность):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Выручка от реализации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Прирост кредиторской задолженности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ДЕНЕЖНЫЕ СРЕДСТВА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Операционная 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(текущая деятельность</a:t>
                      </a: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):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Затраты на производство и реализацию продукции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Налоги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Прирост оборотных активов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78174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24706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Инвестиционная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деятельность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20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Поступления денежных средств от реализации основных средств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Инвестиционная 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Капитальные затраты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67222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581789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Финансовая деятельность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Заемные и привлеченные средства по проекту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Финансовая деятельность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ru-RU" sz="21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Погашение основного долга и процентов по кредитам, займам по проекту</a:t>
                      </a:r>
                      <a:endParaRPr lang="ru-RU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950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485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sz="3600" dirty="0"/>
              <a:t>Для определения денежных потоков составляется </a:t>
            </a:r>
            <a:r>
              <a:rPr lang="ru-RU" sz="3600" i="1" dirty="0">
                <a:solidFill>
                  <a:srgbClr val="0000CC"/>
                </a:solidFill>
              </a:rPr>
              <a:t>система взаимосвязанных бюджетов</a:t>
            </a:r>
            <a:r>
              <a:rPr lang="ru-RU" sz="3600" dirty="0"/>
              <a:t>, позволяющих оценить основные элементы денежных потоков, формирующих притоки и оттоки за рассматриваемые периоды времени. Затем результаты расчетов сводятся в </a:t>
            </a:r>
            <a:r>
              <a:rPr lang="ru-RU" sz="3600" b="1" i="1" dirty="0">
                <a:solidFill>
                  <a:srgbClr val="0000CC"/>
                </a:solidFill>
              </a:rPr>
              <a:t>единый бюджет чистых денежных потоков инвестиционного проекта</a:t>
            </a:r>
            <a:r>
              <a:rPr lang="ru-RU" sz="3600" dirty="0"/>
              <a:t>.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153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 этом учитываются и </a:t>
            </a:r>
            <a:r>
              <a:rPr lang="ru-RU" b="1" i="1" dirty="0">
                <a:solidFill>
                  <a:srgbClr val="0000CC"/>
                </a:solidFill>
              </a:rPr>
              <a:t>дополнительные эффекты</a:t>
            </a:r>
            <a:r>
              <a:rPr lang="ru-RU" dirty="0"/>
              <a:t>, которые могут оказать некоторое влияние на денежные потоки.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/>
              <a:t>, влияние налога на добавленную стоимость учитывается путем начисления его на соответствующие затраты и объемы продаж, сведения в единую таблицу выплат и поступлений этого налога, а затем наложения этих платежей на базовый денежный поток проекта.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292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00CC"/>
                </a:solidFill>
              </a:rPr>
              <a:t>Баланс выплат и поступлений денежных средств</a:t>
            </a:r>
            <a:r>
              <a:rPr lang="ru-RU" dirty="0"/>
              <a:t>, связанных с осуществлением инвестиционного решения (проекта), приуроченный к определенному периоду времени, называется </a:t>
            </a:r>
            <a:r>
              <a:rPr lang="ru-RU" b="1" dirty="0">
                <a:solidFill>
                  <a:srgbClr val="0000CC"/>
                </a:solidFill>
              </a:rPr>
              <a:t>чистым денежным потоком проекта</a:t>
            </a:r>
            <a:r>
              <a:rPr lang="ru-RU" dirty="0"/>
              <a:t> за данный период времени (</a:t>
            </a:r>
            <a:r>
              <a:rPr lang="ru-RU" dirty="0" err="1"/>
              <a:t>net</a:t>
            </a:r>
            <a:r>
              <a:rPr lang="ru-RU" dirty="0"/>
              <a:t> </a:t>
            </a:r>
            <a:r>
              <a:rPr lang="ru-RU" dirty="0" err="1"/>
              <a:t>cash</a:t>
            </a:r>
            <a:r>
              <a:rPr lang="ru-RU" dirty="0"/>
              <a:t> </a:t>
            </a:r>
            <a:r>
              <a:rPr lang="ru-RU" dirty="0" err="1"/>
              <a:t>flow</a:t>
            </a:r>
            <a:r>
              <a:rPr lang="ru-RU" dirty="0"/>
              <a:t>, </a:t>
            </a:r>
            <a:r>
              <a:rPr lang="ru-RU" b="1" dirty="0">
                <a:solidFill>
                  <a:srgbClr val="0000CC"/>
                </a:solidFill>
              </a:rPr>
              <a:t>NCF</a:t>
            </a:r>
            <a:r>
              <a:rPr lang="ru-RU" dirty="0"/>
              <a:t>).</a:t>
            </a:r>
            <a:endParaRPr lang="ru-RU" b="1" dirty="0"/>
          </a:p>
          <a:p>
            <a:r>
              <a:rPr lang="ru-RU" dirty="0"/>
              <a:t>При этом производимые в данный период времени </a:t>
            </a:r>
            <a:r>
              <a:rPr lang="ru-RU" b="1" dirty="0">
                <a:solidFill>
                  <a:srgbClr val="660033"/>
                </a:solidFill>
              </a:rPr>
              <a:t>выплаты</a:t>
            </a:r>
            <a:r>
              <a:rPr lang="ru-RU" dirty="0">
                <a:solidFill>
                  <a:srgbClr val="660033"/>
                </a:solidFill>
              </a:rPr>
              <a:t> называются </a:t>
            </a:r>
            <a:r>
              <a:rPr lang="ru-RU" b="1" i="1" dirty="0" smtClean="0">
                <a:solidFill>
                  <a:srgbClr val="660033"/>
                </a:solidFill>
              </a:rPr>
              <a:t>денежными оттоками</a:t>
            </a:r>
            <a:r>
              <a:rPr lang="ru-RU" dirty="0"/>
              <a:t>, а полученные в этот период </a:t>
            </a:r>
            <a:r>
              <a:rPr lang="ru-RU" b="1" dirty="0" smtClean="0">
                <a:solidFill>
                  <a:srgbClr val="660033"/>
                </a:solidFill>
              </a:rPr>
              <a:t>поступления </a:t>
            </a:r>
            <a:r>
              <a:rPr lang="ru-RU" b="1" dirty="0">
                <a:solidFill>
                  <a:srgbClr val="660033"/>
                </a:solidFill>
              </a:rPr>
              <a:t>денег </a:t>
            </a:r>
            <a:r>
              <a:rPr lang="ru-RU" dirty="0">
                <a:solidFill>
                  <a:srgbClr val="660033"/>
                </a:solidFill>
              </a:rPr>
              <a:t>- </a:t>
            </a:r>
            <a:r>
              <a:rPr lang="ru-RU" b="1" i="1" dirty="0">
                <a:solidFill>
                  <a:srgbClr val="660033"/>
                </a:solidFill>
              </a:rPr>
              <a:t>денежными притоками</a:t>
            </a:r>
          </a:p>
        </p:txBody>
      </p:sp>
    </p:spTree>
    <p:extLst>
      <p:ext uri="{BB962C8B-B14F-4D97-AF65-F5344CB8AC3E}">
        <p14:creationId xmlns:p14="http://schemas.microsoft.com/office/powerpoint/2010/main" val="2891895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892480" cy="6453336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00CC"/>
                </a:solidFill>
              </a:rPr>
              <a:t>Рабочий (оборотный) капитал</a:t>
            </a:r>
            <a:r>
              <a:rPr lang="ru-RU" sz="3600" b="1" dirty="0">
                <a:solidFill>
                  <a:srgbClr val="0000CC"/>
                </a:solidFill>
              </a:rPr>
              <a:t> </a:t>
            </a:r>
            <a:r>
              <a:rPr lang="ru-RU" sz="3600" dirty="0"/>
              <a:t>– это разница между </a:t>
            </a:r>
            <a:r>
              <a:rPr lang="ru-RU" sz="3600" i="1" dirty="0">
                <a:solidFill>
                  <a:srgbClr val="0000CC"/>
                </a:solidFill>
              </a:rPr>
              <a:t>текущими активами </a:t>
            </a:r>
            <a:r>
              <a:rPr lang="ru-RU" sz="3600" dirty="0">
                <a:solidFill>
                  <a:srgbClr val="0000CC"/>
                </a:solidFill>
              </a:rPr>
              <a:t>и </a:t>
            </a:r>
            <a:r>
              <a:rPr lang="ru-RU" sz="3600" i="1" dirty="0">
                <a:solidFill>
                  <a:srgbClr val="0000CC"/>
                </a:solidFill>
              </a:rPr>
              <a:t>текущими обязательствами </a:t>
            </a:r>
            <a:r>
              <a:rPr lang="ru-RU" sz="3600" dirty="0"/>
              <a:t>по проекту. </a:t>
            </a:r>
            <a:endParaRPr lang="ru-RU" sz="3600" dirty="0" smtClean="0"/>
          </a:p>
          <a:p>
            <a:pPr>
              <a:spcBef>
                <a:spcPts val="1200"/>
              </a:spcBef>
            </a:pPr>
            <a:r>
              <a:rPr lang="ru-RU" sz="3600" dirty="0" smtClean="0"/>
              <a:t>В </a:t>
            </a:r>
            <a:r>
              <a:rPr lang="ru-RU" sz="3600" dirty="0"/>
              <a:t>расчетах </a:t>
            </a:r>
            <a:r>
              <a:rPr lang="ru-RU" sz="3600" dirty="0" smtClean="0"/>
              <a:t>используются </a:t>
            </a:r>
            <a:r>
              <a:rPr lang="ru-RU" sz="3600" dirty="0"/>
              <a:t>только </a:t>
            </a:r>
            <a:r>
              <a:rPr lang="ru-RU" sz="3600" b="1" i="1" dirty="0" smtClean="0">
                <a:solidFill>
                  <a:srgbClr val="660033"/>
                </a:solidFill>
              </a:rPr>
              <a:t>нормируемые </a:t>
            </a:r>
            <a:r>
              <a:rPr lang="ru-RU" sz="3600" b="1" i="1" dirty="0">
                <a:solidFill>
                  <a:srgbClr val="660033"/>
                </a:solidFill>
              </a:rPr>
              <a:t>текущие активы </a:t>
            </a:r>
            <a:r>
              <a:rPr lang="ru-RU" sz="3600" dirty="0"/>
              <a:t>(запасы, дебиторская задолженность, незавершенное производство) и </a:t>
            </a:r>
            <a:r>
              <a:rPr lang="ru-RU" sz="3600" b="1" i="1" dirty="0">
                <a:solidFill>
                  <a:srgbClr val="660033"/>
                </a:solidFill>
              </a:rPr>
              <a:t>нормируемые текущие пассивы </a:t>
            </a:r>
            <a:r>
              <a:rPr lang="ru-RU" sz="3600" dirty="0"/>
              <a:t>(кредиторская задолженность</a:t>
            </a:r>
            <a:r>
              <a:rPr lang="ru-RU" sz="4000" dirty="0"/>
              <a:t>).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443747"/>
              </p:ext>
            </p:extLst>
          </p:nvPr>
        </p:nvGraphicFramePr>
        <p:xfrm>
          <a:off x="467544" y="-891480"/>
          <a:ext cx="6419056" cy="6768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076456" y="2462626"/>
            <a:ext cx="2067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Отток</a:t>
            </a:r>
          </a:p>
          <a:p>
            <a:r>
              <a:rPr lang="ru-RU" sz="3200" b="1" dirty="0" smtClean="0">
                <a:solidFill>
                  <a:srgbClr val="990000"/>
                </a:solidFill>
                <a:latin typeface="Times New Roman" panose="02020603050405020304" pitchFamily="18" charset="0"/>
              </a:rPr>
              <a:t>денежных средств</a:t>
            </a:r>
            <a:endParaRPr lang="ru-RU" sz="32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0780377"/>
              </p:ext>
            </p:extLst>
          </p:nvPr>
        </p:nvGraphicFramePr>
        <p:xfrm>
          <a:off x="467544" y="-891480"/>
          <a:ext cx="6419056" cy="6768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076456" y="2517050"/>
            <a:ext cx="2067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Приток</a:t>
            </a:r>
          </a:p>
          <a:p>
            <a:r>
              <a:rPr lang="ru-RU" sz="3200" b="1" dirty="0" smtClean="0">
                <a:solidFill>
                  <a:srgbClr val="990000"/>
                </a:solidFill>
                <a:latin typeface="Times New Roman" panose="02020603050405020304" pitchFamily="18" charset="0"/>
              </a:rPr>
              <a:t>денежных средств</a:t>
            </a:r>
            <a:endParaRPr lang="ru-RU" sz="3200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92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79712" y="3933056"/>
            <a:ext cx="6400800" cy="1752600"/>
          </a:xfrm>
        </p:spPr>
        <p:txBody>
          <a:bodyPr/>
          <a:lstStyle/>
          <a:p>
            <a:pPr algn="r"/>
            <a:r>
              <a:rPr lang="ru-RU" sz="3600" dirty="0">
                <a:solidFill>
                  <a:schemeClr val="tx1"/>
                </a:solidFill>
                <a:latin typeface="+mj-lt"/>
              </a:rPr>
              <a:t>Денежные    потоки      экономически     обособленных       и     интегрированных проектов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636912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Тема 5. </a:t>
            </a:r>
            <a:r>
              <a:rPr lang="ru-RU" b="1" dirty="0" smtClean="0"/>
              <a:t>МЕТОДОЛОГИЧЕСКИЕ ОСНОВЫ ОЦЕНКИ ЭФФЕКТИВНОСТИ ПРОЕКТНЫХ РЕШЕНИЙ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208" y="4797152"/>
            <a:ext cx="6400800" cy="17526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5.1 </a:t>
            </a:r>
            <a:r>
              <a:rPr lang="ru-RU" sz="3600" dirty="0" smtClean="0">
                <a:solidFill>
                  <a:schemeClr val="tx1"/>
                </a:solidFill>
              </a:rPr>
              <a:t>Финансовая </a:t>
            </a:r>
            <a:r>
              <a:rPr lang="ru-RU" sz="3600" dirty="0">
                <a:solidFill>
                  <a:schemeClr val="tx1"/>
                </a:solidFill>
              </a:rPr>
              <a:t>модель инвестиционного </a:t>
            </a:r>
            <a:r>
              <a:rPr lang="ru-RU" sz="3600" dirty="0" smtClean="0">
                <a:solidFill>
                  <a:schemeClr val="tx1"/>
                </a:solidFill>
              </a:rPr>
              <a:t>решения и </a:t>
            </a:r>
            <a:r>
              <a:rPr lang="ru-RU" sz="3600" dirty="0">
                <a:solidFill>
                  <a:schemeClr val="tx1"/>
                </a:solidFill>
              </a:rPr>
              <a:t>ее структура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765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66337894"/>
              </p:ext>
            </p:extLst>
          </p:nvPr>
        </p:nvGraphicFramePr>
        <p:xfrm>
          <a:off x="323528" y="620688"/>
          <a:ext cx="8568952" cy="5505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00CC"/>
                </a:solidFill>
              </a:rPr>
              <a:t>Чистый денежный </a:t>
            </a:r>
            <a:r>
              <a:rPr lang="ru-RU" b="1" i="1" dirty="0">
                <a:solidFill>
                  <a:srgbClr val="0000CC"/>
                </a:solidFill>
              </a:rPr>
              <a:t>поток от активов</a:t>
            </a:r>
            <a:r>
              <a:rPr lang="ru-RU" b="1" dirty="0">
                <a:solidFill>
                  <a:srgbClr val="0000CC"/>
                </a:solidFill>
              </a:rPr>
              <a:t> </a:t>
            </a:r>
            <a:r>
              <a:rPr lang="ru-RU" b="1" i="1" dirty="0">
                <a:solidFill>
                  <a:srgbClr val="0000CC"/>
                </a:solidFill>
              </a:rPr>
              <a:t>проекта</a:t>
            </a:r>
            <a:r>
              <a:rPr lang="ru-RU" b="1" dirty="0">
                <a:solidFill>
                  <a:srgbClr val="0000CC"/>
                </a:solidFill>
              </a:rPr>
              <a:t> </a:t>
            </a:r>
            <a:r>
              <a:rPr lang="en-GB" b="1" dirty="0">
                <a:solidFill>
                  <a:srgbClr val="0000CC"/>
                </a:solidFill>
              </a:rPr>
              <a:t>(NCF) </a:t>
            </a:r>
            <a:r>
              <a:rPr lang="ru-RU" dirty="0" smtClean="0"/>
              <a:t>(или свободный </a:t>
            </a:r>
            <a:r>
              <a:rPr lang="ru-RU" dirty="0"/>
              <a:t>денежный </a:t>
            </a:r>
            <a:r>
              <a:rPr lang="ru-RU" dirty="0" smtClean="0"/>
              <a:t>поток, </a:t>
            </a:r>
            <a:r>
              <a:rPr lang="ru-RU" dirty="0"/>
              <a:t>FCF – </a:t>
            </a:r>
            <a:r>
              <a:rPr lang="ru-RU" dirty="0" err="1"/>
              <a:t>free</a:t>
            </a:r>
            <a:r>
              <a:rPr lang="ru-RU" dirty="0"/>
              <a:t> </a:t>
            </a:r>
            <a:r>
              <a:rPr lang="ru-RU" dirty="0" err="1"/>
              <a:t>cash</a:t>
            </a:r>
            <a:r>
              <a:rPr lang="ru-RU" dirty="0"/>
              <a:t> </a:t>
            </a:r>
            <a:r>
              <a:rPr lang="ru-RU" dirty="0" err="1"/>
              <a:t>flow</a:t>
            </a:r>
            <a:r>
              <a:rPr lang="ru-RU" dirty="0" smtClean="0"/>
              <a:t>) </a:t>
            </a:r>
            <a:r>
              <a:rPr lang="ru-RU" dirty="0"/>
              <a:t>– это поток, который рассчитывается </a:t>
            </a:r>
            <a:r>
              <a:rPr lang="ru-RU" i="1" u="sng" dirty="0">
                <a:solidFill>
                  <a:srgbClr val="660033"/>
                </a:solidFill>
              </a:rPr>
              <a:t>без привязки к конкретной структуре финансирования</a:t>
            </a:r>
            <a:r>
              <a:rPr lang="ru-RU" i="1" u="sng" dirty="0">
                <a:solidFill>
                  <a:srgbClr val="7030A0"/>
                </a:solidFill>
              </a:rPr>
              <a:t> </a:t>
            </a:r>
            <a:r>
              <a:rPr lang="ru-RU" dirty="0"/>
              <a:t>и представляет собой чистый результат инвестиционного решения.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/>
              <a:t>единственный вид денежных потоков, который может быть определен </a:t>
            </a:r>
            <a:r>
              <a:rPr lang="ru-RU" b="1" i="1" dirty="0">
                <a:solidFill>
                  <a:srgbClr val="0000CC"/>
                </a:solidFill>
              </a:rPr>
              <a:t>для интегрированных</a:t>
            </a:r>
            <a:r>
              <a:rPr lang="ru-RU" dirty="0"/>
              <a:t> в действующее предприятие проектов.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899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307" y="526684"/>
            <a:ext cx="8229600" cy="2539929"/>
          </a:xfrm>
        </p:spPr>
        <p:txBody>
          <a:bodyPr>
            <a:normAutofit fontScale="90000"/>
          </a:bodyPr>
          <a:lstStyle/>
          <a:p>
            <a:pPr algn="l"/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3600" dirty="0" smtClean="0"/>
              <a:t>В каждый интервал времени </a:t>
            </a:r>
            <a:r>
              <a:rPr lang="ru-RU" sz="3600" b="1" i="1" dirty="0">
                <a:solidFill>
                  <a:srgbClr val="0000CC"/>
                </a:solidFill>
              </a:rPr>
              <a:t>чистый денежный поток от активов проекта</a:t>
            </a:r>
            <a:r>
              <a:rPr lang="ru-RU" sz="3600" b="1" dirty="0">
                <a:solidFill>
                  <a:srgbClr val="0000CC"/>
                </a:solidFill>
              </a:rPr>
              <a:t> </a:t>
            </a:r>
            <a:r>
              <a:rPr lang="ru-RU" sz="3600" b="1" dirty="0"/>
              <a:t>(</a:t>
            </a:r>
            <a:r>
              <a:rPr lang="en-US" sz="3600" b="1" i="1" dirty="0"/>
              <a:t>NCF</a:t>
            </a:r>
            <a:r>
              <a:rPr lang="ru-RU" sz="3600" b="1" dirty="0"/>
              <a:t>,</a:t>
            </a:r>
            <a:r>
              <a:rPr lang="ru-RU" sz="3600" b="1" i="1" dirty="0"/>
              <a:t> </a:t>
            </a:r>
            <a:r>
              <a:rPr lang="en-US" sz="3600" b="1" dirty="0"/>
              <a:t>net cash flow</a:t>
            </a:r>
            <a:r>
              <a:rPr lang="ru-RU" sz="3600" b="1" dirty="0"/>
              <a:t>) состоит </a:t>
            </a:r>
            <a:r>
              <a:rPr lang="ru-RU" sz="3600" b="1" dirty="0">
                <a:solidFill>
                  <a:srgbClr val="990000"/>
                </a:solidFill>
              </a:rPr>
              <a:t>из притоков и оттоков</a:t>
            </a:r>
            <a:r>
              <a:rPr lang="ru-RU" sz="3600" b="1" dirty="0"/>
              <a:t> </a:t>
            </a:r>
            <a:r>
              <a:rPr lang="ru-RU" sz="3600" b="1" i="1" dirty="0"/>
              <a:t>по </a:t>
            </a:r>
            <a:r>
              <a:rPr lang="ru-RU" sz="3600" b="1" i="1" dirty="0">
                <a:solidFill>
                  <a:srgbClr val="660033"/>
                </a:solidFill>
              </a:rPr>
              <a:t>операционной и инвестиционной деятельности</a:t>
            </a:r>
            <a:r>
              <a:rPr lang="ru-RU" sz="3600" b="1" dirty="0">
                <a:solidFill>
                  <a:srgbClr val="660033"/>
                </a:solidFill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307" y="4002717"/>
            <a:ext cx="8363272" cy="23066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где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660033"/>
                </a:solidFill>
              </a:rPr>
              <a:t>S </a:t>
            </a:r>
            <a:r>
              <a:rPr lang="ru-RU" b="1" dirty="0">
                <a:solidFill>
                  <a:srgbClr val="660033"/>
                </a:solidFill>
              </a:rPr>
              <a:t>(</a:t>
            </a:r>
            <a:r>
              <a:rPr lang="en-US" b="1" dirty="0">
                <a:solidFill>
                  <a:srgbClr val="660033"/>
                </a:solidFill>
              </a:rPr>
              <a:t>sales</a:t>
            </a:r>
            <a:r>
              <a:rPr lang="ru-RU" b="1" dirty="0">
                <a:solidFill>
                  <a:srgbClr val="660033"/>
                </a:solidFill>
              </a:rPr>
              <a:t>) </a:t>
            </a:r>
            <a:r>
              <a:rPr lang="ru-RU" dirty="0"/>
              <a:t>– выручка от реализации продукции (доход);</a:t>
            </a:r>
          </a:p>
          <a:p>
            <a:pPr marL="0" indent="0">
              <a:buNone/>
            </a:pPr>
            <a:r>
              <a:rPr lang="en-US" b="1" dirty="0">
                <a:solidFill>
                  <a:srgbClr val="660033"/>
                </a:solidFill>
              </a:rPr>
              <a:t>C</a:t>
            </a:r>
            <a:r>
              <a:rPr lang="ru-RU" b="1" dirty="0">
                <a:solidFill>
                  <a:srgbClr val="660033"/>
                </a:solidFill>
              </a:rPr>
              <a:t> (</a:t>
            </a:r>
            <a:r>
              <a:rPr lang="en-US" b="1" dirty="0">
                <a:solidFill>
                  <a:srgbClr val="660033"/>
                </a:solidFill>
              </a:rPr>
              <a:t>cost</a:t>
            </a:r>
            <a:r>
              <a:rPr lang="ru-RU" b="1" dirty="0">
                <a:solidFill>
                  <a:srgbClr val="660033"/>
                </a:solidFill>
              </a:rPr>
              <a:t>) </a:t>
            </a:r>
            <a:r>
              <a:rPr lang="ru-RU" dirty="0"/>
              <a:t>– текущие затраты без амортизации;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072656"/>
              </p:ext>
            </p:extLst>
          </p:nvPr>
        </p:nvGraphicFramePr>
        <p:xfrm>
          <a:off x="553907" y="3253006"/>
          <a:ext cx="7643193" cy="64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3" imgW="3098520" imgH="228600" progId="Equation.DSMT4">
                  <p:embed/>
                </p:oleObj>
              </mc:Choice>
              <mc:Fallback>
                <p:oleObj name="Equation" r:id="rId3" imgW="309852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907" y="3253006"/>
                        <a:ext cx="7643193" cy="645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>
                <a:solidFill>
                  <a:srgbClr val="660033"/>
                </a:solidFill>
              </a:rPr>
              <a:t>T</a:t>
            </a:r>
            <a:r>
              <a:rPr lang="ru-RU" sz="3600" dirty="0" smtClean="0"/>
              <a:t> </a:t>
            </a:r>
            <a:r>
              <a:rPr lang="ru-RU" sz="3600" dirty="0"/>
              <a:t>– ставка налога на прибыль;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660033"/>
                </a:solidFill>
              </a:rPr>
              <a:t>DP</a:t>
            </a:r>
            <a:r>
              <a:rPr lang="ru-RU" sz="3600" b="1" dirty="0">
                <a:solidFill>
                  <a:srgbClr val="660033"/>
                </a:solidFill>
              </a:rPr>
              <a:t> (</a:t>
            </a:r>
            <a:r>
              <a:rPr lang="en-US" sz="3600" b="1" dirty="0">
                <a:solidFill>
                  <a:srgbClr val="660033"/>
                </a:solidFill>
              </a:rPr>
              <a:t>depreciation</a:t>
            </a:r>
            <a:r>
              <a:rPr lang="ru-RU" sz="3600" b="1" dirty="0">
                <a:solidFill>
                  <a:srgbClr val="660033"/>
                </a:solidFill>
              </a:rPr>
              <a:t>) </a:t>
            </a:r>
            <a:r>
              <a:rPr lang="ru-RU" sz="3600" dirty="0"/>
              <a:t>– амортизация</a:t>
            </a:r>
            <a:r>
              <a:rPr lang="ru-RU" sz="4000" dirty="0"/>
              <a:t>;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660033"/>
                </a:solidFill>
              </a:rPr>
              <a:t>SV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–</a:t>
            </a:r>
            <a:r>
              <a:rPr lang="ru-RU" sz="3600" dirty="0" smtClean="0"/>
              <a:t> стоимость продажи и ликвидации активов;</a:t>
            </a:r>
          </a:p>
          <a:p>
            <a:pPr marL="0" indent="0">
              <a:buNone/>
            </a:pPr>
            <a:r>
              <a:rPr lang="en-US" sz="3600" b="1" dirty="0" err="1" smtClean="0">
                <a:solidFill>
                  <a:srgbClr val="660033"/>
                </a:solidFill>
              </a:rPr>
              <a:t>Capex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dirty="0" smtClean="0"/>
              <a:t>- капитальные издержки (стоимость оборудования по проекту, сметная стоимость строительства);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660033"/>
                </a:solidFill>
              </a:rPr>
              <a:t>ΔWC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dirty="0" smtClean="0"/>
              <a:t>– изменения в рабочем капитале.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76664"/>
          </a:xfrm>
        </p:spPr>
        <p:txBody>
          <a:bodyPr>
            <a:normAutofit fontScale="92500"/>
          </a:bodyPr>
          <a:lstStyle/>
          <a:p>
            <a:r>
              <a:rPr lang="ru-RU" dirty="0"/>
              <a:t>При оценке денежных потоков </a:t>
            </a:r>
            <a:r>
              <a:rPr lang="ru-RU" b="1" i="1" dirty="0">
                <a:solidFill>
                  <a:srgbClr val="0000CC"/>
                </a:solidFill>
              </a:rPr>
              <a:t>экономически обособленных проектов </a:t>
            </a:r>
            <a:r>
              <a:rPr lang="ru-RU" dirty="0">
                <a:solidFill>
                  <a:srgbClr val="660033"/>
                </a:solidFill>
              </a:rPr>
              <a:t>кроме потоков по инвестиционной и операционной деятельности рассчитывается </a:t>
            </a:r>
            <a:r>
              <a:rPr lang="ru-RU" i="1" dirty="0">
                <a:solidFill>
                  <a:srgbClr val="0000CC"/>
                </a:solidFill>
              </a:rPr>
              <a:t>денежный поток по финансовой деятельности</a:t>
            </a:r>
            <a:r>
              <a:rPr lang="ru-RU" dirty="0"/>
              <a:t>, так как экономически обособленный проект имеет собственную систему </a:t>
            </a:r>
            <a:r>
              <a:rPr lang="ru-RU" dirty="0" smtClean="0"/>
              <a:t>финансирования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/>
              <a:t>Включение в расчеты потока по финансовой деятельности образует результирующий денежный поток, который </a:t>
            </a:r>
            <a:r>
              <a:rPr lang="ru-RU" b="1" dirty="0">
                <a:solidFill>
                  <a:srgbClr val="660033"/>
                </a:solidFill>
              </a:rPr>
              <a:t>имеет отношение только к инвестору</a:t>
            </a:r>
            <a:r>
              <a:rPr lang="ru-RU" dirty="0"/>
              <a:t> и называется </a:t>
            </a:r>
            <a:r>
              <a:rPr lang="ru-RU" b="1" dirty="0">
                <a:solidFill>
                  <a:srgbClr val="0000CC"/>
                </a:solidFill>
              </a:rPr>
              <a:t>остаточным денежным потоком для собственников (</a:t>
            </a:r>
            <a:r>
              <a:rPr lang="ru-RU" b="1" i="1" dirty="0">
                <a:solidFill>
                  <a:srgbClr val="0000CC"/>
                </a:solidFill>
              </a:rPr>
              <a:t>RCF</a:t>
            </a:r>
            <a:r>
              <a:rPr lang="ru-RU" b="1" dirty="0">
                <a:solidFill>
                  <a:srgbClr val="0000CC"/>
                </a:solidFill>
              </a:rPr>
              <a:t>).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199" y="259856"/>
            <a:ext cx="8229600" cy="6193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Для </a:t>
            </a:r>
            <a:r>
              <a:rPr lang="ru-RU" dirty="0"/>
              <a:t>каждого интервала времени </a:t>
            </a:r>
            <a:r>
              <a:rPr lang="ru-RU" b="1" dirty="0">
                <a:solidFill>
                  <a:srgbClr val="0000CC"/>
                </a:solidFill>
              </a:rPr>
              <a:t>чистый остаточный денежный поток (</a:t>
            </a:r>
            <a:r>
              <a:rPr lang="en-US" b="1" dirty="0">
                <a:solidFill>
                  <a:srgbClr val="0000CC"/>
                </a:solidFill>
              </a:rPr>
              <a:t>RCF</a:t>
            </a:r>
            <a:r>
              <a:rPr lang="ru-RU" b="1" dirty="0">
                <a:solidFill>
                  <a:srgbClr val="0000CC"/>
                </a:solidFill>
              </a:rPr>
              <a:t>) </a:t>
            </a:r>
            <a:r>
              <a:rPr lang="ru-RU" dirty="0"/>
              <a:t>будет равен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 smtClean="0"/>
              <a:t>NCF</a:t>
            </a:r>
            <a:r>
              <a:rPr lang="ru-RU" dirty="0" smtClean="0"/>
              <a:t> </a:t>
            </a:r>
            <a:r>
              <a:rPr lang="ru-RU" dirty="0"/>
              <a:t>-  денежный поток от активов проекта в каждый интервал времени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5022605" y="2941756"/>
            <a:ext cx="984148" cy="501717"/>
          </a:xfrm>
          <a:custGeom>
            <a:avLst/>
            <a:gdLst>
              <a:gd name="connsiteX0" fmla="*/ 0 w 1983698"/>
              <a:gd name="connsiteY0" fmla="*/ 0 h 349317"/>
              <a:gd name="connsiteX1" fmla="*/ 1801091 w 1983698"/>
              <a:gd name="connsiteY1" fmla="*/ 318655 h 349317"/>
              <a:gd name="connsiteX2" fmla="*/ 1828800 w 1983698"/>
              <a:gd name="connsiteY2" fmla="*/ 318655 h 34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3698" h="349317">
                <a:moveTo>
                  <a:pt x="0" y="0"/>
                </a:moveTo>
                <a:lnTo>
                  <a:pt x="1801091" y="318655"/>
                </a:lnTo>
                <a:cubicBezTo>
                  <a:pt x="2105891" y="371764"/>
                  <a:pt x="1967345" y="345209"/>
                  <a:pt x="1828800" y="31865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6039472" y="2913779"/>
            <a:ext cx="1330036" cy="512618"/>
          </a:xfrm>
          <a:custGeom>
            <a:avLst/>
            <a:gdLst>
              <a:gd name="connsiteX0" fmla="*/ 0 w 1330036"/>
              <a:gd name="connsiteY0" fmla="*/ 512618 h 512618"/>
              <a:gd name="connsiteX1" fmla="*/ 1330036 w 1330036"/>
              <a:gd name="connsiteY1" fmla="*/ 0 h 512618"/>
              <a:gd name="connsiteX2" fmla="*/ 1330036 w 1330036"/>
              <a:gd name="connsiteY2" fmla="*/ 0 h 51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036" h="512618">
                <a:moveTo>
                  <a:pt x="0" y="512618"/>
                </a:moveTo>
                <a:lnTo>
                  <a:pt x="1330036" y="0"/>
                </a:lnTo>
                <a:lnTo>
                  <a:pt x="133003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347864" y="136770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133308"/>
              </p:ext>
            </p:extLst>
          </p:nvPr>
        </p:nvGraphicFramePr>
        <p:xfrm>
          <a:off x="1168621" y="2079766"/>
          <a:ext cx="6806757" cy="72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3" imgW="1600200" imgH="165100" progId="Equation.DSMT4">
                  <p:embed/>
                </p:oleObj>
              </mc:Choice>
              <mc:Fallback>
                <p:oleObj name="Equation" r:id="rId3" imgW="1600200" imgH="1651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621" y="2079766"/>
                        <a:ext cx="6806757" cy="7249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499992" y="3577880"/>
            <a:ext cx="3096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/>
              <a:t>Финансовый поток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99591" y="5568963"/>
            <a:ext cx="133542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978247"/>
              </p:ext>
            </p:extLst>
          </p:nvPr>
        </p:nvGraphicFramePr>
        <p:xfrm>
          <a:off x="254361" y="5309108"/>
          <a:ext cx="3487520" cy="488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5" imgW="837836" imgH="165028" progId="Equation.DSMT4">
                  <p:embed/>
                </p:oleObj>
              </mc:Choice>
              <mc:Fallback>
                <p:oleObj name="Equation" r:id="rId5" imgW="837836" imgH="165028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61" y="5309108"/>
                        <a:ext cx="3487520" cy="4884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741881" y="5237801"/>
            <a:ext cx="494491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</a:t>
            </a:r>
            <a:r>
              <a:rPr kumimoji="0" lang="ru-RU" alt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денежный поток по финансовой деятельности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00CC"/>
                </a:solidFill>
              </a:rPr>
              <a:t>D</a:t>
            </a:r>
            <a:r>
              <a:rPr lang="ru-RU" b="1" dirty="0" smtClean="0">
                <a:solidFill>
                  <a:srgbClr val="0000CC"/>
                </a:solidFill>
              </a:rPr>
              <a:t> –</a:t>
            </a:r>
            <a:r>
              <a:rPr lang="ru-RU" dirty="0" smtClean="0"/>
              <a:t> чистое получение долга («+» - долг полученный, «-» -   долг возвращаемый),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00CC"/>
                </a:solidFill>
              </a:rPr>
              <a:t>I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– процентные платежи по долгу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00CC"/>
                </a:solidFill>
              </a:rPr>
              <a:t>Δ</a:t>
            </a:r>
            <a:r>
              <a:rPr lang="en-US" sz="2800" b="1" i="1" dirty="0">
                <a:solidFill>
                  <a:srgbClr val="0000CC"/>
                </a:solidFill>
              </a:rPr>
              <a:t>SH</a:t>
            </a:r>
            <a:r>
              <a:rPr lang="en-US" sz="2800" b="1" dirty="0">
                <a:solidFill>
                  <a:srgbClr val="0000CC"/>
                </a:solidFill>
              </a:rPr>
              <a:t> 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>– налоговый щит (налоговый выигрыш), связанный с тем, что проценты по долгу в какой-то части или полностью выплачиваются до налога на прибыль, что снижает налогооблагаемую базу по этому налогу. 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dirty="0"/>
              <a:t>где </a:t>
            </a:r>
            <a:r>
              <a:rPr lang="ru-RU" i="1" dirty="0"/>
              <a:t>Т</a:t>
            </a:r>
            <a:r>
              <a:rPr lang="ru-RU" dirty="0"/>
              <a:t> – ставка налога на прибыль </a:t>
            </a:r>
            <a:endParaRPr lang="ru-RU" sz="2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95736" y="5827394"/>
            <a:ext cx="169271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80493"/>
              </p:ext>
            </p:extLst>
          </p:nvPr>
        </p:nvGraphicFramePr>
        <p:xfrm>
          <a:off x="2483768" y="4797152"/>
          <a:ext cx="2880320" cy="597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3" imgW="787400" imgH="190500" progId="Equation.DSMT4">
                  <p:embed/>
                </p:oleObj>
              </mc:Choice>
              <mc:Fallback>
                <p:oleObj name="Equation" r:id="rId3" imgW="787400" imgH="1905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797152"/>
                        <a:ext cx="2880320" cy="5975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48238911"/>
              </p:ext>
            </p:extLst>
          </p:nvPr>
        </p:nvGraphicFramePr>
        <p:xfrm>
          <a:off x="323528" y="620688"/>
          <a:ext cx="81369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9385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38610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600" dirty="0" smtClean="0"/>
              <a:t>Релевантность </a:t>
            </a:r>
            <a:r>
              <a:rPr lang="ru-RU" sz="3600" dirty="0"/>
              <a:t>денежных потоков от активов</a:t>
            </a:r>
          </a:p>
        </p:txBody>
      </p:sp>
    </p:spTree>
    <p:extLst>
      <p:ext uri="{BB962C8B-B14F-4D97-AF65-F5344CB8AC3E}">
        <p14:creationId xmlns:p14="http://schemas.microsoft.com/office/powerpoint/2010/main" val="120674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Проблемы определения </a:t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0000CC"/>
                </a:solidFill>
              </a:rPr>
              <a:t>доходной части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b="1" i="1" dirty="0" smtClean="0"/>
              <a:t>Корректный выбор </a:t>
            </a:r>
            <a:r>
              <a:rPr lang="ru-RU" b="1" i="1" dirty="0" smtClean="0">
                <a:solidFill>
                  <a:srgbClr val="C00000"/>
                </a:solidFill>
              </a:rPr>
              <a:t>цены</a:t>
            </a:r>
            <a:r>
              <a:rPr lang="ru-RU" b="1" i="1" dirty="0" smtClean="0"/>
              <a:t> на продукт.</a:t>
            </a:r>
            <a:r>
              <a:rPr lang="ru-RU" i="1" dirty="0" smtClean="0"/>
              <a:t> </a:t>
            </a:r>
            <a:endParaRPr lang="en-US" i="1" dirty="0" smtClean="0"/>
          </a:p>
          <a:p>
            <a:pPr marL="742950" indent="-742950">
              <a:buAutoNum type="arabicPeriod"/>
            </a:pPr>
            <a:r>
              <a:rPr lang="ru-RU" b="1" i="1" dirty="0" smtClean="0"/>
              <a:t>Ориентация </a:t>
            </a:r>
            <a:r>
              <a:rPr lang="ru-RU" b="1" i="1" dirty="0"/>
              <a:t>на </a:t>
            </a:r>
            <a:r>
              <a:rPr lang="ru-RU" b="1" i="1" dirty="0">
                <a:solidFill>
                  <a:srgbClr val="C00000"/>
                </a:solidFill>
              </a:rPr>
              <a:t>паспортную </a:t>
            </a:r>
            <a:r>
              <a:rPr lang="ru-RU" b="1" i="1" dirty="0" smtClean="0">
                <a:solidFill>
                  <a:srgbClr val="C00000"/>
                </a:solidFill>
              </a:rPr>
              <a:t>производительность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marL="742950" indent="-742950">
              <a:buAutoNum type="arabicPeriod"/>
            </a:pPr>
            <a:r>
              <a:rPr lang="ru-RU" b="1" i="1" dirty="0" smtClean="0"/>
              <a:t>«</a:t>
            </a:r>
            <a:r>
              <a:rPr lang="ru-RU" b="1" i="1" dirty="0">
                <a:solidFill>
                  <a:srgbClr val="C00000"/>
                </a:solidFill>
              </a:rPr>
              <a:t>Н</a:t>
            </a:r>
            <a:r>
              <a:rPr lang="ru-RU" b="1" i="1" dirty="0" smtClean="0">
                <a:solidFill>
                  <a:srgbClr val="C00000"/>
                </a:solidFill>
              </a:rPr>
              <a:t>алоговый </a:t>
            </a:r>
            <a:r>
              <a:rPr lang="ru-RU" b="1" i="1" dirty="0">
                <a:solidFill>
                  <a:srgbClr val="C00000"/>
                </a:solidFill>
              </a:rPr>
              <a:t>щит</a:t>
            </a:r>
            <a:r>
              <a:rPr lang="ru-RU" b="1" i="1" dirty="0"/>
              <a:t>» по </a:t>
            </a:r>
            <a:r>
              <a:rPr lang="ru-RU" b="1" i="1" dirty="0" smtClean="0"/>
              <a:t>амортизации</a:t>
            </a:r>
            <a:r>
              <a:rPr lang="en-US" b="1" i="1" dirty="0" smtClean="0"/>
              <a:t> </a:t>
            </a:r>
            <a:r>
              <a:rPr lang="en-US" dirty="0" smtClean="0"/>
              <a:t>(</a:t>
            </a:r>
            <a:r>
              <a:rPr lang="ru-RU" dirty="0"/>
              <a:t>е</a:t>
            </a:r>
            <a:r>
              <a:rPr lang="ru-RU" dirty="0" smtClean="0"/>
              <a:t>сли </a:t>
            </a:r>
            <a:r>
              <a:rPr lang="ru-RU" dirty="0"/>
              <a:t>реализуется проект замены оборудования, то должна учитываться разность в выгодах, получаемых в виде «налогового щита по амортизации»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3343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00CC"/>
                </a:solidFill>
              </a:rPr>
              <a:t>Создать финансовую модель инвестирования </a:t>
            </a:r>
            <a:r>
              <a:rPr lang="ru-RU" dirty="0"/>
              <a:t>означает </a:t>
            </a:r>
            <a:endParaRPr lang="ru-RU" dirty="0" smtClean="0"/>
          </a:p>
          <a:p>
            <a:r>
              <a:rPr lang="ru-RU" dirty="0" smtClean="0"/>
              <a:t>определить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ключевые факторы бизнеса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произвести </a:t>
            </a:r>
            <a:r>
              <a:rPr lang="ru-RU" dirty="0">
                <a:solidFill>
                  <a:srgbClr val="C00000"/>
                </a:solidFill>
              </a:rPr>
              <a:t>расчет затрат и результатов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оценить </a:t>
            </a:r>
            <a:r>
              <a:rPr lang="ru-RU" dirty="0">
                <a:solidFill>
                  <a:srgbClr val="C00000"/>
                </a:solidFill>
              </a:rPr>
              <a:t>эффективность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Финансовая </a:t>
            </a:r>
            <a:r>
              <a:rPr lang="ru-RU" dirty="0"/>
              <a:t>модель </a:t>
            </a:r>
            <a:r>
              <a:rPr lang="ru-RU" b="1" i="1" dirty="0">
                <a:solidFill>
                  <a:srgbClr val="C00000"/>
                </a:solidFill>
              </a:rPr>
              <a:t>позволяет оценить целесообразность инвестирования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1373936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/>
              <a:t>4. </a:t>
            </a:r>
            <a:r>
              <a:rPr lang="ru-RU" sz="3600" b="1" i="1" dirty="0"/>
              <a:t>Неточности </a:t>
            </a:r>
            <a:r>
              <a:rPr lang="ru-RU" sz="3600" b="1" i="1" dirty="0" smtClean="0"/>
              <a:t>в формировании </a:t>
            </a:r>
            <a:r>
              <a:rPr lang="ru-RU" sz="3600" b="1" i="1" dirty="0" smtClean="0">
                <a:solidFill>
                  <a:srgbClr val="C00000"/>
                </a:solidFill>
              </a:rPr>
              <a:t>завершающего денежного потока </a:t>
            </a:r>
            <a:r>
              <a:rPr lang="ru-RU" dirty="0" smtClean="0"/>
              <a:t>(</a:t>
            </a:r>
            <a:r>
              <a:rPr lang="en-US" dirty="0" smtClean="0"/>
              <a:t>terminal cash flow</a:t>
            </a:r>
            <a:r>
              <a:rPr lang="ru-RU" dirty="0" smtClean="0"/>
              <a:t>) (возможные инвестиционные оттоки в связи с юридическими, экологическими и налоговыми требованиями).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00CC"/>
                </a:solidFill>
              </a:rPr>
              <a:t>Завершающий денежный поток </a:t>
            </a:r>
            <a:r>
              <a:rPr lang="ru-RU" sz="2800" dirty="0">
                <a:solidFill>
                  <a:srgbClr val="0000CC"/>
                </a:solidFill>
              </a:rPr>
              <a:t>= Прогнозируемый поток по операционной деятельности проекта + Доход от продажи активов +/– Налог на прибыль (убытки) по продаже активов + Возврат вложенного оборотного капитала.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048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 определения </a:t>
            </a:r>
            <a:br>
              <a:rPr lang="ru-RU" dirty="0" smtClean="0"/>
            </a:br>
            <a:r>
              <a:rPr lang="ru-RU" b="1" dirty="0" smtClean="0">
                <a:solidFill>
                  <a:srgbClr val="0000CC"/>
                </a:solidFill>
              </a:rPr>
              <a:t>затратной части: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>
              <a:buAutoNum type="arabicPeriod"/>
            </a:pPr>
            <a:r>
              <a:rPr lang="ru-RU" sz="3500" b="1" i="1" dirty="0" smtClean="0">
                <a:solidFill>
                  <a:srgbClr val="C00000"/>
                </a:solidFill>
              </a:rPr>
              <a:t>Инфраструктурные</a:t>
            </a:r>
            <a:r>
              <a:rPr lang="ru-RU" sz="3500" b="1" i="1" dirty="0" smtClean="0"/>
              <a:t> капитальные затраты</a:t>
            </a:r>
            <a:r>
              <a:rPr lang="ru-RU" sz="3500" b="1" dirty="0" smtClean="0"/>
              <a:t>. </a:t>
            </a:r>
          </a:p>
          <a:p>
            <a:pPr marL="514350" indent="-514350">
              <a:buAutoNum type="arabicPeriod"/>
            </a:pPr>
            <a:r>
              <a:rPr lang="ru-RU" sz="3500" b="1" i="1" dirty="0"/>
              <a:t>«</a:t>
            </a:r>
            <a:r>
              <a:rPr lang="ru-RU" sz="3500" b="1" i="1" dirty="0">
                <a:solidFill>
                  <a:srgbClr val="C00000"/>
                </a:solidFill>
              </a:rPr>
              <a:t>Утопленные</a:t>
            </a:r>
            <a:r>
              <a:rPr lang="ru-RU" sz="3500" b="1" i="1" dirty="0">
                <a:solidFill>
                  <a:srgbClr val="7030A0"/>
                </a:solidFill>
              </a:rPr>
              <a:t> </a:t>
            </a:r>
            <a:r>
              <a:rPr lang="ru-RU" sz="3500" b="1" i="1" dirty="0"/>
              <a:t>издержки</a:t>
            </a:r>
            <a:r>
              <a:rPr lang="ru-RU" sz="3500" b="1" i="1" dirty="0" smtClean="0"/>
              <a:t>» </a:t>
            </a:r>
          </a:p>
          <a:p>
            <a:pPr marL="540000" indent="0">
              <a:buNone/>
            </a:pPr>
            <a:r>
              <a:rPr lang="ru-RU" dirty="0" smtClean="0"/>
              <a:t>Если </a:t>
            </a:r>
            <a:r>
              <a:rPr lang="ru-RU" dirty="0"/>
              <a:t>часть затрат по проекту уже была осуществлена в предыдущие годы, то такие издержки не должны учитываться при обосновании проекта</a:t>
            </a:r>
            <a:r>
              <a:rPr lang="ru-RU" dirty="0" smtClean="0"/>
              <a:t>.</a:t>
            </a:r>
            <a:endParaRPr lang="ru-RU" sz="3500" b="1" dirty="0" smtClean="0"/>
          </a:p>
          <a:p>
            <a:pPr marL="514350" indent="-514350">
              <a:buFont typeface="+mj-lt"/>
              <a:buAutoNum type="arabicPeriod" startAt="3"/>
            </a:pPr>
            <a:r>
              <a:rPr lang="ru-RU" sz="3500" b="1" i="1" dirty="0"/>
              <a:t>«</a:t>
            </a:r>
            <a:r>
              <a:rPr lang="ru-RU" sz="3500" b="1" i="1" dirty="0">
                <a:solidFill>
                  <a:srgbClr val="C00000"/>
                </a:solidFill>
              </a:rPr>
              <a:t>Распределенные</a:t>
            </a:r>
            <a:r>
              <a:rPr lang="ru-RU" sz="3500" b="1" i="1" dirty="0"/>
              <a:t> издержки</a:t>
            </a:r>
            <a:r>
              <a:rPr lang="ru-RU" sz="3500" b="1" i="1" dirty="0" smtClean="0"/>
              <a:t>» </a:t>
            </a:r>
            <a:r>
              <a:rPr lang="ru-RU" sz="3500" dirty="0" smtClean="0"/>
              <a:t>(</a:t>
            </a:r>
            <a:r>
              <a:rPr lang="ru-RU" sz="3600" dirty="0"/>
              <a:t>«задел на будущее» </a:t>
            </a:r>
            <a:r>
              <a:rPr lang="ru-RU" sz="3500" dirty="0" smtClean="0"/>
              <a:t>)</a:t>
            </a:r>
            <a:r>
              <a:rPr lang="ru-RU" sz="3500" b="1" i="1" dirty="0" smtClean="0"/>
              <a:t>.</a:t>
            </a:r>
          </a:p>
          <a:p>
            <a:pPr marL="514350" indent="-514350">
              <a:buAutoNum type="arabicPeriod" startAt="3"/>
            </a:pPr>
            <a:endParaRPr lang="ru-RU" dirty="0" smtClean="0"/>
          </a:p>
          <a:p>
            <a:pPr marL="514350" indent="-514350">
              <a:buAutoNum type="arabicPeriod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3471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sz="3500" b="1" i="1" dirty="0" smtClean="0"/>
              <a:t>Издержки </a:t>
            </a:r>
            <a:r>
              <a:rPr lang="ru-RU" sz="3500" b="1" i="1" dirty="0"/>
              <a:t>«</a:t>
            </a:r>
            <a:r>
              <a:rPr lang="ru-RU" sz="3500" b="1" i="1" dirty="0">
                <a:solidFill>
                  <a:srgbClr val="990000"/>
                </a:solidFill>
              </a:rPr>
              <a:t>упущенных возможностей</a:t>
            </a:r>
            <a:r>
              <a:rPr lang="ru-RU" sz="3500" b="1" i="1" dirty="0"/>
              <a:t>» (альтернативные издержки</a:t>
            </a:r>
            <a:r>
              <a:rPr lang="ru-RU" sz="3500" b="1" i="1" dirty="0" smtClean="0"/>
              <a:t>). </a:t>
            </a:r>
            <a:r>
              <a:rPr lang="ru-RU" dirty="0"/>
              <a:t>Если перераспределение ресурсов в пользу одного проекта приводит к потерям на другом действующем объекте, то данные потери являются издержками для предприятия и должны быть отнесены как денежные оттоки на новый проект. </a:t>
            </a:r>
            <a:endParaRPr lang="ru-RU" sz="3500" b="1" i="1" dirty="0" smtClean="0"/>
          </a:p>
          <a:p>
            <a:pPr marL="514350" indent="-514350">
              <a:buFont typeface="+mj-lt"/>
              <a:buAutoNum type="arabicPeriod" startAt="4"/>
            </a:pPr>
            <a:r>
              <a:rPr lang="ru-RU" sz="3500" b="1" i="1" dirty="0"/>
              <a:t>Ошибки прогнозирования затрат в моделировании денежных потоков проекта </a:t>
            </a:r>
            <a:r>
              <a:rPr lang="ru-RU" sz="3500" b="1" i="1" dirty="0">
                <a:solidFill>
                  <a:srgbClr val="990000"/>
                </a:solidFill>
              </a:rPr>
              <a:t>расширения действующего </a:t>
            </a:r>
            <a:r>
              <a:rPr lang="ru-RU" sz="3500" b="1" i="1" dirty="0" smtClean="0">
                <a:solidFill>
                  <a:srgbClr val="990000"/>
                </a:solidFill>
              </a:rPr>
              <a:t>производства </a:t>
            </a:r>
            <a:r>
              <a:rPr lang="ru-RU" sz="3500" dirty="0" smtClean="0"/>
              <a:t>связаны</a:t>
            </a:r>
            <a:r>
              <a:rPr lang="ru-RU" sz="3500" b="1" i="1" dirty="0" smtClean="0"/>
              <a:t> с </a:t>
            </a:r>
            <a:r>
              <a:rPr lang="ru-RU" dirty="0" smtClean="0"/>
              <a:t>оценка </a:t>
            </a:r>
            <a:r>
              <a:rPr lang="ru-RU" dirty="0"/>
              <a:t>приростных потоков, т.е. приростных (дополнительных) доходов и затрат, которые возникнут в связи с реализацией проекта</a:t>
            </a:r>
            <a:endParaRPr lang="ru-RU" sz="3500" b="1" i="1" dirty="0"/>
          </a:p>
          <a:p>
            <a:pPr marL="514350" indent="-514350">
              <a:buAutoNum type="arabicPeriod" startAt="4"/>
            </a:pPr>
            <a:endParaRPr lang="ru-RU" dirty="0" smtClean="0"/>
          </a:p>
          <a:p>
            <a:pPr marL="514350" indent="-514350">
              <a:buAutoNum type="arabicPeriod" startAt="4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8786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429000"/>
            <a:ext cx="6400800" cy="228180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5.2. </a:t>
            </a:r>
            <a:r>
              <a:rPr lang="ru-RU" sz="3600" dirty="0" smtClean="0">
                <a:solidFill>
                  <a:schemeClr val="tx1"/>
                </a:solidFill>
              </a:rPr>
              <a:t>Анализ </a:t>
            </a:r>
            <a:r>
              <a:rPr lang="ru-RU" sz="3600" dirty="0">
                <a:solidFill>
                  <a:schemeClr val="tx1"/>
                </a:solidFill>
              </a:rPr>
              <a:t>проектов, не имеющих отдельного коммерческого результата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Существуют </a:t>
            </a:r>
            <a:r>
              <a:rPr lang="ru-RU" sz="3600" b="1" dirty="0" smtClean="0">
                <a:solidFill>
                  <a:srgbClr val="0000CC"/>
                </a:solidFill>
              </a:rPr>
              <a:t>проекты, </a:t>
            </a:r>
            <a:r>
              <a:rPr lang="ru-RU" sz="3600" b="1" dirty="0">
                <a:solidFill>
                  <a:srgbClr val="0000CC"/>
                </a:solidFill>
              </a:rPr>
              <a:t>не </a:t>
            </a:r>
            <a:r>
              <a:rPr lang="ru-RU" sz="3600" b="1" dirty="0" smtClean="0">
                <a:solidFill>
                  <a:srgbClr val="0000CC"/>
                </a:solidFill>
              </a:rPr>
              <a:t>имеющие </a:t>
            </a:r>
            <a:r>
              <a:rPr lang="ru-RU" sz="3600" b="1" dirty="0">
                <a:solidFill>
                  <a:srgbClr val="0000CC"/>
                </a:solidFill>
              </a:rPr>
              <a:t>выделенного коммерческого результата </a:t>
            </a:r>
            <a:r>
              <a:rPr lang="ru-RU" sz="3600" dirty="0">
                <a:solidFill>
                  <a:srgbClr val="0000CC"/>
                </a:solidFill>
              </a:rPr>
              <a:t>(</a:t>
            </a:r>
            <a:r>
              <a:rPr lang="ru-RU" sz="3600" i="1" dirty="0">
                <a:solidFill>
                  <a:srgbClr val="0000CC"/>
                </a:solidFill>
              </a:rPr>
              <a:t>организационные, технические, технологические мероприятия</a:t>
            </a:r>
            <a:r>
              <a:rPr lang="ru-RU" sz="3600" dirty="0"/>
              <a:t>). Последствия от таких проектов являются </a:t>
            </a:r>
            <a:r>
              <a:rPr lang="ru-RU" sz="3600" dirty="0">
                <a:solidFill>
                  <a:srgbClr val="990000"/>
                </a:solidFill>
              </a:rPr>
              <a:t>промежуточным результатом в технологической цепочке</a:t>
            </a:r>
            <a:r>
              <a:rPr lang="ru-RU" sz="3600" dirty="0"/>
              <a:t>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07293"/>
            <a:ext cx="8075240" cy="5518870"/>
          </a:xfrm>
        </p:spPr>
        <p:txBody>
          <a:bodyPr>
            <a:normAutofit/>
          </a:bodyPr>
          <a:lstStyle/>
          <a:p>
            <a:r>
              <a:rPr lang="ru-RU" dirty="0"/>
              <a:t>Для оценки экономической эффективности таких проектов </a:t>
            </a:r>
            <a:r>
              <a:rPr lang="ru-RU" dirty="0" smtClean="0"/>
              <a:t>достаточно </a:t>
            </a:r>
            <a:r>
              <a:rPr lang="ru-RU" dirty="0"/>
              <a:t>определить </a:t>
            </a:r>
            <a:r>
              <a:rPr lang="ru-RU" b="1" dirty="0">
                <a:solidFill>
                  <a:srgbClr val="0000CC"/>
                </a:solidFill>
              </a:rPr>
              <a:t>разницу между релевантными денежными потоками</a:t>
            </a:r>
            <a:r>
              <a:rPr lang="ru-RU" dirty="0"/>
              <a:t>, </a:t>
            </a:r>
            <a:r>
              <a:rPr lang="ru-RU" b="1" dirty="0">
                <a:solidFill>
                  <a:srgbClr val="990000"/>
                </a:solidFill>
              </a:rPr>
              <a:t>связанными с </a:t>
            </a:r>
            <a:r>
              <a:rPr lang="ru-RU" b="1" dirty="0" smtClean="0">
                <a:solidFill>
                  <a:srgbClr val="990000"/>
                </a:solidFill>
              </a:rPr>
              <a:t>оцениваемым </a:t>
            </a:r>
            <a:r>
              <a:rPr lang="ru-RU" b="1" dirty="0">
                <a:solidFill>
                  <a:srgbClr val="990000"/>
                </a:solidFill>
              </a:rPr>
              <a:t>мероприятием </a:t>
            </a:r>
            <a:r>
              <a:rPr lang="ru-RU" dirty="0">
                <a:solidFill>
                  <a:srgbClr val="0000CC"/>
                </a:solidFill>
              </a:rPr>
              <a:t>по всем альтернативным </a:t>
            </a:r>
            <a:r>
              <a:rPr lang="ru-RU" dirty="0" smtClean="0">
                <a:solidFill>
                  <a:srgbClr val="0000CC"/>
                </a:solidFill>
              </a:rPr>
              <a:t>вариантам</a:t>
            </a:r>
            <a:r>
              <a:rPr lang="ru-RU" dirty="0">
                <a:solidFill>
                  <a:srgbClr val="0000CC"/>
                </a:solidFill>
              </a:rPr>
              <a:t>. </a:t>
            </a:r>
            <a:endParaRPr lang="ru-RU" dirty="0" smtClean="0">
              <a:solidFill>
                <a:srgbClr val="0000CC"/>
              </a:solidFill>
            </a:endParaRPr>
          </a:p>
          <a:p>
            <a:r>
              <a:rPr lang="ru-RU" dirty="0"/>
              <a:t>Рассчитанный таким образом</a:t>
            </a:r>
            <a:r>
              <a:rPr lang="ru-RU" b="1" dirty="0"/>
              <a:t> </a:t>
            </a:r>
            <a:r>
              <a:rPr lang="ru-RU" dirty="0"/>
              <a:t>денежный поток в</a:t>
            </a:r>
            <a:r>
              <a:rPr lang="ru-RU" b="1" dirty="0"/>
              <a:t> </a:t>
            </a:r>
            <a:r>
              <a:rPr lang="ru-RU" dirty="0"/>
              <a:t>каждый интервал времени называется </a:t>
            </a:r>
            <a:r>
              <a:rPr lang="ru-RU" b="1" dirty="0">
                <a:solidFill>
                  <a:srgbClr val="0000CC"/>
                </a:solidFill>
              </a:rPr>
              <a:t>дифференциальным</a:t>
            </a:r>
            <a:r>
              <a:rPr lang="ru-RU" b="1" i="1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(∆</a:t>
            </a:r>
            <a:r>
              <a:rPr lang="ru-RU" i="1" dirty="0">
                <a:solidFill>
                  <a:srgbClr val="0000CC"/>
                </a:solidFill>
              </a:rPr>
              <a:t>NCF</a:t>
            </a:r>
            <a:r>
              <a:rPr lang="ru-RU" dirty="0">
                <a:solidFill>
                  <a:srgbClr val="0000CC"/>
                </a:solidFill>
              </a:rPr>
              <a:t>):</a:t>
            </a:r>
            <a:endParaRPr lang="ru-RU" b="1" dirty="0">
              <a:solidFill>
                <a:srgbClr val="0000CC"/>
              </a:solidFill>
            </a:endParaRPr>
          </a:p>
          <a:p>
            <a:endParaRPr lang="ru-RU" i="1" dirty="0">
              <a:solidFill>
                <a:srgbClr val="0000CC"/>
              </a:solidFill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8863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Дифференциальный</a:t>
            </a:r>
            <a:r>
              <a:rPr lang="ru-RU" dirty="0" smtClean="0"/>
              <a:t> денежный поток в</a:t>
            </a:r>
            <a:r>
              <a:rPr lang="ru-RU" b="1" dirty="0" smtClean="0"/>
              <a:t> </a:t>
            </a:r>
            <a:r>
              <a:rPr lang="ru-RU" dirty="0"/>
              <a:t>каждый интервал времени</a:t>
            </a:r>
            <a:r>
              <a:rPr lang="ru-RU" b="1" i="1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(∆</a:t>
            </a:r>
            <a:r>
              <a:rPr lang="ru-RU" i="1" dirty="0">
                <a:solidFill>
                  <a:srgbClr val="0000CC"/>
                </a:solidFill>
              </a:rPr>
              <a:t>NCF</a:t>
            </a:r>
            <a:r>
              <a:rPr lang="ru-RU" dirty="0" smtClean="0">
                <a:solidFill>
                  <a:srgbClr val="0000CC"/>
                </a:solidFill>
              </a:rPr>
              <a:t>):</a:t>
            </a:r>
          </a:p>
          <a:p>
            <a:endParaRPr lang="ru-RU" dirty="0">
              <a:solidFill>
                <a:srgbClr val="0000CC"/>
              </a:solidFill>
            </a:endParaRPr>
          </a:p>
          <a:p>
            <a:endParaRPr lang="ru-RU" dirty="0" smtClean="0">
              <a:solidFill>
                <a:srgbClr val="0000CC"/>
              </a:solidFill>
            </a:endParaRPr>
          </a:p>
          <a:p>
            <a:r>
              <a:rPr lang="ru-RU" dirty="0" smtClean="0"/>
              <a:t>где</a:t>
            </a:r>
            <a:r>
              <a:rPr lang="ru-RU" dirty="0"/>
              <a:t> </a:t>
            </a:r>
            <a:r>
              <a:rPr lang="en-US" i="1" dirty="0" smtClean="0"/>
              <a:t>NCF</a:t>
            </a:r>
            <a:r>
              <a:rPr lang="en-US" i="1" baseline="-25000" dirty="0" smtClean="0"/>
              <a:t>1</a:t>
            </a:r>
            <a:r>
              <a:rPr lang="ru-RU" dirty="0" smtClean="0"/>
              <a:t>- </a:t>
            </a:r>
            <a:r>
              <a:rPr lang="ru-RU" dirty="0"/>
              <a:t>чистый денежный поток релевантных затрат по одному альтернативному варианту за определенный период времени</a:t>
            </a:r>
            <a:r>
              <a:rPr lang="ru-RU" dirty="0" smtClean="0"/>
              <a:t>;</a:t>
            </a:r>
          </a:p>
          <a:p>
            <a:r>
              <a:rPr lang="en-US" i="1" dirty="0" smtClean="0"/>
              <a:t>NCF</a:t>
            </a:r>
            <a:r>
              <a:rPr lang="en-US" i="1" baseline="-25000" dirty="0" smtClean="0"/>
              <a:t>2</a:t>
            </a:r>
            <a:r>
              <a:rPr lang="en-US" dirty="0" smtClean="0"/>
              <a:t> - </a:t>
            </a:r>
            <a:r>
              <a:rPr lang="ru-RU" dirty="0" smtClean="0"/>
              <a:t>чистый </a:t>
            </a:r>
            <a:r>
              <a:rPr lang="ru-RU" dirty="0"/>
              <a:t>денежный поток релевантных затрат по другому альтернативному варианту за тот же период.</a:t>
            </a:r>
            <a:endParaRPr lang="ru-RU" b="1" dirty="0"/>
          </a:p>
          <a:p>
            <a:endParaRPr lang="ru-RU" dirty="0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563888" y="17476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36227"/>
              </p:ext>
            </p:extLst>
          </p:nvPr>
        </p:nvGraphicFramePr>
        <p:xfrm>
          <a:off x="2339753" y="1976264"/>
          <a:ext cx="4530158" cy="660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3" imgW="1320227" imgH="203112" progId="Equation.DSMT4">
                  <p:embed/>
                </p:oleObj>
              </mc:Choice>
              <mc:Fallback>
                <p:oleObj name="Equation" r:id="rId3" imgW="1320227" imgH="203112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3" y="1976264"/>
                        <a:ext cx="4530158" cy="6606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92368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04896759"/>
              </p:ext>
            </p:extLst>
          </p:nvPr>
        </p:nvGraphicFramePr>
        <p:xfrm>
          <a:off x="323528" y="620688"/>
          <a:ext cx="81369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2356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Если эффект от мероприятия растянут во времени</a:t>
            </a:r>
            <a:r>
              <a:rPr lang="ru-RU" dirty="0" smtClean="0"/>
              <a:t>, то дифференциальные денежные потоки должны быть приведены к моменту оценки с помощью дисконтирования.</a:t>
            </a:r>
          </a:p>
          <a:p>
            <a:r>
              <a:rPr lang="ru-RU" dirty="0" smtClean="0"/>
              <a:t>В качестве </a:t>
            </a:r>
            <a:r>
              <a:rPr lang="ru-RU" b="1" i="1" dirty="0" smtClean="0">
                <a:solidFill>
                  <a:srgbClr val="0000CC"/>
                </a:solidFill>
              </a:rPr>
              <a:t>ставки дисконта </a:t>
            </a:r>
            <a:r>
              <a:rPr lang="ru-RU" dirty="0" smtClean="0"/>
              <a:t>в этом случае можно брать </a:t>
            </a:r>
            <a:r>
              <a:rPr lang="ru-RU" b="1" i="1" dirty="0" smtClean="0">
                <a:solidFill>
                  <a:srgbClr val="0000CC"/>
                </a:solidFill>
              </a:rPr>
              <a:t>средневзвешенную стоимость капитала для предприятия, осуществляющего проект</a:t>
            </a:r>
            <a:r>
              <a:rPr lang="ru-RU" dirty="0" smtClean="0">
                <a:solidFill>
                  <a:srgbClr val="0000CC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Рисунок 5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1942626895"/>
              </p:ext>
            </p:extLst>
          </p:nvPr>
        </p:nvGraphicFramePr>
        <p:xfrm>
          <a:off x="221687" y="1916832"/>
          <a:ext cx="8598785" cy="4569781"/>
        </p:xfrm>
        <a:graphic>
          <a:graphicData uri="http://schemas.openxmlformats.org/drawingml/2006/table">
            <a:tbl>
              <a:tblPr/>
              <a:tblGrid>
                <a:gridCol w="2865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6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6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6341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Изменение </a:t>
                      </a:r>
                      <a:r>
                        <a:rPr lang="ru-RU" sz="28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коллекционной политики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800" dirty="0" err="1" smtClean="0">
                          <a:latin typeface="Times New Roman"/>
                          <a:ea typeface="Times New Roman"/>
                        </a:rPr>
                        <a:t>взаимоотно-шений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с дебиторами)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Сокращение неплатежей, </a:t>
                      </a:r>
                      <a:r>
                        <a:rPr lang="ru-RU" sz="2800" dirty="0" err="1" smtClean="0">
                          <a:latin typeface="Times New Roman"/>
                          <a:ea typeface="Times New Roman"/>
                        </a:rPr>
                        <a:t>дезинвестиро-вание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при сокращении срока дебиторской задолженности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Затраты на осуществление новой коллекционной политики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55576" y="201414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Внутрипроизводственные мероприятия, эффективность которых может быть рассчитана с использованием 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NPV</a:t>
            </a:r>
            <a:endParaRPr lang="ru-RU" sz="2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/>
          <a:srcRect r="20798" b="5710"/>
          <a:stretch/>
        </p:blipFill>
        <p:spPr>
          <a:xfrm>
            <a:off x="611560" y="836712"/>
            <a:ext cx="7632848" cy="583264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95536" y="204627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Общая архитектура финансовой модели инвестиционного проекта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38675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948004331"/>
              </p:ext>
            </p:extLst>
          </p:nvPr>
        </p:nvGraphicFramePr>
        <p:xfrm>
          <a:off x="395534" y="1677883"/>
          <a:ext cx="8424937" cy="3600400"/>
        </p:xfrm>
        <a:graphic>
          <a:graphicData uri="http://schemas.openxmlformats.org/drawingml/2006/table">
            <a:tbl>
              <a:tblPr/>
              <a:tblGrid>
                <a:gridCol w="2736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0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Изменение </a:t>
                      </a:r>
                      <a:r>
                        <a:rPr lang="ru-RU" sz="28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платежной политики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(взаимоотношений с кредиторами)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Появление источника временно свободных денежных средств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latin typeface="Times New Roman"/>
                          <a:ea typeface="Times New Roman"/>
                        </a:rPr>
                        <a:t>Нестабиль-ность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поставок, риск потери поставщиков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51801"/>
              </p:ext>
            </p:extLst>
          </p:nvPr>
        </p:nvGraphicFramePr>
        <p:xfrm>
          <a:off x="395534" y="808637"/>
          <a:ext cx="8424938" cy="853440"/>
        </p:xfrm>
        <a:graphic>
          <a:graphicData uri="http://schemas.openxmlformats.org/drawingml/2006/table">
            <a:tbl>
              <a:tblPr/>
              <a:tblGrid>
                <a:gridCol w="2736306">
                  <a:extLst>
                    <a:ext uri="{9D8B030D-6E8A-4147-A177-3AD203B41FA5}">
                      <a16:colId xmlns:a16="http://schemas.microsoft.com/office/drawing/2014/main" val="112867101"/>
                    </a:ext>
                  </a:extLst>
                </a:gridCol>
                <a:gridCol w="2995927">
                  <a:extLst>
                    <a:ext uri="{9D8B030D-6E8A-4147-A177-3AD203B41FA5}">
                      <a16:colId xmlns:a16="http://schemas.microsoft.com/office/drawing/2014/main" val="1908171493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472942554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73273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302265148"/>
              </p:ext>
            </p:extLst>
          </p:nvPr>
        </p:nvGraphicFramePr>
        <p:xfrm>
          <a:off x="467544" y="1988840"/>
          <a:ext cx="8424939" cy="3901440"/>
        </p:xfrm>
        <a:graphic>
          <a:graphicData uri="http://schemas.openxmlformats.org/drawingml/2006/table">
            <a:tbl>
              <a:tblPr/>
              <a:tblGrid>
                <a:gridCol w="2713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8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3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72408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Изменение </a:t>
                      </a:r>
                      <a:r>
                        <a:rPr lang="ru-RU" sz="32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организации работ, управления запасами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Дезинвестиро-вание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связанных оборотных средств (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снижение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потребности в запасах и т.п.)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Затраты на </a:t>
                      </a: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осущест-вление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мероприя-тия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4973"/>
              </p:ext>
            </p:extLst>
          </p:nvPr>
        </p:nvGraphicFramePr>
        <p:xfrm>
          <a:off x="467544" y="1114585"/>
          <a:ext cx="8424938" cy="853440"/>
        </p:xfrm>
        <a:graphic>
          <a:graphicData uri="http://schemas.openxmlformats.org/drawingml/2006/table">
            <a:tbl>
              <a:tblPr/>
              <a:tblGrid>
                <a:gridCol w="2736306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2995927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Рисунок 8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1777944250"/>
              </p:ext>
            </p:extLst>
          </p:nvPr>
        </p:nvGraphicFramePr>
        <p:xfrm>
          <a:off x="395536" y="1844824"/>
          <a:ext cx="8496946" cy="4172312"/>
        </p:xfrm>
        <a:graphic>
          <a:graphicData uri="http://schemas.openxmlformats.org/drawingml/2006/table">
            <a:tbl>
              <a:tblPr/>
              <a:tblGrid>
                <a:gridCol w="266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2312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Внедрение </a:t>
                      </a:r>
                      <a:r>
                        <a:rPr lang="ru-RU" sz="32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новой </a:t>
                      </a:r>
                      <a:r>
                        <a:rPr lang="ru-RU" sz="3200" b="1" dirty="0" smtClean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производи-тельной </a:t>
                      </a:r>
                      <a:r>
                        <a:rPr lang="ru-RU" sz="32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техники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Сокращение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затрат по сравнению с базовым вариантом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Инвестиции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в покупку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оборудования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, разработку новой техники, изменение риска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167962"/>
              </p:ext>
            </p:extLst>
          </p:nvPr>
        </p:nvGraphicFramePr>
        <p:xfrm>
          <a:off x="431540" y="991384"/>
          <a:ext cx="8424938" cy="853440"/>
        </p:xfrm>
        <a:graphic>
          <a:graphicData uri="http://schemas.openxmlformats.org/drawingml/2006/table">
            <a:tbl>
              <a:tblPr/>
              <a:tblGrid>
                <a:gridCol w="2628292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3103941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637837297"/>
              </p:ext>
            </p:extLst>
          </p:nvPr>
        </p:nvGraphicFramePr>
        <p:xfrm>
          <a:off x="431539" y="1402120"/>
          <a:ext cx="8424938" cy="4464495"/>
        </p:xfrm>
        <a:graphic>
          <a:graphicData uri="http://schemas.openxmlformats.org/drawingml/2006/table">
            <a:tbl>
              <a:tblPr/>
              <a:tblGrid>
                <a:gridCol w="2700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64495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Повышение </a:t>
                      </a:r>
                      <a:r>
                        <a:rPr lang="ru-RU" sz="28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квалификации персонала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(замена специалистов на более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квалифици-рованных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Более высокая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производи-</a:t>
                      </a: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тельность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в перспективе, прибыль от более качественного выполнения работ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Более высокая оплата труда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652861"/>
              </p:ext>
            </p:extLst>
          </p:nvPr>
        </p:nvGraphicFramePr>
        <p:xfrm>
          <a:off x="431539" y="548680"/>
          <a:ext cx="8424938" cy="853440"/>
        </p:xfrm>
        <a:graphic>
          <a:graphicData uri="http://schemas.openxmlformats.org/drawingml/2006/table">
            <a:tbl>
              <a:tblPr/>
              <a:tblGrid>
                <a:gridCol w="2700301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3031932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867702660"/>
              </p:ext>
            </p:extLst>
          </p:nvPr>
        </p:nvGraphicFramePr>
        <p:xfrm>
          <a:off x="359530" y="1546136"/>
          <a:ext cx="8424939" cy="3608313"/>
        </p:xfrm>
        <a:graphic>
          <a:graphicData uri="http://schemas.openxmlformats.org/drawingml/2006/table">
            <a:tbl>
              <a:tblPr/>
              <a:tblGrid>
                <a:gridCol w="2700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8313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Продажа активов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Потеря текущих доходов от активов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Получение дохода от реализации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457285"/>
              </p:ext>
            </p:extLst>
          </p:nvPr>
        </p:nvGraphicFramePr>
        <p:xfrm>
          <a:off x="359530" y="692696"/>
          <a:ext cx="8424938" cy="853440"/>
        </p:xfrm>
        <a:graphic>
          <a:graphicData uri="http://schemas.openxmlformats.org/drawingml/2006/table">
            <a:tbl>
              <a:tblPr/>
              <a:tblGrid>
                <a:gridCol w="2700301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3031932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823791388"/>
              </p:ext>
            </p:extLst>
          </p:nvPr>
        </p:nvGraphicFramePr>
        <p:xfrm>
          <a:off x="359530" y="1556792"/>
          <a:ext cx="8388935" cy="4389120"/>
        </p:xfrm>
        <a:graphic>
          <a:graphicData uri="http://schemas.openxmlformats.org/drawingml/2006/table">
            <a:tbl>
              <a:tblPr/>
              <a:tblGrid>
                <a:gridCol w="2772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6346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Использо-вание </a:t>
                      </a:r>
                      <a:r>
                        <a:rPr lang="ru-RU" sz="3100" b="1" dirty="0" smtClean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коммерческих </a:t>
                      </a:r>
                      <a:r>
                        <a:rPr lang="ru-RU" sz="3100" b="1" dirty="0">
                          <a:solidFill>
                            <a:srgbClr val="990000"/>
                          </a:solidFill>
                          <a:latin typeface="Times New Roman"/>
                          <a:ea typeface="Times New Roman"/>
                        </a:rPr>
                        <a:t>посредников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Приток от ускорения </a:t>
                      </a: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оборачивае-мости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запасов готовой продукции, увеличения объемов реализации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Вознаграж</a:t>
                      </a:r>
                      <a:r>
                        <a:rPr lang="en-US" sz="320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3200" dirty="0" err="1" smtClean="0">
                          <a:latin typeface="Times New Roman"/>
                          <a:ea typeface="Times New Roman"/>
                        </a:rPr>
                        <a:t>дение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посредникам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169978"/>
              </p:ext>
            </p:extLst>
          </p:nvPr>
        </p:nvGraphicFramePr>
        <p:xfrm>
          <a:off x="359530" y="692696"/>
          <a:ext cx="8424938" cy="853440"/>
        </p:xfrm>
        <a:graphic>
          <a:graphicData uri="http://schemas.openxmlformats.org/drawingml/2006/table">
            <a:tbl>
              <a:tblPr/>
              <a:tblGrid>
                <a:gridCol w="2772310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2959923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673414952"/>
              </p:ext>
            </p:extLst>
          </p:nvPr>
        </p:nvGraphicFramePr>
        <p:xfrm>
          <a:off x="359530" y="1546136"/>
          <a:ext cx="8424938" cy="4389120"/>
        </p:xfrm>
        <a:graphic>
          <a:graphicData uri="http://schemas.openxmlformats.org/drawingml/2006/table">
            <a:tbl>
              <a:tblPr/>
              <a:tblGrid>
                <a:gridCol w="2700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04456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Переориен-тация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3200" b="1" kern="1200" dirty="0" smtClean="0">
                          <a:solidFill>
                            <a:srgbClr val="99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новые источники сырья, материалов</a:t>
                      </a:r>
                      <a:endParaRPr lang="ru-RU" sz="3200" b="1" dirty="0">
                        <a:solidFill>
                          <a:srgbClr val="990000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Приток от ускорения </a:t>
                      </a:r>
                      <a:r>
                        <a:rPr lang="ru-RU" sz="3200" dirty="0" err="1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оборачивае-мости</a:t>
                      </a:r>
                      <a:r>
                        <a:rPr lang="ru-RU" sz="32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запасов готовой продукции, увеличения объемов реализации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Изменение </a:t>
                      </a:r>
                      <a:r>
                        <a:rPr lang="ru-RU" sz="3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техноло-гического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риска, затраты, связанные с освоением новых источников</a:t>
                      </a:r>
                      <a:endParaRPr lang="ru-RU" sz="3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874179"/>
              </p:ext>
            </p:extLst>
          </p:nvPr>
        </p:nvGraphicFramePr>
        <p:xfrm>
          <a:off x="359530" y="692696"/>
          <a:ext cx="8424938" cy="853440"/>
        </p:xfrm>
        <a:graphic>
          <a:graphicData uri="http://schemas.openxmlformats.org/drawingml/2006/table">
            <a:tbl>
              <a:tblPr/>
              <a:tblGrid>
                <a:gridCol w="2700302">
                  <a:extLst>
                    <a:ext uri="{9D8B030D-6E8A-4147-A177-3AD203B41FA5}">
                      <a16:colId xmlns:a16="http://schemas.microsoft.com/office/drawing/2014/main" val="4077900543"/>
                    </a:ext>
                  </a:extLst>
                </a:gridCol>
                <a:gridCol w="3031931">
                  <a:extLst>
                    <a:ext uri="{9D8B030D-6E8A-4147-A177-3AD203B41FA5}">
                      <a16:colId xmlns:a16="http://schemas.microsoft.com/office/drawing/2014/main" val="2848279452"/>
                    </a:ext>
                  </a:extLst>
                </a:gridCol>
                <a:gridCol w="2692705">
                  <a:extLst>
                    <a:ext uri="{9D8B030D-6E8A-4147-A177-3AD203B41FA5}">
                      <a16:colId xmlns:a16="http://schemas.microsoft.com/office/drawing/2014/main" val="3217800706"/>
                    </a:ext>
                  </a:extLst>
                </a:gridCol>
              </a:tblGrid>
              <a:tr h="676147"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Мероприятие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приток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</a:rPr>
                        <a:t>Денежный отток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8192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Теплова, Т.В. Инвестиции: учебник для бакалавров / Т.В. Теплова. – М. : издательство </a:t>
            </a:r>
            <a:r>
              <a:rPr lang="ru-RU" dirty="0" err="1"/>
              <a:t>Юрайт</a:t>
            </a:r>
            <a:r>
              <a:rPr lang="ru-RU" dirty="0"/>
              <a:t>, 2016. – 781 с.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Гусаков, Б.И. Эффективность инноваций для общества и бизнеса / Б.И. Гусаков // Проблемы экономики, организации и управления промышленными предприятиями. Материалы международной научно-практической конференции, посвященной 50-летию кафедры экономики и организации машиностроительного производства / под ред. Т.А. </a:t>
            </a:r>
            <a:r>
              <a:rPr lang="ru-RU" dirty="0" err="1"/>
              <a:t>Сахнович</a:t>
            </a:r>
            <a:r>
              <a:rPr lang="ru-RU" dirty="0"/>
              <a:t>; БНТУ. – Минск, 2017. – С.101-108.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/>
              <a:t>Лимитовский</a:t>
            </a:r>
            <a:r>
              <a:rPr lang="ru-RU" dirty="0"/>
              <a:t>, М.А. Инвестиционные проекты и реальные опционы на развивающихся рынках : учебное пособие для </a:t>
            </a:r>
            <a:r>
              <a:rPr lang="ru-RU" dirty="0" err="1"/>
              <a:t>бакалавриата</a:t>
            </a:r>
            <a:r>
              <a:rPr lang="ru-RU" dirty="0"/>
              <a:t> и магистратуры / М.А. </a:t>
            </a:r>
            <a:r>
              <a:rPr lang="ru-RU" dirty="0" err="1"/>
              <a:t>Лимитовский</a:t>
            </a:r>
            <a:r>
              <a:rPr lang="ru-RU" dirty="0"/>
              <a:t> – 5-е изд., </a:t>
            </a:r>
            <a:r>
              <a:rPr lang="ru-RU" dirty="0" err="1"/>
              <a:t>перераб</a:t>
            </a:r>
            <a:r>
              <a:rPr lang="ru-RU" dirty="0"/>
              <a:t>. и доп. – М. : Издательство </a:t>
            </a:r>
            <a:r>
              <a:rPr lang="ru-RU" dirty="0" err="1"/>
              <a:t>Юрайт</a:t>
            </a:r>
            <a:r>
              <a:rPr lang="ru-RU" dirty="0"/>
              <a:t>, 2017. – 486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6435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ru-RU" dirty="0"/>
              <a:t>Теплова, Т.В. 7 ступеней анализа инвестиций в реальные активы. Российский опыт / Т.В. Теплова. – М. : </a:t>
            </a:r>
            <a:r>
              <a:rPr lang="ru-RU" dirty="0" err="1"/>
              <a:t>Эксмо</a:t>
            </a:r>
            <a:r>
              <a:rPr lang="ru-RU" dirty="0"/>
              <a:t>, 2009. – 368 с</a:t>
            </a:r>
            <a:r>
              <a:rPr lang="ru-RU" dirty="0" smtClean="0"/>
              <a:t>.</a:t>
            </a:r>
            <a:endParaRPr lang="ru-RU" dirty="0"/>
          </a:p>
          <a:p>
            <a:pPr marL="514350" lvl="0" indent="-514350">
              <a:buFont typeface="+mj-lt"/>
              <a:buAutoNum type="arabicPeriod" startAt="4"/>
            </a:pPr>
            <a:r>
              <a:rPr lang="ru-RU" dirty="0"/>
              <a:t>Якубовская, Т.Л. Инвестиционное проектирование : учебно-методическое пособие для направлений специальностей 1-27 02 01-01 «Транспортная логистика (автомобильный транспорт)» и 1-27 01 01-02 «Экономика и организация производства (автомобильный транспорт)» / Т.Л. Якубовская. Минск: БНТУ, 2020. – 133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07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766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rgbClr val="0000CC"/>
                </a:solidFill>
              </a:rPr>
              <a:t>Эффективность</a:t>
            </a:r>
            <a:endParaRPr lang="ru-RU" sz="3600" b="1" i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660066"/>
                </a:solidFill>
              </a:rPr>
              <a:t>1 вариант </a:t>
            </a:r>
            <a:r>
              <a:rPr lang="ru-RU" sz="3600" dirty="0" smtClean="0">
                <a:solidFill>
                  <a:srgbClr val="660066"/>
                </a:solidFill>
              </a:rPr>
              <a:t>(традиционная трактовка)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подразумевает </a:t>
            </a:r>
            <a:r>
              <a:rPr lang="ru-RU" sz="3600" b="1" dirty="0">
                <a:solidFill>
                  <a:srgbClr val="C00000"/>
                </a:solidFill>
              </a:rPr>
              <a:t>сопоставление затрат и результатов (выгод</a:t>
            </a:r>
            <a:r>
              <a:rPr lang="ru-RU" sz="3600" b="1" dirty="0" smtClean="0">
                <a:solidFill>
                  <a:srgbClr val="C00000"/>
                </a:solidFill>
              </a:rPr>
              <a:t>).</a:t>
            </a:r>
            <a:r>
              <a:rPr lang="ru-RU" sz="3600" b="1" dirty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660066"/>
                </a:solidFill>
              </a:rPr>
              <a:t>2 вариант </a:t>
            </a:r>
            <a:r>
              <a:rPr lang="ru-RU" sz="3600" dirty="0" smtClean="0">
                <a:solidFill>
                  <a:srgbClr val="660066"/>
                </a:solidFill>
              </a:rPr>
              <a:t>(позитивная трактовка)</a:t>
            </a:r>
          </a:p>
          <a:p>
            <a:pPr marL="0" indent="0">
              <a:buNone/>
            </a:pPr>
            <a:r>
              <a:rPr lang="ru-RU" sz="3600" dirty="0" smtClean="0"/>
              <a:t>рациональное </a:t>
            </a:r>
            <a:r>
              <a:rPr lang="ru-RU" sz="3600" dirty="0"/>
              <a:t>использование активов и времени, которое имеет место, </a:t>
            </a:r>
            <a:r>
              <a:rPr lang="ru-RU" sz="3600" b="1" dirty="0">
                <a:solidFill>
                  <a:srgbClr val="C00000"/>
                </a:solidFill>
              </a:rPr>
              <a:t>если соотношение результатов и затрат удовлетворяет принятому </a:t>
            </a:r>
            <a:r>
              <a:rPr lang="ru-RU" sz="3500" b="1" dirty="0" smtClean="0">
                <a:solidFill>
                  <a:srgbClr val="C00000"/>
                </a:solidFill>
              </a:rPr>
              <a:t>критерию</a:t>
            </a:r>
            <a:r>
              <a:rPr lang="ru-RU" sz="3500" dirty="0" smtClean="0"/>
              <a:t>. </a:t>
            </a:r>
            <a:endParaRPr lang="ru-RU" sz="3500" dirty="0"/>
          </a:p>
          <a:p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00CC"/>
                </a:solidFill>
              </a:rPr>
              <a:t>Финансовая реализуемость </a:t>
            </a:r>
            <a:r>
              <a:rPr lang="ru-RU" dirty="0"/>
              <a:t>проекта характеризуется наличием или отсутствием так называемых </a:t>
            </a:r>
            <a:r>
              <a:rPr lang="ru-RU" dirty="0">
                <a:solidFill>
                  <a:srgbClr val="C00000"/>
                </a:solidFill>
              </a:rPr>
              <a:t>«кассовых разрывов»</a:t>
            </a:r>
            <a:r>
              <a:rPr lang="ru-RU" dirty="0"/>
              <a:t>, связанных </a:t>
            </a:r>
            <a:r>
              <a:rPr lang="ru-RU" i="1" dirty="0">
                <a:solidFill>
                  <a:srgbClr val="C00000"/>
                </a:solidFill>
              </a:rPr>
              <a:t>с несбалансированностью доходов, расходов и источников финансирования проекта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>
                <a:solidFill>
                  <a:srgbClr val="0000CC"/>
                </a:solidFill>
              </a:rPr>
              <a:t>Устойчивость</a:t>
            </a:r>
            <a:r>
              <a:rPr lang="ru-RU" dirty="0"/>
              <a:t> инвестиционного проекта определяется </a:t>
            </a:r>
            <a:r>
              <a:rPr lang="ru-RU" i="1" dirty="0">
                <a:solidFill>
                  <a:srgbClr val="C00000"/>
                </a:solidFill>
              </a:rPr>
              <a:t>возможностью сохранения эффективности </a:t>
            </a:r>
            <a:r>
              <a:rPr lang="ru-RU" dirty="0"/>
              <a:t>проекта </a:t>
            </a:r>
            <a:r>
              <a:rPr lang="ru-RU" i="1" dirty="0">
                <a:solidFill>
                  <a:srgbClr val="C00000"/>
                </a:solidFill>
              </a:rPr>
              <a:t>при изменении условий</a:t>
            </a:r>
            <a:r>
              <a:rPr lang="ru-RU" dirty="0"/>
              <a:t> его реализации.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889604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Правила построения финансовой модели инвестиционного решения</a:t>
            </a:r>
            <a:r>
              <a:rPr lang="ru-RU" b="1" dirty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7052043"/>
              </p:ext>
            </p:extLst>
          </p:nvPr>
        </p:nvGraphicFramePr>
        <p:xfrm>
          <a:off x="457200" y="1412776"/>
          <a:ext cx="8304584" cy="5149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tx1"/>
                </a:solidFill>
              </a:rPr>
              <a:t>2.1.2. Денежные </a:t>
            </a:r>
            <a:r>
              <a:rPr lang="ru-RU" sz="3600" dirty="0">
                <a:solidFill>
                  <a:schemeClr val="tx1"/>
                </a:solidFill>
              </a:rPr>
              <a:t>потоки инвестиционного проекта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Оценка инвестиционных решений должна производиться на основе </a:t>
            </a:r>
            <a:r>
              <a:rPr lang="ru-RU" i="1" dirty="0">
                <a:solidFill>
                  <a:srgbClr val="0000CC"/>
                </a:solidFill>
              </a:rPr>
              <a:t>фактических поступлений и отчислений за конкретные периоды времени</a:t>
            </a:r>
            <a:r>
              <a:rPr lang="ru-RU" dirty="0"/>
              <a:t>, то есть </a:t>
            </a:r>
            <a:r>
              <a:rPr lang="ru-RU" b="1" i="1" dirty="0">
                <a:solidFill>
                  <a:srgbClr val="C00000"/>
                </a:solidFill>
              </a:rPr>
              <a:t>денежных потоков</a:t>
            </a:r>
            <a:r>
              <a:rPr lang="ru-RU" dirty="0">
                <a:solidFill>
                  <a:srgbClr val="C00000"/>
                </a:solidFill>
              </a:rPr>
              <a:t>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Денежные </a:t>
            </a:r>
            <a:r>
              <a:rPr lang="ru-RU" dirty="0"/>
              <a:t>потоки проекта представляют собой так называемые </a:t>
            </a:r>
            <a:r>
              <a:rPr lang="ru-RU" b="1" i="1" dirty="0">
                <a:solidFill>
                  <a:srgbClr val="0000CC"/>
                </a:solidFill>
              </a:rPr>
              <a:t>позитивные результаты</a:t>
            </a:r>
            <a:r>
              <a:rPr lang="ru-RU" dirty="0"/>
              <a:t> любого инвестиционного решения – тот </a:t>
            </a:r>
            <a:r>
              <a:rPr lang="ru-RU" dirty="0">
                <a:solidFill>
                  <a:srgbClr val="C00000"/>
                </a:solidFill>
              </a:rPr>
              <a:t>эффект, который возможно реально получить в будущем от его принятия.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1721</Words>
  <Application>Microsoft Office PowerPoint</Application>
  <PresentationFormat>Экран (4:3)</PresentationFormat>
  <Paragraphs>215</Paragraphs>
  <Slides>48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3" baseType="lpstr">
      <vt:lpstr>Arial</vt:lpstr>
      <vt:lpstr>Calibri</vt:lpstr>
      <vt:lpstr>Times New Roman</vt:lpstr>
      <vt:lpstr>Тема Office</vt:lpstr>
      <vt:lpstr>Equation</vt:lpstr>
      <vt:lpstr>2. МЕТОДОЛОГИЯ ОЦЕНКИ ЭФФЕКТИВНОСТИ ИНВЕСТИЦИОННЫХ ПРОЕКТОВ</vt:lpstr>
      <vt:lpstr>Тема 5. МЕТОДОЛОГИЧЕСКИЕ ОСНОВЫ ОЦЕНКИ ЭФФЕКТИВНОСТИ ПРОЕКТНЫХ РЕШЕНИЙ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построения финансовой модели инвестиционного решения: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каждый интервал времени чистый денежный поток от активов проекта (NCF, net cash flow) состоит из притоков и оттоков по операционной и инвестиционной деятельности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Проблемы определения  доходной части: </vt:lpstr>
      <vt:lpstr>Презентация PowerPoint</vt:lpstr>
      <vt:lpstr>Проблемы определения  затратной части: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Литература: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МЕТОДОЛОГИЯ ОЦЕНКИ ЭФФЕКТИВНОСТИ ИНВЕСТИЦИОННЫХ ПРОЕКТОВ</dc:title>
  <dc:creator>Tilly</dc:creator>
  <cp:lastModifiedBy>Татьяна Якубовская</cp:lastModifiedBy>
  <cp:revision>76</cp:revision>
  <dcterms:created xsi:type="dcterms:W3CDTF">2014-09-18T15:22:20Z</dcterms:created>
  <dcterms:modified xsi:type="dcterms:W3CDTF">2021-12-24T08:29:01Z</dcterms:modified>
</cp:coreProperties>
</file>