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3"/>
  </p:notesMasterIdLst>
  <p:sldIdLst>
    <p:sldId id="466" r:id="rId2"/>
    <p:sldId id="462" r:id="rId3"/>
    <p:sldId id="379" r:id="rId4"/>
    <p:sldId id="380" r:id="rId5"/>
    <p:sldId id="427" r:id="rId6"/>
    <p:sldId id="467" r:id="rId7"/>
    <p:sldId id="465" r:id="rId8"/>
    <p:sldId id="428" r:id="rId9"/>
    <p:sldId id="429" r:id="rId10"/>
    <p:sldId id="430" r:id="rId11"/>
    <p:sldId id="431" r:id="rId12"/>
    <p:sldId id="434" r:id="rId13"/>
    <p:sldId id="436" r:id="rId14"/>
    <p:sldId id="437" r:id="rId15"/>
    <p:sldId id="438" r:id="rId16"/>
    <p:sldId id="439" r:id="rId17"/>
    <p:sldId id="442" r:id="rId18"/>
    <p:sldId id="443" r:id="rId19"/>
    <p:sldId id="444" r:id="rId20"/>
    <p:sldId id="445" r:id="rId21"/>
    <p:sldId id="446" r:id="rId22"/>
    <p:sldId id="447" r:id="rId23"/>
    <p:sldId id="448" r:id="rId24"/>
    <p:sldId id="450" r:id="rId25"/>
    <p:sldId id="451" r:id="rId26"/>
    <p:sldId id="452" r:id="rId27"/>
    <p:sldId id="453" r:id="rId28"/>
    <p:sldId id="454" r:id="rId29"/>
    <p:sldId id="455" r:id="rId30"/>
    <p:sldId id="456" r:id="rId31"/>
    <p:sldId id="457" r:id="rId32"/>
    <p:sldId id="458" r:id="rId33"/>
    <p:sldId id="459" r:id="rId34"/>
    <p:sldId id="460" r:id="rId35"/>
    <p:sldId id="381" r:id="rId36"/>
    <p:sldId id="382" r:id="rId37"/>
    <p:sldId id="383" r:id="rId38"/>
    <p:sldId id="384" r:id="rId39"/>
    <p:sldId id="385" r:id="rId40"/>
    <p:sldId id="386" r:id="rId41"/>
    <p:sldId id="387" r:id="rId42"/>
    <p:sldId id="388" r:id="rId43"/>
    <p:sldId id="389" r:id="rId44"/>
    <p:sldId id="390" r:id="rId45"/>
    <p:sldId id="391" r:id="rId46"/>
    <p:sldId id="392" r:id="rId47"/>
    <p:sldId id="393" r:id="rId48"/>
    <p:sldId id="394" r:id="rId49"/>
    <p:sldId id="395" r:id="rId50"/>
    <p:sldId id="396" r:id="rId51"/>
    <p:sldId id="397" r:id="rId52"/>
    <p:sldId id="475" r:id="rId53"/>
    <p:sldId id="474" r:id="rId54"/>
    <p:sldId id="403" r:id="rId55"/>
    <p:sldId id="404" r:id="rId56"/>
    <p:sldId id="405" r:id="rId57"/>
    <p:sldId id="406" r:id="rId58"/>
    <p:sldId id="407" r:id="rId59"/>
    <p:sldId id="408" r:id="rId60"/>
    <p:sldId id="409" r:id="rId61"/>
    <p:sldId id="410" r:id="rId62"/>
    <p:sldId id="473" r:id="rId63"/>
    <p:sldId id="468" r:id="rId64"/>
    <p:sldId id="469" r:id="rId65"/>
    <p:sldId id="470" r:id="rId66"/>
    <p:sldId id="411" r:id="rId67"/>
    <p:sldId id="412" r:id="rId68"/>
    <p:sldId id="413" r:id="rId69"/>
    <p:sldId id="414" r:id="rId70"/>
    <p:sldId id="415" r:id="rId71"/>
    <p:sldId id="416" r:id="rId72"/>
    <p:sldId id="417" r:id="rId73"/>
    <p:sldId id="418" r:id="rId74"/>
    <p:sldId id="419" r:id="rId75"/>
    <p:sldId id="420" r:id="rId76"/>
    <p:sldId id="421" r:id="rId77"/>
    <p:sldId id="422" r:id="rId78"/>
    <p:sldId id="423" r:id="rId79"/>
    <p:sldId id="424" r:id="rId80"/>
    <p:sldId id="425" r:id="rId81"/>
    <p:sldId id="426" r:id="rId8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990099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238" autoAdjust="0"/>
  </p:normalViewPr>
  <p:slideViewPr>
    <p:cSldViewPr>
      <p:cViewPr varScale="1">
        <p:scale>
          <a:sx n="57" d="100"/>
          <a:sy n="57" d="100"/>
        </p:scale>
        <p:origin x="66" y="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5B2ECB-5619-4954-908E-8060579276FE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433930-D5F0-42F9-9FFC-A44A7708952C}">
      <dgm:prSet phldrT="[Текст]"/>
      <dgm:spPr/>
      <dgm:t>
        <a:bodyPr/>
        <a:lstStyle/>
        <a:p>
          <a:r>
            <a:rPr lang="ru-RU" b="1" dirty="0" smtClean="0"/>
            <a:t>Лицо, принимающее решения (ЛПР)</a:t>
          </a:r>
          <a:endParaRPr lang="ru-RU" b="1" dirty="0"/>
        </a:p>
      </dgm:t>
    </dgm:pt>
    <dgm:pt modelId="{85F1ACB7-248D-4D33-90CB-74B9820963D6}" type="parTrans" cxnId="{407378BE-A86A-4244-9401-416A58480EC4}">
      <dgm:prSet/>
      <dgm:spPr/>
      <dgm:t>
        <a:bodyPr/>
        <a:lstStyle/>
        <a:p>
          <a:endParaRPr lang="ru-RU"/>
        </a:p>
      </dgm:t>
    </dgm:pt>
    <dgm:pt modelId="{FE70738D-5AA2-4D9D-8BB5-35AE40459E03}" type="sibTrans" cxnId="{407378BE-A86A-4244-9401-416A58480EC4}">
      <dgm:prSet/>
      <dgm:spPr/>
      <dgm:t>
        <a:bodyPr/>
        <a:lstStyle/>
        <a:p>
          <a:endParaRPr lang="ru-RU"/>
        </a:p>
      </dgm:t>
    </dgm:pt>
    <dgm:pt modelId="{61EEC95A-AED5-416E-8F3D-87BBB85CC1B6}">
      <dgm:prSet phldrT="[Текст]"/>
      <dgm:spPr/>
      <dgm:t>
        <a:bodyPr/>
        <a:lstStyle/>
        <a:p>
          <a:r>
            <a:rPr lang="ru-RU" b="1" dirty="0" smtClean="0"/>
            <a:t>Специалисты («аппарат ЛПР»)</a:t>
          </a:r>
          <a:endParaRPr lang="ru-RU" b="1" dirty="0"/>
        </a:p>
      </dgm:t>
    </dgm:pt>
    <dgm:pt modelId="{A0534C8F-89FD-4787-B580-A227366AD046}" type="parTrans" cxnId="{AF73E460-0455-46A3-A51E-326DC1333843}">
      <dgm:prSet/>
      <dgm:spPr/>
      <dgm:t>
        <a:bodyPr/>
        <a:lstStyle/>
        <a:p>
          <a:endParaRPr lang="ru-RU"/>
        </a:p>
      </dgm:t>
    </dgm:pt>
    <dgm:pt modelId="{F6989AEC-D62A-4C83-8F7E-27D76EABA26E}" type="sibTrans" cxnId="{AF73E460-0455-46A3-A51E-326DC1333843}">
      <dgm:prSet/>
      <dgm:spPr/>
      <dgm:t>
        <a:bodyPr/>
        <a:lstStyle/>
        <a:p>
          <a:endParaRPr lang="ru-RU"/>
        </a:p>
      </dgm:t>
    </dgm:pt>
    <dgm:pt modelId="{3B228872-B44E-444F-97D1-51C144B682C1}">
      <dgm:prSet phldrT="[Текст]"/>
      <dgm:spPr/>
      <dgm:t>
        <a:bodyPr/>
        <a:lstStyle/>
        <a:p>
          <a:r>
            <a:rPr lang="ru-RU" b="1" dirty="0" smtClean="0"/>
            <a:t>Цели</a:t>
          </a:r>
          <a:endParaRPr lang="ru-RU" b="1" dirty="0"/>
        </a:p>
      </dgm:t>
    </dgm:pt>
    <dgm:pt modelId="{26F899E8-0EE5-4FC9-9466-2B3E2B544C76}" type="parTrans" cxnId="{2292B50C-A400-4DC7-AEB5-56691ABEE8D2}">
      <dgm:prSet/>
      <dgm:spPr/>
      <dgm:t>
        <a:bodyPr/>
        <a:lstStyle/>
        <a:p>
          <a:endParaRPr lang="ru-RU"/>
        </a:p>
      </dgm:t>
    </dgm:pt>
    <dgm:pt modelId="{7455D07E-3439-4DA9-8561-5AD772690298}" type="sibTrans" cxnId="{2292B50C-A400-4DC7-AEB5-56691ABEE8D2}">
      <dgm:prSet/>
      <dgm:spPr/>
      <dgm:t>
        <a:bodyPr/>
        <a:lstStyle/>
        <a:p>
          <a:endParaRPr lang="ru-RU"/>
        </a:p>
      </dgm:t>
    </dgm:pt>
    <dgm:pt modelId="{F3844CBF-4CA8-4283-B529-2CE4E791A1DE}">
      <dgm:prSet phldrT="[Текст]"/>
      <dgm:spPr/>
      <dgm:t>
        <a:bodyPr/>
        <a:lstStyle/>
        <a:p>
          <a:r>
            <a:rPr lang="ru-RU" b="1" dirty="0" smtClean="0"/>
            <a:t>Ресурсы</a:t>
          </a:r>
          <a:endParaRPr lang="ru-RU" b="1" dirty="0"/>
        </a:p>
      </dgm:t>
    </dgm:pt>
    <dgm:pt modelId="{4BB4C35D-3B94-456B-82E4-3BAA7194D816}" type="parTrans" cxnId="{74914CE0-61CF-4D5A-A626-CE19D1CCEAD9}">
      <dgm:prSet/>
      <dgm:spPr/>
      <dgm:t>
        <a:bodyPr/>
        <a:lstStyle/>
        <a:p>
          <a:endParaRPr lang="ru-RU"/>
        </a:p>
      </dgm:t>
    </dgm:pt>
    <dgm:pt modelId="{F584FE64-1136-4D2A-9CC5-AB06ABD87918}" type="sibTrans" cxnId="{74914CE0-61CF-4D5A-A626-CE19D1CCEAD9}">
      <dgm:prSet/>
      <dgm:spPr/>
      <dgm:t>
        <a:bodyPr/>
        <a:lstStyle/>
        <a:p>
          <a:endParaRPr lang="ru-RU"/>
        </a:p>
      </dgm:t>
    </dgm:pt>
    <dgm:pt modelId="{126B4BF7-29F0-4C94-AF3B-8072D0850496}">
      <dgm:prSet phldrT="[Текст]"/>
      <dgm:spPr/>
      <dgm:t>
        <a:bodyPr/>
        <a:lstStyle/>
        <a:p>
          <a:r>
            <a:rPr lang="ru-RU" b="1" dirty="0" smtClean="0"/>
            <a:t>Риски</a:t>
          </a:r>
          <a:endParaRPr lang="ru-RU" b="1" dirty="0"/>
        </a:p>
      </dgm:t>
    </dgm:pt>
    <dgm:pt modelId="{58C4B354-B488-4BF4-A8B1-07CC75EEE678}" type="parTrans" cxnId="{4E4C9107-BB1E-43DB-9C1E-1E9935F6C2FF}">
      <dgm:prSet/>
      <dgm:spPr/>
      <dgm:t>
        <a:bodyPr/>
        <a:lstStyle/>
        <a:p>
          <a:endParaRPr lang="ru-RU"/>
        </a:p>
      </dgm:t>
    </dgm:pt>
    <dgm:pt modelId="{FB353443-9526-4CBB-AD64-0C0E1AC30225}" type="sibTrans" cxnId="{4E4C9107-BB1E-43DB-9C1E-1E9935F6C2FF}">
      <dgm:prSet/>
      <dgm:spPr/>
      <dgm:t>
        <a:bodyPr/>
        <a:lstStyle/>
        <a:p>
          <a:endParaRPr lang="ru-RU"/>
        </a:p>
      </dgm:t>
    </dgm:pt>
    <dgm:pt modelId="{99788537-DA15-407F-91B9-358619B10217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Критерии оценки решения</a:t>
          </a:r>
          <a:endParaRPr lang="ru-RU" b="1" dirty="0">
            <a:solidFill>
              <a:schemeClr val="tx1"/>
            </a:solidFill>
          </a:endParaRPr>
        </a:p>
      </dgm:t>
    </dgm:pt>
    <dgm:pt modelId="{B436A6BE-4940-4CFE-A752-16BEC3F67F01}" type="parTrans" cxnId="{FE1D83AD-9B63-44CE-961B-7D28162FDAFD}">
      <dgm:prSet/>
      <dgm:spPr/>
      <dgm:t>
        <a:bodyPr/>
        <a:lstStyle/>
        <a:p>
          <a:endParaRPr lang="ru-RU"/>
        </a:p>
      </dgm:t>
    </dgm:pt>
    <dgm:pt modelId="{B91DDE30-BC46-4C4F-8F05-9866A6DAB4FA}" type="sibTrans" cxnId="{FE1D83AD-9B63-44CE-961B-7D28162FDAFD}">
      <dgm:prSet/>
      <dgm:spPr/>
      <dgm:t>
        <a:bodyPr/>
        <a:lstStyle/>
        <a:p>
          <a:endParaRPr lang="ru-RU"/>
        </a:p>
      </dgm:t>
    </dgm:pt>
    <dgm:pt modelId="{613760B1-F03D-41E3-A73F-E137FA9B0E93}" type="pres">
      <dgm:prSet presAssocID="{625B2ECB-5619-4954-908E-8060579276FE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DA906FAC-7064-4C78-A451-669DCAFE4DF1}" type="pres">
      <dgm:prSet presAssocID="{97433930-D5F0-42F9-9FFC-A44A7708952C}" presName="parenttextcomposite" presStyleCnt="0"/>
      <dgm:spPr/>
    </dgm:pt>
    <dgm:pt modelId="{5B1A2810-90FD-4B87-8665-A29E31D523F5}" type="pres">
      <dgm:prSet presAssocID="{97433930-D5F0-42F9-9FFC-A44A7708952C}" presName="parenttext" presStyleLbl="revTx" presStyleIdx="0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734C79-9920-475B-9A65-D15EEFC7F206}" type="pres">
      <dgm:prSet presAssocID="{97433930-D5F0-42F9-9FFC-A44A7708952C}" presName="parallelogramComposite" presStyleCnt="0"/>
      <dgm:spPr/>
    </dgm:pt>
    <dgm:pt modelId="{5CB23280-2E6F-4BAD-BF64-037308E33DE1}" type="pres">
      <dgm:prSet presAssocID="{97433930-D5F0-42F9-9FFC-A44A7708952C}" presName="parallelogram1" presStyleLbl="alignNode1" presStyleIdx="0" presStyleCnt="42"/>
      <dgm:spPr/>
    </dgm:pt>
    <dgm:pt modelId="{2CA5868D-DC31-42D0-A308-8F994F955C10}" type="pres">
      <dgm:prSet presAssocID="{97433930-D5F0-42F9-9FFC-A44A7708952C}" presName="parallelogram2" presStyleLbl="alignNode1" presStyleIdx="1" presStyleCnt="42"/>
      <dgm:spPr/>
    </dgm:pt>
    <dgm:pt modelId="{42336893-B8E4-4B12-A52A-33D36E618755}" type="pres">
      <dgm:prSet presAssocID="{97433930-D5F0-42F9-9FFC-A44A7708952C}" presName="parallelogram3" presStyleLbl="alignNode1" presStyleIdx="2" presStyleCnt="42"/>
      <dgm:spPr/>
    </dgm:pt>
    <dgm:pt modelId="{DD06869D-ECD2-4987-BDE4-80CA45A42169}" type="pres">
      <dgm:prSet presAssocID="{97433930-D5F0-42F9-9FFC-A44A7708952C}" presName="parallelogram4" presStyleLbl="alignNode1" presStyleIdx="3" presStyleCnt="42"/>
      <dgm:spPr/>
    </dgm:pt>
    <dgm:pt modelId="{382AFF41-C522-46D6-8314-8E26223FFC26}" type="pres">
      <dgm:prSet presAssocID="{97433930-D5F0-42F9-9FFC-A44A7708952C}" presName="parallelogram5" presStyleLbl="alignNode1" presStyleIdx="4" presStyleCnt="42"/>
      <dgm:spPr/>
    </dgm:pt>
    <dgm:pt modelId="{13914828-E716-471F-B3BF-826A3D5BFD34}" type="pres">
      <dgm:prSet presAssocID="{97433930-D5F0-42F9-9FFC-A44A7708952C}" presName="parallelogram6" presStyleLbl="alignNode1" presStyleIdx="5" presStyleCnt="42"/>
      <dgm:spPr/>
    </dgm:pt>
    <dgm:pt modelId="{70509DBA-0D84-41BB-82CD-EF7FB6A7953B}" type="pres">
      <dgm:prSet presAssocID="{97433930-D5F0-42F9-9FFC-A44A7708952C}" presName="parallelogram7" presStyleLbl="alignNode1" presStyleIdx="6" presStyleCnt="42"/>
      <dgm:spPr/>
    </dgm:pt>
    <dgm:pt modelId="{AFC5A9F4-7A39-44AF-A2B8-4ED519DE24BA}" type="pres">
      <dgm:prSet presAssocID="{FE70738D-5AA2-4D9D-8BB5-35AE40459E03}" presName="sibTrans" presStyleCnt="0"/>
      <dgm:spPr/>
    </dgm:pt>
    <dgm:pt modelId="{5491EE5B-6FEF-4489-A9A4-0B9B69B9BB07}" type="pres">
      <dgm:prSet presAssocID="{61EEC95A-AED5-416E-8F3D-87BBB85CC1B6}" presName="parenttextcomposite" presStyleCnt="0"/>
      <dgm:spPr/>
    </dgm:pt>
    <dgm:pt modelId="{FAE74F35-9C6E-41BC-8F37-C40268BA957D}" type="pres">
      <dgm:prSet presAssocID="{61EEC95A-AED5-416E-8F3D-87BBB85CC1B6}" presName="parenttext" presStyleLbl="revTx" presStyleIdx="1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9B01E2-591B-4672-B3D2-6C2ED852771A}" type="pres">
      <dgm:prSet presAssocID="{61EEC95A-AED5-416E-8F3D-87BBB85CC1B6}" presName="parallelogramComposite" presStyleCnt="0"/>
      <dgm:spPr/>
    </dgm:pt>
    <dgm:pt modelId="{07588A0D-D82A-4A54-949D-F166D5C859E1}" type="pres">
      <dgm:prSet presAssocID="{61EEC95A-AED5-416E-8F3D-87BBB85CC1B6}" presName="parallelogram1" presStyleLbl="alignNode1" presStyleIdx="7" presStyleCnt="42"/>
      <dgm:spPr/>
    </dgm:pt>
    <dgm:pt modelId="{EFF05843-C7CF-44DA-946D-6DC87D3AE269}" type="pres">
      <dgm:prSet presAssocID="{61EEC95A-AED5-416E-8F3D-87BBB85CC1B6}" presName="parallelogram2" presStyleLbl="alignNode1" presStyleIdx="8" presStyleCnt="42"/>
      <dgm:spPr/>
    </dgm:pt>
    <dgm:pt modelId="{A920ACF1-0678-4957-8306-C1DADD465BCD}" type="pres">
      <dgm:prSet presAssocID="{61EEC95A-AED5-416E-8F3D-87BBB85CC1B6}" presName="parallelogram3" presStyleLbl="alignNode1" presStyleIdx="9" presStyleCnt="42"/>
      <dgm:spPr/>
    </dgm:pt>
    <dgm:pt modelId="{ED51D2E4-BC99-41F2-BC62-FB7FDAB4232C}" type="pres">
      <dgm:prSet presAssocID="{61EEC95A-AED5-416E-8F3D-87BBB85CC1B6}" presName="parallelogram4" presStyleLbl="alignNode1" presStyleIdx="10" presStyleCnt="42"/>
      <dgm:spPr/>
    </dgm:pt>
    <dgm:pt modelId="{E3DD8549-9C5B-4E1D-B947-ACCB139BBA36}" type="pres">
      <dgm:prSet presAssocID="{61EEC95A-AED5-416E-8F3D-87BBB85CC1B6}" presName="parallelogram5" presStyleLbl="alignNode1" presStyleIdx="11" presStyleCnt="42"/>
      <dgm:spPr/>
    </dgm:pt>
    <dgm:pt modelId="{A5DD9750-E902-4B90-800A-EE56FF3006D1}" type="pres">
      <dgm:prSet presAssocID="{61EEC95A-AED5-416E-8F3D-87BBB85CC1B6}" presName="parallelogram6" presStyleLbl="alignNode1" presStyleIdx="12" presStyleCnt="42"/>
      <dgm:spPr/>
    </dgm:pt>
    <dgm:pt modelId="{6B79B854-A15B-4284-A4B7-1416A58C5171}" type="pres">
      <dgm:prSet presAssocID="{61EEC95A-AED5-416E-8F3D-87BBB85CC1B6}" presName="parallelogram7" presStyleLbl="alignNode1" presStyleIdx="13" presStyleCnt="42"/>
      <dgm:spPr/>
    </dgm:pt>
    <dgm:pt modelId="{427F44C1-D32D-4230-8622-A698A5B9AC96}" type="pres">
      <dgm:prSet presAssocID="{F6989AEC-D62A-4C83-8F7E-27D76EABA26E}" presName="sibTrans" presStyleCnt="0"/>
      <dgm:spPr/>
    </dgm:pt>
    <dgm:pt modelId="{E39D1439-9645-46D3-A3D3-0DFFEDBB45F9}" type="pres">
      <dgm:prSet presAssocID="{3B228872-B44E-444F-97D1-51C144B682C1}" presName="parenttextcomposite" presStyleCnt="0"/>
      <dgm:spPr/>
    </dgm:pt>
    <dgm:pt modelId="{10A344AF-5C97-423F-8E07-5945E3C55D53}" type="pres">
      <dgm:prSet presAssocID="{3B228872-B44E-444F-97D1-51C144B682C1}" presName="parenttext" presStyleLbl="revTx" presStyleIdx="2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21EC6A-CF73-423F-80D3-A4475E67A538}" type="pres">
      <dgm:prSet presAssocID="{3B228872-B44E-444F-97D1-51C144B682C1}" presName="parallelogramComposite" presStyleCnt="0"/>
      <dgm:spPr/>
    </dgm:pt>
    <dgm:pt modelId="{98AF70DD-5762-4C3E-BB09-A56FE03CFAF2}" type="pres">
      <dgm:prSet presAssocID="{3B228872-B44E-444F-97D1-51C144B682C1}" presName="parallelogram1" presStyleLbl="alignNode1" presStyleIdx="14" presStyleCnt="42"/>
      <dgm:spPr/>
    </dgm:pt>
    <dgm:pt modelId="{105809DA-ADE5-4872-931B-506A5F83872F}" type="pres">
      <dgm:prSet presAssocID="{3B228872-B44E-444F-97D1-51C144B682C1}" presName="parallelogram2" presStyleLbl="alignNode1" presStyleIdx="15" presStyleCnt="42"/>
      <dgm:spPr/>
    </dgm:pt>
    <dgm:pt modelId="{6EB5C0C4-F970-4976-8E9E-095A39B1CF35}" type="pres">
      <dgm:prSet presAssocID="{3B228872-B44E-444F-97D1-51C144B682C1}" presName="parallelogram3" presStyleLbl="alignNode1" presStyleIdx="16" presStyleCnt="42"/>
      <dgm:spPr/>
    </dgm:pt>
    <dgm:pt modelId="{32D90562-28AA-48BB-A8B1-B26B1167B116}" type="pres">
      <dgm:prSet presAssocID="{3B228872-B44E-444F-97D1-51C144B682C1}" presName="parallelogram4" presStyleLbl="alignNode1" presStyleIdx="17" presStyleCnt="42"/>
      <dgm:spPr/>
    </dgm:pt>
    <dgm:pt modelId="{386D1AE7-21BF-484C-AB08-4900F1AC2B70}" type="pres">
      <dgm:prSet presAssocID="{3B228872-B44E-444F-97D1-51C144B682C1}" presName="parallelogram5" presStyleLbl="alignNode1" presStyleIdx="18" presStyleCnt="42"/>
      <dgm:spPr/>
    </dgm:pt>
    <dgm:pt modelId="{4EDFE40F-58BC-4C6C-A62C-DF2A5014AEC0}" type="pres">
      <dgm:prSet presAssocID="{3B228872-B44E-444F-97D1-51C144B682C1}" presName="parallelogram6" presStyleLbl="alignNode1" presStyleIdx="19" presStyleCnt="42"/>
      <dgm:spPr/>
    </dgm:pt>
    <dgm:pt modelId="{E07FD9EA-5BE3-4A1E-B556-9F506A2ED641}" type="pres">
      <dgm:prSet presAssocID="{3B228872-B44E-444F-97D1-51C144B682C1}" presName="parallelogram7" presStyleLbl="alignNode1" presStyleIdx="20" presStyleCnt="42"/>
      <dgm:spPr/>
    </dgm:pt>
    <dgm:pt modelId="{C7C2F87B-42B8-46CE-BA60-1374F531F52D}" type="pres">
      <dgm:prSet presAssocID="{7455D07E-3439-4DA9-8561-5AD772690298}" presName="sibTrans" presStyleCnt="0"/>
      <dgm:spPr/>
    </dgm:pt>
    <dgm:pt modelId="{9AB5342B-1291-46EF-B8D4-0F99A32BA30C}" type="pres">
      <dgm:prSet presAssocID="{F3844CBF-4CA8-4283-B529-2CE4E791A1DE}" presName="parenttextcomposite" presStyleCnt="0"/>
      <dgm:spPr/>
    </dgm:pt>
    <dgm:pt modelId="{EDFD229D-5197-45ED-960F-D7AC987E7459}" type="pres">
      <dgm:prSet presAssocID="{F3844CBF-4CA8-4283-B529-2CE4E791A1DE}" presName="parenttext" presStyleLbl="revTx" presStyleIdx="3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095711-BECB-4336-833A-2E2826DE728A}" type="pres">
      <dgm:prSet presAssocID="{F3844CBF-4CA8-4283-B529-2CE4E791A1DE}" presName="parallelogramComposite" presStyleCnt="0"/>
      <dgm:spPr/>
    </dgm:pt>
    <dgm:pt modelId="{84239146-B53D-43B5-A193-65FD16CA6A61}" type="pres">
      <dgm:prSet presAssocID="{F3844CBF-4CA8-4283-B529-2CE4E791A1DE}" presName="parallelogram1" presStyleLbl="alignNode1" presStyleIdx="21" presStyleCnt="42"/>
      <dgm:spPr/>
    </dgm:pt>
    <dgm:pt modelId="{6EB5281D-EF9C-4251-A32E-CEF2288D22C2}" type="pres">
      <dgm:prSet presAssocID="{F3844CBF-4CA8-4283-B529-2CE4E791A1DE}" presName="parallelogram2" presStyleLbl="alignNode1" presStyleIdx="22" presStyleCnt="42"/>
      <dgm:spPr/>
    </dgm:pt>
    <dgm:pt modelId="{FAC890C9-9E15-4D9E-9467-15C27EAF3051}" type="pres">
      <dgm:prSet presAssocID="{F3844CBF-4CA8-4283-B529-2CE4E791A1DE}" presName="parallelogram3" presStyleLbl="alignNode1" presStyleIdx="23" presStyleCnt="42"/>
      <dgm:spPr/>
    </dgm:pt>
    <dgm:pt modelId="{F96D7756-C446-4B05-8F23-EA8D423A8A5F}" type="pres">
      <dgm:prSet presAssocID="{F3844CBF-4CA8-4283-B529-2CE4E791A1DE}" presName="parallelogram4" presStyleLbl="alignNode1" presStyleIdx="24" presStyleCnt="42"/>
      <dgm:spPr/>
    </dgm:pt>
    <dgm:pt modelId="{E362EAC3-9C44-4673-881D-4364F67C991A}" type="pres">
      <dgm:prSet presAssocID="{F3844CBF-4CA8-4283-B529-2CE4E791A1DE}" presName="parallelogram5" presStyleLbl="alignNode1" presStyleIdx="25" presStyleCnt="42"/>
      <dgm:spPr/>
    </dgm:pt>
    <dgm:pt modelId="{63E8EBFF-482E-4BC6-8621-2BD2255CBC7E}" type="pres">
      <dgm:prSet presAssocID="{F3844CBF-4CA8-4283-B529-2CE4E791A1DE}" presName="parallelogram6" presStyleLbl="alignNode1" presStyleIdx="26" presStyleCnt="42"/>
      <dgm:spPr/>
    </dgm:pt>
    <dgm:pt modelId="{3DC7F575-680C-4E9D-A801-002967BC7FE2}" type="pres">
      <dgm:prSet presAssocID="{F3844CBF-4CA8-4283-B529-2CE4E791A1DE}" presName="parallelogram7" presStyleLbl="alignNode1" presStyleIdx="27" presStyleCnt="42"/>
      <dgm:spPr/>
    </dgm:pt>
    <dgm:pt modelId="{C4D4332F-7247-4622-8B15-D54D5C8EA716}" type="pres">
      <dgm:prSet presAssocID="{F584FE64-1136-4D2A-9CC5-AB06ABD87918}" presName="sibTrans" presStyleCnt="0"/>
      <dgm:spPr/>
    </dgm:pt>
    <dgm:pt modelId="{3EB4CA3C-CCB1-44C5-81F4-03DA6A26FA0E}" type="pres">
      <dgm:prSet presAssocID="{126B4BF7-29F0-4C94-AF3B-8072D0850496}" presName="parenttextcomposite" presStyleCnt="0"/>
      <dgm:spPr/>
    </dgm:pt>
    <dgm:pt modelId="{152E8CF6-55C7-442F-8AF9-3EDB14937429}" type="pres">
      <dgm:prSet presAssocID="{126B4BF7-29F0-4C94-AF3B-8072D0850496}" presName="parenttext" presStyleLbl="revTx" presStyleIdx="4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B18528-5C7A-4B99-BE8F-AC12B934BC3E}" type="pres">
      <dgm:prSet presAssocID="{126B4BF7-29F0-4C94-AF3B-8072D0850496}" presName="parallelogramComposite" presStyleCnt="0"/>
      <dgm:spPr/>
    </dgm:pt>
    <dgm:pt modelId="{E74934E8-EC48-4890-B9AA-BB644BB84C40}" type="pres">
      <dgm:prSet presAssocID="{126B4BF7-29F0-4C94-AF3B-8072D0850496}" presName="parallelogram1" presStyleLbl="alignNode1" presStyleIdx="28" presStyleCnt="42"/>
      <dgm:spPr/>
    </dgm:pt>
    <dgm:pt modelId="{FC8A1976-7264-4A84-A84F-AB789E8C250A}" type="pres">
      <dgm:prSet presAssocID="{126B4BF7-29F0-4C94-AF3B-8072D0850496}" presName="parallelogram2" presStyleLbl="alignNode1" presStyleIdx="29" presStyleCnt="42"/>
      <dgm:spPr/>
    </dgm:pt>
    <dgm:pt modelId="{DADCBF5B-F791-4ADB-9FA6-7D3E5369F50E}" type="pres">
      <dgm:prSet presAssocID="{126B4BF7-29F0-4C94-AF3B-8072D0850496}" presName="parallelogram3" presStyleLbl="alignNode1" presStyleIdx="30" presStyleCnt="42"/>
      <dgm:spPr/>
    </dgm:pt>
    <dgm:pt modelId="{F0076741-199F-4141-94D7-2794FC195618}" type="pres">
      <dgm:prSet presAssocID="{126B4BF7-29F0-4C94-AF3B-8072D0850496}" presName="parallelogram4" presStyleLbl="alignNode1" presStyleIdx="31" presStyleCnt="42"/>
      <dgm:spPr/>
    </dgm:pt>
    <dgm:pt modelId="{D10A77C0-2D24-4D1D-B8E4-5FB140C41329}" type="pres">
      <dgm:prSet presAssocID="{126B4BF7-29F0-4C94-AF3B-8072D0850496}" presName="parallelogram5" presStyleLbl="alignNode1" presStyleIdx="32" presStyleCnt="42"/>
      <dgm:spPr/>
    </dgm:pt>
    <dgm:pt modelId="{4A61C8FE-0446-4509-B498-E736940A822A}" type="pres">
      <dgm:prSet presAssocID="{126B4BF7-29F0-4C94-AF3B-8072D0850496}" presName="parallelogram6" presStyleLbl="alignNode1" presStyleIdx="33" presStyleCnt="42"/>
      <dgm:spPr/>
    </dgm:pt>
    <dgm:pt modelId="{69AB8259-37F5-4FDA-B569-083BF81F8DAC}" type="pres">
      <dgm:prSet presAssocID="{126B4BF7-29F0-4C94-AF3B-8072D0850496}" presName="parallelogram7" presStyleLbl="alignNode1" presStyleIdx="34" presStyleCnt="42"/>
      <dgm:spPr/>
    </dgm:pt>
    <dgm:pt modelId="{FB260009-749B-43FB-8C08-8024F85701CB}" type="pres">
      <dgm:prSet presAssocID="{FB353443-9526-4CBB-AD64-0C0E1AC30225}" presName="sibTrans" presStyleCnt="0"/>
      <dgm:spPr/>
    </dgm:pt>
    <dgm:pt modelId="{F1979D16-8C7D-4F9A-9CD7-727943EC9C06}" type="pres">
      <dgm:prSet presAssocID="{99788537-DA15-407F-91B9-358619B10217}" presName="parenttextcomposite" presStyleCnt="0"/>
      <dgm:spPr/>
    </dgm:pt>
    <dgm:pt modelId="{7025CE6B-6457-4FCF-B0C5-06280C3D2E8D}" type="pres">
      <dgm:prSet presAssocID="{99788537-DA15-407F-91B9-358619B10217}" presName="parenttext" presStyleLbl="revTx" presStyleIdx="5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5D6BE8-E2CE-48E3-B846-82AA9CC2D5AB}" type="pres">
      <dgm:prSet presAssocID="{99788537-DA15-407F-91B9-358619B10217}" presName="parallelogramComposite" presStyleCnt="0"/>
      <dgm:spPr/>
    </dgm:pt>
    <dgm:pt modelId="{D02D1CB5-E165-40F0-926B-3EAD9E4AAB40}" type="pres">
      <dgm:prSet presAssocID="{99788537-DA15-407F-91B9-358619B10217}" presName="parallelogram1" presStyleLbl="alignNode1" presStyleIdx="35" presStyleCnt="42"/>
      <dgm:spPr/>
    </dgm:pt>
    <dgm:pt modelId="{33B18D21-A987-4715-A910-2725B09DEA8B}" type="pres">
      <dgm:prSet presAssocID="{99788537-DA15-407F-91B9-358619B10217}" presName="parallelogram2" presStyleLbl="alignNode1" presStyleIdx="36" presStyleCnt="42"/>
      <dgm:spPr/>
    </dgm:pt>
    <dgm:pt modelId="{7299AD93-A1BF-4F60-9F84-4A35C7AD2220}" type="pres">
      <dgm:prSet presAssocID="{99788537-DA15-407F-91B9-358619B10217}" presName="parallelogram3" presStyleLbl="alignNode1" presStyleIdx="37" presStyleCnt="42"/>
      <dgm:spPr/>
    </dgm:pt>
    <dgm:pt modelId="{6B32E799-A1A2-4270-9F65-82AC802A6804}" type="pres">
      <dgm:prSet presAssocID="{99788537-DA15-407F-91B9-358619B10217}" presName="parallelogram4" presStyleLbl="alignNode1" presStyleIdx="38" presStyleCnt="42"/>
      <dgm:spPr/>
    </dgm:pt>
    <dgm:pt modelId="{83232E8D-F175-4AF8-B56B-A4FC8C5E0DB1}" type="pres">
      <dgm:prSet presAssocID="{99788537-DA15-407F-91B9-358619B10217}" presName="parallelogram5" presStyleLbl="alignNode1" presStyleIdx="39" presStyleCnt="42"/>
      <dgm:spPr/>
    </dgm:pt>
    <dgm:pt modelId="{2488ABAE-BF66-4478-AF5B-542846D1DF17}" type="pres">
      <dgm:prSet presAssocID="{99788537-DA15-407F-91B9-358619B10217}" presName="parallelogram6" presStyleLbl="alignNode1" presStyleIdx="40" presStyleCnt="42"/>
      <dgm:spPr/>
    </dgm:pt>
    <dgm:pt modelId="{230099C7-9C27-450F-B8D9-C9EDF7ADED6F}" type="pres">
      <dgm:prSet presAssocID="{99788537-DA15-407F-91B9-358619B10217}" presName="parallelogram7" presStyleLbl="alignNode1" presStyleIdx="41" presStyleCnt="42"/>
      <dgm:spPr/>
    </dgm:pt>
  </dgm:ptLst>
  <dgm:cxnLst>
    <dgm:cxn modelId="{407378BE-A86A-4244-9401-416A58480EC4}" srcId="{625B2ECB-5619-4954-908E-8060579276FE}" destId="{97433930-D5F0-42F9-9FFC-A44A7708952C}" srcOrd="0" destOrd="0" parTransId="{85F1ACB7-248D-4D33-90CB-74B9820963D6}" sibTransId="{FE70738D-5AA2-4D9D-8BB5-35AE40459E03}"/>
    <dgm:cxn modelId="{74914CE0-61CF-4D5A-A626-CE19D1CCEAD9}" srcId="{625B2ECB-5619-4954-908E-8060579276FE}" destId="{F3844CBF-4CA8-4283-B529-2CE4E791A1DE}" srcOrd="3" destOrd="0" parTransId="{4BB4C35D-3B94-456B-82E4-3BAA7194D816}" sibTransId="{F584FE64-1136-4D2A-9CC5-AB06ABD87918}"/>
    <dgm:cxn modelId="{2292B50C-A400-4DC7-AEB5-56691ABEE8D2}" srcId="{625B2ECB-5619-4954-908E-8060579276FE}" destId="{3B228872-B44E-444F-97D1-51C144B682C1}" srcOrd="2" destOrd="0" parTransId="{26F899E8-0EE5-4FC9-9466-2B3E2B544C76}" sibTransId="{7455D07E-3439-4DA9-8561-5AD772690298}"/>
    <dgm:cxn modelId="{D1541C93-FC20-4B3C-953F-130EE99BEFEF}" type="presOf" srcId="{126B4BF7-29F0-4C94-AF3B-8072D0850496}" destId="{152E8CF6-55C7-442F-8AF9-3EDB14937429}" srcOrd="0" destOrd="0" presId="urn:microsoft.com/office/officeart/2008/layout/VerticalAccentList"/>
    <dgm:cxn modelId="{13B6223A-52F9-4549-B9E0-DF35F84C655A}" type="presOf" srcId="{97433930-D5F0-42F9-9FFC-A44A7708952C}" destId="{5B1A2810-90FD-4B87-8665-A29E31D523F5}" srcOrd="0" destOrd="0" presId="urn:microsoft.com/office/officeart/2008/layout/VerticalAccentList"/>
    <dgm:cxn modelId="{AF73E460-0455-46A3-A51E-326DC1333843}" srcId="{625B2ECB-5619-4954-908E-8060579276FE}" destId="{61EEC95A-AED5-416E-8F3D-87BBB85CC1B6}" srcOrd="1" destOrd="0" parTransId="{A0534C8F-89FD-4787-B580-A227366AD046}" sibTransId="{F6989AEC-D62A-4C83-8F7E-27D76EABA26E}"/>
    <dgm:cxn modelId="{17779AA2-FCE2-44F4-B367-9952CDD2FAD7}" type="presOf" srcId="{3B228872-B44E-444F-97D1-51C144B682C1}" destId="{10A344AF-5C97-423F-8E07-5945E3C55D53}" srcOrd="0" destOrd="0" presId="urn:microsoft.com/office/officeart/2008/layout/VerticalAccentList"/>
    <dgm:cxn modelId="{3B6A5F85-84CC-4918-8953-709FDCB0859A}" type="presOf" srcId="{61EEC95A-AED5-416E-8F3D-87BBB85CC1B6}" destId="{FAE74F35-9C6E-41BC-8F37-C40268BA957D}" srcOrd="0" destOrd="0" presId="urn:microsoft.com/office/officeart/2008/layout/VerticalAccentList"/>
    <dgm:cxn modelId="{1CF4F1C6-7BEA-4921-9362-DBC8421F6938}" type="presOf" srcId="{625B2ECB-5619-4954-908E-8060579276FE}" destId="{613760B1-F03D-41E3-A73F-E137FA9B0E93}" srcOrd="0" destOrd="0" presId="urn:microsoft.com/office/officeart/2008/layout/VerticalAccentList"/>
    <dgm:cxn modelId="{FE1D83AD-9B63-44CE-961B-7D28162FDAFD}" srcId="{625B2ECB-5619-4954-908E-8060579276FE}" destId="{99788537-DA15-407F-91B9-358619B10217}" srcOrd="5" destOrd="0" parTransId="{B436A6BE-4940-4CFE-A752-16BEC3F67F01}" sibTransId="{B91DDE30-BC46-4C4F-8F05-9866A6DAB4FA}"/>
    <dgm:cxn modelId="{D1F23D23-7361-4073-A8CA-14B807999868}" type="presOf" srcId="{F3844CBF-4CA8-4283-B529-2CE4E791A1DE}" destId="{EDFD229D-5197-45ED-960F-D7AC987E7459}" srcOrd="0" destOrd="0" presId="urn:microsoft.com/office/officeart/2008/layout/VerticalAccentList"/>
    <dgm:cxn modelId="{4DCF4465-D49F-43E7-866C-15045060081F}" type="presOf" srcId="{99788537-DA15-407F-91B9-358619B10217}" destId="{7025CE6B-6457-4FCF-B0C5-06280C3D2E8D}" srcOrd="0" destOrd="0" presId="urn:microsoft.com/office/officeart/2008/layout/VerticalAccentList"/>
    <dgm:cxn modelId="{4E4C9107-BB1E-43DB-9C1E-1E9935F6C2FF}" srcId="{625B2ECB-5619-4954-908E-8060579276FE}" destId="{126B4BF7-29F0-4C94-AF3B-8072D0850496}" srcOrd="4" destOrd="0" parTransId="{58C4B354-B488-4BF4-A8B1-07CC75EEE678}" sibTransId="{FB353443-9526-4CBB-AD64-0C0E1AC30225}"/>
    <dgm:cxn modelId="{F20F158D-038F-4C02-84E4-44CE11C96323}" type="presParOf" srcId="{613760B1-F03D-41E3-A73F-E137FA9B0E93}" destId="{DA906FAC-7064-4C78-A451-669DCAFE4DF1}" srcOrd="0" destOrd="0" presId="urn:microsoft.com/office/officeart/2008/layout/VerticalAccentList"/>
    <dgm:cxn modelId="{1983CD97-5EF7-479B-A095-35EB840A8520}" type="presParOf" srcId="{DA906FAC-7064-4C78-A451-669DCAFE4DF1}" destId="{5B1A2810-90FD-4B87-8665-A29E31D523F5}" srcOrd="0" destOrd="0" presId="urn:microsoft.com/office/officeart/2008/layout/VerticalAccentList"/>
    <dgm:cxn modelId="{840E9CD5-3BE1-4A15-B954-1BAAA4543610}" type="presParOf" srcId="{613760B1-F03D-41E3-A73F-E137FA9B0E93}" destId="{B7734C79-9920-475B-9A65-D15EEFC7F206}" srcOrd="1" destOrd="0" presId="urn:microsoft.com/office/officeart/2008/layout/VerticalAccentList"/>
    <dgm:cxn modelId="{B61E7A4D-2504-4921-B40F-ED3553D7D1BF}" type="presParOf" srcId="{B7734C79-9920-475B-9A65-D15EEFC7F206}" destId="{5CB23280-2E6F-4BAD-BF64-037308E33DE1}" srcOrd="0" destOrd="0" presId="urn:microsoft.com/office/officeart/2008/layout/VerticalAccentList"/>
    <dgm:cxn modelId="{AB479C98-41D1-402F-BC4C-F185DEABE6A2}" type="presParOf" srcId="{B7734C79-9920-475B-9A65-D15EEFC7F206}" destId="{2CA5868D-DC31-42D0-A308-8F994F955C10}" srcOrd="1" destOrd="0" presId="urn:microsoft.com/office/officeart/2008/layout/VerticalAccentList"/>
    <dgm:cxn modelId="{4A4D4834-4A86-4776-A3EB-9C17E74C467A}" type="presParOf" srcId="{B7734C79-9920-475B-9A65-D15EEFC7F206}" destId="{42336893-B8E4-4B12-A52A-33D36E618755}" srcOrd="2" destOrd="0" presId="urn:microsoft.com/office/officeart/2008/layout/VerticalAccentList"/>
    <dgm:cxn modelId="{1E4CA284-D62C-4D54-A525-71B6A538118C}" type="presParOf" srcId="{B7734C79-9920-475B-9A65-D15EEFC7F206}" destId="{DD06869D-ECD2-4987-BDE4-80CA45A42169}" srcOrd="3" destOrd="0" presId="urn:microsoft.com/office/officeart/2008/layout/VerticalAccentList"/>
    <dgm:cxn modelId="{870CA8A4-D209-4133-8C45-5AB9621D0879}" type="presParOf" srcId="{B7734C79-9920-475B-9A65-D15EEFC7F206}" destId="{382AFF41-C522-46D6-8314-8E26223FFC26}" srcOrd="4" destOrd="0" presId="urn:microsoft.com/office/officeart/2008/layout/VerticalAccentList"/>
    <dgm:cxn modelId="{532FE47B-D3B5-41C0-A7E8-4BFF6C18EF28}" type="presParOf" srcId="{B7734C79-9920-475B-9A65-D15EEFC7F206}" destId="{13914828-E716-471F-B3BF-826A3D5BFD34}" srcOrd="5" destOrd="0" presId="urn:microsoft.com/office/officeart/2008/layout/VerticalAccentList"/>
    <dgm:cxn modelId="{383D8DE2-0E4C-49BF-AB29-4271811473EB}" type="presParOf" srcId="{B7734C79-9920-475B-9A65-D15EEFC7F206}" destId="{70509DBA-0D84-41BB-82CD-EF7FB6A7953B}" srcOrd="6" destOrd="0" presId="urn:microsoft.com/office/officeart/2008/layout/VerticalAccentList"/>
    <dgm:cxn modelId="{2B686B4F-11D5-4857-A082-169FA5B00139}" type="presParOf" srcId="{613760B1-F03D-41E3-A73F-E137FA9B0E93}" destId="{AFC5A9F4-7A39-44AF-A2B8-4ED519DE24BA}" srcOrd="2" destOrd="0" presId="urn:microsoft.com/office/officeart/2008/layout/VerticalAccentList"/>
    <dgm:cxn modelId="{11A82932-FE2F-4F6D-8B00-BDAD57A5ABC7}" type="presParOf" srcId="{613760B1-F03D-41E3-A73F-E137FA9B0E93}" destId="{5491EE5B-6FEF-4489-A9A4-0B9B69B9BB07}" srcOrd="3" destOrd="0" presId="urn:microsoft.com/office/officeart/2008/layout/VerticalAccentList"/>
    <dgm:cxn modelId="{54D8FD1D-3E9E-4566-937C-3E96F6091800}" type="presParOf" srcId="{5491EE5B-6FEF-4489-A9A4-0B9B69B9BB07}" destId="{FAE74F35-9C6E-41BC-8F37-C40268BA957D}" srcOrd="0" destOrd="0" presId="urn:microsoft.com/office/officeart/2008/layout/VerticalAccentList"/>
    <dgm:cxn modelId="{2BBAA0BF-C38B-4904-B054-97CC73D42C9B}" type="presParOf" srcId="{613760B1-F03D-41E3-A73F-E137FA9B0E93}" destId="{F89B01E2-591B-4672-B3D2-6C2ED852771A}" srcOrd="4" destOrd="0" presId="urn:microsoft.com/office/officeart/2008/layout/VerticalAccentList"/>
    <dgm:cxn modelId="{AC739C92-1297-4A22-84DE-434D5DB22CB9}" type="presParOf" srcId="{F89B01E2-591B-4672-B3D2-6C2ED852771A}" destId="{07588A0D-D82A-4A54-949D-F166D5C859E1}" srcOrd="0" destOrd="0" presId="urn:microsoft.com/office/officeart/2008/layout/VerticalAccentList"/>
    <dgm:cxn modelId="{60D87A20-320E-4A3E-831E-E6FDF449DB6D}" type="presParOf" srcId="{F89B01E2-591B-4672-B3D2-6C2ED852771A}" destId="{EFF05843-C7CF-44DA-946D-6DC87D3AE269}" srcOrd="1" destOrd="0" presId="urn:microsoft.com/office/officeart/2008/layout/VerticalAccentList"/>
    <dgm:cxn modelId="{75F3A362-0A6D-4B46-907C-593105A31EC1}" type="presParOf" srcId="{F89B01E2-591B-4672-B3D2-6C2ED852771A}" destId="{A920ACF1-0678-4957-8306-C1DADD465BCD}" srcOrd="2" destOrd="0" presId="urn:microsoft.com/office/officeart/2008/layout/VerticalAccentList"/>
    <dgm:cxn modelId="{E679424A-AD41-485C-B648-B00E0CEAA401}" type="presParOf" srcId="{F89B01E2-591B-4672-B3D2-6C2ED852771A}" destId="{ED51D2E4-BC99-41F2-BC62-FB7FDAB4232C}" srcOrd="3" destOrd="0" presId="urn:microsoft.com/office/officeart/2008/layout/VerticalAccentList"/>
    <dgm:cxn modelId="{43AC4DC2-15F0-458B-85B3-DF57B32DA97E}" type="presParOf" srcId="{F89B01E2-591B-4672-B3D2-6C2ED852771A}" destId="{E3DD8549-9C5B-4E1D-B947-ACCB139BBA36}" srcOrd="4" destOrd="0" presId="urn:microsoft.com/office/officeart/2008/layout/VerticalAccentList"/>
    <dgm:cxn modelId="{4B00706C-2370-4DD0-BB90-1CAD4A1BB8EE}" type="presParOf" srcId="{F89B01E2-591B-4672-B3D2-6C2ED852771A}" destId="{A5DD9750-E902-4B90-800A-EE56FF3006D1}" srcOrd="5" destOrd="0" presId="urn:microsoft.com/office/officeart/2008/layout/VerticalAccentList"/>
    <dgm:cxn modelId="{7477F8CC-D356-4FD0-86D6-8B11E8B38176}" type="presParOf" srcId="{F89B01E2-591B-4672-B3D2-6C2ED852771A}" destId="{6B79B854-A15B-4284-A4B7-1416A58C5171}" srcOrd="6" destOrd="0" presId="urn:microsoft.com/office/officeart/2008/layout/VerticalAccentList"/>
    <dgm:cxn modelId="{F3D17A8E-732A-44E9-8986-36CA2833F077}" type="presParOf" srcId="{613760B1-F03D-41E3-A73F-E137FA9B0E93}" destId="{427F44C1-D32D-4230-8622-A698A5B9AC96}" srcOrd="5" destOrd="0" presId="urn:microsoft.com/office/officeart/2008/layout/VerticalAccentList"/>
    <dgm:cxn modelId="{BB1D9381-DFA9-4324-9ABE-4365494B54D2}" type="presParOf" srcId="{613760B1-F03D-41E3-A73F-E137FA9B0E93}" destId="{E39D1439-9645-46D3-A3D3-0DFFEDBB45F9}" srcOrd="6" destOrd="0" presId="urn:microsoft.com/office/officeart/2008/layout/VerticalAccentList"/>
    <dgm:cxn modelId="{F9B58521-0F57-4161-BAFB-C1590AA2D573}" type="presParOf" srcId="{E39D1439-9645-46D3-A3D3-0DFFEDBB45F9}" destId="{10A344AF-5C97-423F-8E07-5945E3C55D53}" srcOrd="0" destOrd="0" presId="urn:microsoft.com/office/officeart/2008/layout/VerticalAccentList"/>
    <dgm:cxn modelId="{26D1029F-0801-4FA1-B00E-6A4723ACF7F4}" type="presParOf" srcId="{613760B1-F03D-41E3-A73F-E137FA9B0E93}" destId="{3521EC6A-CF73-423F-80D3-A4475E67A538}" srcOrd="7" destOrd="0" presId="urn:microsoft.com/office/officeart/2008/layout/VerticalAccentList"/>
    <dgm:cxn modelId="{952659BE-24E9-47C9-B5A9-7C60BBC6977E}" type="presParOf" srcId="{3521EC6A-CF73-423F-80D3-A4475E67A538}" destId="{98AF70DD-5762-4C3E-BB09-A56FE03CFAF2}" srcOrd="0" destOrd="0" presId="urn:microsoft.com/office/officeart/2008/layout/VerticalAccentList"/>
    <dgm:cxn modelId="{951F64C5-188E-490B-B79D-B57A68ABEA21}" type="presParOf" srcId="{3521EC6A-CF73-423F-80D3-A4475E67A538}" destId="{105809DA-ADE5-4872-931B-506A5F83872F}" srcOrd="1" destOrd="0" presId="urn:microsoft.com/office/officeart/2008/layout/VerticalAccentList"/>
    <dgm:cxn modelId="{C3B0514B-7210-4F04-877C-49FD704DFEAA}" type="presParOf" srcId="{3521EC6A-CF73-423F-80D3-A4475E67A538}" destId="{6EB5C0C4-F970-4976-8E9E-095A39B1CF35}" srcOrd="2" destOrd="0" presId="urn:microsoft.com/office/officeart/2008/layout/VerticalAccentList"/>
    <dgm:cxn modelId="{4F0DEBBB-C3FD-4AF4-8FDA-473BE95A8A34}" type="presParOf" srcId="{3521EC6A-CF73-423F-80D3-A4475E67A538}" destId="{32D90562-28AA-48BB-A8B1-B26B1167B116}" srcOrd="3" destOrd="0" presId="urn:microsoft.com/office/officeart/2008/layout/VerticalAccentList"/>
    <dgm:cxn modelId="{2378E841-510E-49A9-885E-3E5C291CE6CD}" type="presParOf" srcId="{3521EC6A-CF73-423F-80D3-A4475E67A538}" destId="{386D1AE7-21BF-484C-AB08-4900F1AC2B70}" srcOrd="4" destOrd="0" presId="urn:microsoft.com/office/officeart/2008/layout/VerticalAccentList"/>
    <dgm:cxn modelId="{09CB0406-9A1B-4343-B00E-E2A70C96B976}" type="presParOf" srcId="{3521EC6A-CF73-423F-80D3-A4475E67A538}" destId="{4EDFE40F-58BC-4C6C-A62C-DF2A5014AEC0}" srcOrd="5" destOrd="0" presId="urn:microsoft.com/office/officeart/2008/layout/VerticalAccentList"/>
    <dgm:cxn modelId="{A62B3A27-5E92-435E-AEDB-0D2DD8FAB6DA}" type="presParOf" srcId="{3521EC6A-CF73-423F-80D3-A4475E67A538}" destId="{E07FD9EA-5BE3-4A1E-B556-9F506A2ED641}" srcOrd="6" destOrd="0" presId="urn:microsoft.com/office/officeart/2008/layout/VerticalAccentList"/>
    <dgm:cxn modelId="{A49F5F2D-6364-46AB-A769-745BDC38907E}" type="presParOf" srcId="{613760B1-F03D-41E3-A73F-E137FA9B0E93}" destId="{C7C2F87B-42B8-46CE-BA60-1374F531F52D}" srcOrd="8" destOrd="0" presId="urn:microsoft.com/office/officeart/2008/layout/VerticalAccentList"/>
    <dgm:cxn modelId="{311EC716-31B0-4CD5-87CB-C47251B04C6E}" type="presParOf" srcId="{613760B1-F03D-41E3-A73F-E137FA9B0E93}" destId="{9AB5342B-1291-46EF-B8D4-0F99A32BA30C}" srcOrd="9" destOrd="0" presId="urn:microsoft.com/office/officeart/2008/layout/VerticalAccentList"/>
    <dgm:cxn modelId="{3F1D0AEE-F3E6-4505-A843-E08FA43D5EF5}" type="presParOf" srcId="{9AB5342B-1291-46EF-B8D4-0F99A32BA30C}" destId="{EDFD229D-5197-45ED-960F-D7AC987E7459}" srcOrd="0" destOrd="0" presId="urn:microsoft.com/office/officeart/2008/layout/VerticalAccentList"/>
    <dgm:cxn modelId="{AFD6DE94-CFAD-4A14-AC79-13B3F6B36479}" type="presParOf" srcId="{613760B1-F03D-41E3-A73F-E137FA9B0E93}" destId="{6A095711-BECB-4336-833A-2E2826DE728A}" srcOrd="10" destOrd="0" presId="urn:microsoft.com/office/officeart/2008/layout/VerticalAccentList"/>
    <dgm:cxn modelId="{4B942444-05D9-48CE-9CA2-992B0964DFA9}" type="presParOf" srcId="{6A095711-BECB-4336-833A-2E2826DE728A}" destId="{84239146-B53D-43B5-A193-65FD16CA6A61}" srcOrd="0" destOrd="0" presId="urn:microsoft.com/office/officeart/2008/layout/VerticalAccentList"/>
    <dgm:cxn modelId="{F6F574EE-022C-4C69-BC1E-73773609B91A}" type="presParOf" srcId="{6A095711-BECB-4336-833A-2E2826DE728A}" destId="{6EB5281D-EF9C-4251-A32E-CEF2288D22C2}" srcOrd="1" destOrd="0" presId="urn:microsoft.com/office/officeart/2008/layout/VerticalAccentList"/>
    <dgm:cxn modelId="{DC3E1D70-5E38-4086-A8A3-D6598BC63FF7}" type="presParOf" srcId="{6A095711-BECB-4336-833A-2E2826DE728A}" destId="{FAC890C9-9E15-4D9E-9467-15C27EAF3051}" srcOrd="2" destOrd="0" presId="urn:microsoft.com/office/officeart/2008/layout/VerticalAccentList"/>
    <dgm:cxn modelId="{696CF564-D077-4885-AE0D-8BF52859CEFD}" type="presParOf" srcId="{6A095711-BECB-4336-833A-2E2826DE728A}" destId="{F96D7756-C446-4B05-8F23-EA8D423A8A5F}" srcOrd="3" destOrd="0" presId="urn:microsoft.com/office/officeart/2008/layout/VerticalAccentList"/>
    <dgm:cxn modelId="{A36079D5-3DFC-4FDE-8D81-D96C9E3D807A}" type="presParOf" srcId="{6A095711-BECB-4336-833A-2E2826DE728A}" destId="{E362EAC3-9C44-4673-881D-4364F67C991A}" srcOrd="4" destOrd="0" presId="urn:microsoft.com/office/officeart/2008/layout/VerticalAccentList"/>
    <dgm:cxn modelId="{F07EBD44-37D5-42E0-8309-38385520661C}" type="presParOf" srcId="{6A095711-BECB-4336-833A-2E2826DE728A}" destId="{63E8EBFF-482E-4BC6-8621-2BD2255CBC7E}" srcOrd="5" destOrd="0" presId="urn:microsoft.com/office/officeart/2008/layout/VerticalAccentList"/>
    <dgm:cxn modelId="{ED511242-57D0-4CB5-9D76-0689BAD8C5AE}" type="presParOf" srcId="{6A095711-BECB-4336-833A-2E2826DE728A}" destId="{3DC7F575-680C-4E9D-A801-002967BC7FE2}" srcOrd="6" destOrd="0" presId="urn:microsoft.com/office/officeart/2008/layout/VerticalAccentList"/>
    <dgm:cxn modelId="{5C25ACB0-25DE-42CC-B09F-5ACE2E89624C}" type="presParOf" srcId="{613760B1-F03D-41E3-A73F-E137FA9B0E93}" destId="{C4D4332F-7247-4622-8B15-D54D5C8EA716}" srcOrd="11" destOrd="0" presId="urn:microsoft.com/office/officeart/2008/layout/VerticalAccentList"/>
    <dgm:cxn modelId="{A38F4796-C377-4A34-A73C-0CBAE6A769E9}" type="presParOf" srcId="{613760B1-F03D-41E3-A73F-E137FA9B0E93}" destId="{3EB4CA3C-CCB1-44C5-81F4-03DA6A26FA0E}" srcOrd="12" destOrd="0" presId="urn:microsoft.com/office/officeart/2008/layout/VerticalAccentList"/>
    <dgm:cxn modelId="{886B9317-9A02-4C16-A0DF-F85DCFDA5583}" type="presParOf" srcId="{3EB4CA3C-CCB1-44C5-81F4-03DA6A26FA0E}" destId="{152E8CF6-55C7-442F-8AF9-3EDB14937429}" srcOrd="0" destOrd="0" presId="urn:microsoft.com/office/officeart/2008/layout/VerticalAccentList"/>
    <dgm:cxn modelId="{A3FB3298-CC4C-4474-82A1-DF28099F8D85}" type="presParOf" srcId="{613760B1-F03D-41E3-A73F-E137FA9B0E93}" destId="{D9B18528-5C7A-4B99-BE8F-AC12B934BC3E}" srcOrd="13" destOrd="0" presId="urn:microsoft.com/office/officeart/2008/layout/VerticalAccentList"/>
    <dgm:cxn modelId="{09C13DDA-3827-472A-BCC6-E30EDE221925}" type="presParOf" srcId="{D9B18528-5C7A-4B99-BE8F-AC12B934BC3E}" destId="{E74934E8-EC48-4890-B9AA-BB644BB84C40}" srcOrd="0" destOrd="0" presId="urn:microsoft.com/office/officeart/2008/layout/VerticalAccentList"/>
    <dgm:cxn modelId="{AC07A303-099F-4B0F-88AF-4BC8025CC87D}" type="presParOf" srcId="{D9B18528-5C7A-4B99-BE8F-AC12B934BC3E}" destId="{FC8A1976-7264-4A84-A84F-AB789E8C250A}" srcOrd="1" destOrd="0" presId="urn:microsoft.com/office/officeart/2008/layout/VerticalAccentList"/>
    <dgm:cxn modelId="{2271B3A3-1074-44A1-A7FE-5210C6DF3FDE}" type="presParOf" srcId="{D9B18528-5C7A-4B99-BE8F-AC12B934BC3E}" destId="{DADCBF5B-F791-4ADB-9FA6-7D3E5369F50E}" srcOrd="2" destOrd="0" presId="urn:microsoft.com/office/officeart/2008/layout/VerticalAccentList"/>
    <dgm:cxn modelId="{06DFD86E-E061-4A63-83D0-1A45E99BB058}" type="presParOf" srcId="{D9B18528-5C7A-4B99-BE8F-AC12B934BC3E}" destId="{F0076741-199F-4141-94D7-2794FC195618}" srcOrd="3" destOrd="0" presId="urn:microsoft.com/office/officeart/2008/layout/VerticalAccentList"/>
    <dgm:cxn modelId="{6B0BA64D-3511-4CFD-AFC3-0B95AEB2B855}" type="presParOf" srcId="{D9B18528-5C7A-4B99-BE8F-AC12B934BC3E}" destId="{D10A77C0-2D24-4D1D-B8E4-5FB140C41329}" srcOrd="4" destOrd="0" presId="urn:microsoft.com/office/officeart/2008/layout/VerticalAccentList"/>
    <dgm:cxn modelId="{2F58BF64-AF2C-4E5D-9D84-7813F024197E}" type="presParOf" srcId="{D9B18528-5C7A-4B99-BE8F-AC12B934BC3E}" destId="{4A61C8FE-0446-4509-B498-E736940A822A}" srcOrd="5" destOrd="0" presId="urn:microsoft.com/office/officeart/2008/layout/VerticalAccentList"/>
    <dgm:cxn modelId="{CC91821D-AAE7-42C0-A082-B7B50EC561C8}" type="presParOf" srcId="{D9B18528-5C7A-4B99-BE8F-AC12B934BC3E}" destId="{69AB8259-37F5-4FDA-B569-083BF81F8DAC}" srcOrd="6" destOrd="0" presId="urn:microsoft.com/office/officeart/2008/layout/VerticalAccentList"/>
    <dgm:cxn modelId="{0F64AFBD-8A52-49A2-B48A-2E0AEA7F08E4}" type="presParOf" srcId="{613760B1-F03D-41E3-A73F-E137FA9B0E93}" destId="{FB260009-749B-43FB-8C08-8024F85701CB}" srcOrd="14" destOrd="0" presId="urn:microsoft.com/office/officeart/2008/layout/VerticalAccentList"/>
    <dgm:cxn modelId="{68C8027A-50C2-4681-B0F1-06EF1208BAC5}" type="presParOf" srcId="{613760B1-F03D-41E3-A73F-E137FA9B0E93}" destId="{F1979D16-8C7D-4F9A-9CD7-727943EC9C06}" srcOrd="15" destOrd="0" presId="urn:microsoft.com/office/officeart/2008/layout/VerticalAccentList"/>
    <dgm:cxn modelId="{51B92E42-C0D7-4B55-AC23-BFDC78EC8A9B}" type="presParOf" srcId="{F1979D16-8C7D-4F9A-9CD7-727943EC9C06}" destId="{7025CE6B-6457-4FCF-B0C5-06280C3D2E8D}" srcOrd="0" destOrd="0" presId="urn:microsoft.com/office/officeart/2008/layout/VerticalAccentList"/>
    <dgm:cxn modelId="{1209445A-58A2-46ED-8EFF-ED7553FE0B4A}" type="presParOf" srcId="{613760B1-F03D-41E3-A73F-E137FA9B0E93}" destId="{295D6BE8-E2CE-48E3-B846-82AA9CC2D5AB}" srcOrd="16" destOrd="0" presId="urn:microsoft.com/office/officeart/2008/layout/VerticalAccentList"/>
    <dgm:cxn modelId="{D41815BC-503C-4144-A2A9-0A9AB58A23E1}" type="presParOf" srcId="{295D6BE8-E2CE-48E3-B846-82AA9CC2D5AB}" destId="{D02D1CB5-E165-40F0-926B-3EAD9E4AAB40}" srcOrd="0" destOrd="0" presId="urn:microsoft.com/office/officeart/2008/layout/VerticalAccentList"/>
    <dgm:cxn modelId="{8F43F42E-F68C-4FB1-93C3-3D7DFC874678}" type="presParOf" srcId="{295D6BE8-E2CE-48E3-B846-82AA9CC2D5AB}" destId="{33B18D21-A987-4715-A910-2725B09DEA8B}" srcOrd="1" destOrd="0" presId="urn:microsoft.com/office/officeart/2008/layout/VerticalAccentList"/>
    <dgm:cxn modelId="{70257302-9A52-44F8-AEC2-309FB4E555BD}" type="presParOf" srcId="{295D6BE8-E2CE-48E3-B846-82AA9CC2D5AB}" destId="{7299AD93-A1BF-4F60-9F84-4A35C7AD2220}" srcOrd="2" destOrd="0" presId="urn:microsoft.com/office/officeart/2008/layout/VerticalAccentList"/>
    <dgm:cxn modelId="{8EFAD264-F0FD-4248-8171-8FD6894D6710}" type="presParOf" srcId="{295D6BE8-E2CE-48E3-B846-82AA9CC2D5AB}" destId="{6B32E799-A1A2-4270-9F65-82AC802A6804}" srcOrd="3" destOrd="0" presId="urn:microsoft.com/office/officeart/2008/layout/VerticalAccentList"/>
    <dgm:cxn modelId="{1240D26C-3A99-4A7D-A636-C74545A5B6FB}" type="presParOf" srcId="{295D6BE8-E2CE-48E3-B846-82AA9CC2D5AB}" destId="{83232E8D-F175-4AF8-B56B-A4FC8C5E0DB1}" srcOrd="4" destOrd="0" presId="urn:microsoft.com/office/officeart/2008/layout/VerticalAccentList"/>
    <dgm:cxn modelId="{B6D5BA0E-AEF8-402E-9600-9E0B6ADEDEB5}" type="presParOf" srcId="{295D6BE8-E2CE-48E3-B846-82AA9CC2D5AB}" destId="{2488ABAE-BF66-4478-AF5B-542846D1DF17}" srcOrd="5" destOrd="0" presId="urn:microsoft.com/office/officeart/2008/layout/VerticalAccentList"/>
    <dgm:cxn modelId="{CEF6E73B-C9E4-425A-AA67-F80585DA5151}" type="presParOf" srcId="{295D6BE8-E2CE-48E3-B846-82AA9CC2D5AB}" destId="{230099C7-9C27-450F-B8D9-C9EDF7ADED6F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1A2810-90FD-4B87-8665-A29E31D523F5}">
      <dsp:nvSpPr>
        <dsp:cNvPr id="0" name=""/>
        <dsp:cNvSpPr/>
      </dsp:nvSpPr>
      <dsp:spPr>
        <a:xfrm>
          <a:off x="411479" y="119417"/>
          <a:ext cx="7406640" cy="6733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b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/>
            <a:t>Лицо, принимающее решения (ЛПР)</a:t>
          </a:r>
          <a:endParaRPr lang="ru-RU" sz="3100" b="1" kern="1200" dirty="0"/>
        </a:p>
      </dsp:txBody>
      <dsp:txXfrm>
        <a:off x="411479" y="119417"/>
        <a:ext cx="7406640" cy="673330"/>
      </dsp:txXfrm>
    </dsp:sp>
    <dsp:sp modelId="{5CB23280-2E6F-4BAD-BF64-037308E33DE1}">
      <dsp:nvSpPr>
        <dsp:cNvPr id="0" name=""/>
        <dsp:cNvSpPr/>
      </dsp:nvSpPr>
      <dsp:spPr>
        <a:xfrm>
          <a:off x="411479" y="792748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A5868D-DC31-42D0-A308-8F994F955C10}">
      <dsp:nvSpPr>
        <dsp:cNvPr id="0" name=""/>
        <dsp:cNvSpPr/>
      </dsp:nvSpPr>
      <dsp:spPr>
        <a:xfrm>
          <a:off x="1456639" y="792748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336893-B8E4-4B12-A52A-33D36E618755}">
      <dsp:nvSpPr>
        <dsp:cNvPr id="0" name=""/>
        <dsp:cNvSpPr/>
      </dsp:nvSpPr>
      <dsp:spPr>
        <a:xfrm>
          <a:off x="2501798" y="792748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06869D-ECD2-4987-BDE4-80CA45A42169}">
      <dsp:nvSpPr>
        <dsp:cNvPr id="0" name=""/>
        <dsp:cNvSpPr/>
      </dsp:nvSpPr>
      <dsp:spPr>
        <a:xfrm>
          <a:off x="3546957" y="792748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2AFF41-C522-46D6-8314-8E26223FFC26}">
      <dsp:nvSpPr>
        <dsp:cNvPr id="0" name=""/>
        <dsp:cNvSpPr/>
      </dsp:nvSpPr>
      <dsp:spPr>
        <a:xfrm>
          <a:off x="4592116" y="792748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914828-E716-471F-B3BF-826A3D5BFD34}">
      <dsp:nvSpPr>
        <dsp:cNvPr id="0" name=""/>
        <dsp:cNvSpPr/>
      </dsp:nvSpPr>
      <dsp:spPr>
        <a:xfrm>
          <a:off x="5637276" y="792748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509DBA-0D84-41BB-82CD-EF7FB6A7953B}">
      <dsp:nvSpPr>
        <dsp:cNvPr id="0" name=""/>
        <dsp:cNvSpPr/>
      </dsp:nvSpPr>
      <dsp:spPr>
        <a:xfrm>
          <a:off x="6682435" y="792748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E74F35-9C6E-41BC-8F37-C40268BA957D}">
      <dsp:nvSpPr>
        <dsp:cNvPr id="0" name=""/>
        <dsp:cNvSpPr/>
      </dsp:nvSpPr>
      <dsp:spPr>
        <a:xfrm>
          <a:off x="411479" y="1074370"/>
          <a:ext cx="7406640" cy="6733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b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/>
            <a:t>Специалисты («аппарат ЛПР»)</a:t>
          </a:r>
          <a:endParaRPr lang="ru-RU" sz="3100" b="1" kern="1200" dirty="0"/>
        </a:p>
      </dsp:txBody>
      <dsp:txXfrm>
        <a:off x="411479" y="1074370"/>
        <a:ext cx="7406640" cy="673330"/>
      </dsp:txXfrm>
    </dsp:sp>
    <dsp:sp modelId="{07588A0D-D82A-4A54-949D-F166D5C859E1}">
      <dsp:nvSpPr>
        <dsp:cNvPr id="0" name=""/>
        <dsp:cNvSpPr/>
      </dsp:nvSpPr>
      <dsp:spPr>
        <a:xfrm>
          <a:off x="411479" y="1747701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F05843-C7CF-44DA-946D-6DC87D3AE269}">
      <dsp:nvSpPr>
        <dsp:cNvPr id="0" name=""/>
        <dsp:cNvSpPr/>
      </dsp:nvSpPr>
      <dsp:spPr>
        <a:xfrm>
          <a:off x="1456639" y="1747701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20ACF1-0678-4957-8306-C1DADD465BCD}">
      <dsp:nvSpPr>
        <dsp:cNvPr id="0" name=""/>
        <dsp:cNvSpPr/>
      </dsp:nvSpPr>
      <dsp:spPr>
        <a:xfrm>
          <a:off x="2501798" y="1747701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51D2E4-BC99-41F2-BC62-FB7FDAB4232C}">
      <dsp:nvSpPr>
        <dsp:cNvPr id="0" name=""/>
        <dsp:cNvSpPr/>
      </dsp:nvSpPr>
      <dsp:spPr>
        <a:xfrm>
          <a:off x="3546957" y="1747701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DD8549-9C5B-4E1D-B947-ACCB139BBA36}">
      <dsp:nvSpPr>
        <dsp:cNvPr id="0" name=""/>
        <dsp:cNvSpPr/>
      </dsp:nvSpPr>
      <dsp:spPr>
        <a:xfrm>
          <a:off x="4592116" y="1747701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DD9750-E902-4B90-800A-EE56FF3006D1}">
      <dsp:nvSpPr>
        <dsp:cNvPr id="0" name=""/>
        <dsp:cNvSpPr/>
      </dsp:nvSpPr>
      <dsp:spPr>
        <a:xfrm>
          <a:off x="5637276" y="1747701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79B854-A15B-4284-A4B7-1416A58C5171}">
      <dsp:nvSpPr>
        <dsp:cNvPr id="0" name=""/>
        <dsp:cNvSpPr/>
      </dsp:nvSpPr>
      <dsp:spPr>
        <a:xfrm>
          <a:off x="6682435" y="1747701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A344AF-5C97-423F-8E07-5945E3C55D53}">
      <dsp:nvSpPr>
        <dsp:cNvPr id="0" name=""/>
        <dsp:cNvSpPr/>
      </dsp:nvSpPr>
      <dsp:spPr>
        <a:xfrm>
          <a:off x="411479" y="2029324"/>
          <a:ext cx="7406640" cy="6733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b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/>
            <a:t>Цели</a:t>
          </a:r>
          <a:endParaRPr lang="ru-RU" sz="3100" b="1" kern="1200" dirty="0"/>
        </a:p>
      </dsp:txBody>
      <dsp:txXfrm>
        <a:off x="411479" y="2029324"/>
        <a:ext cx="7406640" cy="673330"/>
      </dsp:txXfrm>
    </dsp:sp>
    <dsp:sp modelId="{98AF70DD-5762-4C3E-BB09-A56FE03CFAF2}">
      <dsp:nvSpPr>
        <dsp:cNvPr id="0" name=""/>
        <dsp:cNvSpPr/>
      </dsp:nvSpPr>
      <dsp:spPr>
        <a:xfrm>
          <a:off x="411479" y="2702655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5809DA-ADE5-4872-931B-506A5F83872F}">
      <dsp:nvSpPr>
        <dsp:cNvPr id="0" name=""/>
        <dsp:cNvSpPr/>
      </dsp:nvSpPr>
      <dsp:spPr>
        <a:xfrm>
          <a:off x="1456639" y="2702655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B5C0C4-F970-4976-8E9E-095A39B1CF35}">
      <dsp:nvSpPr>
        <dsp:cNvPr id="0" name=""/>
        <dsp:cNvSpPr/>
      </dsp:nvSpPr>
      <dsp:spPr>
        <a:xfrm>
          <a:off x="2501798" y="2702655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D90562-28AA-48BB-A8B1-B26B1167B116}">
      <dsp:nvSpPr>
        <dsp:cNvPr id="0" name=""/>
        <dsp:cNvSpPr/>
      </dsp:nvSpPr>
      <dsp:spPr>
        <a:xfrm>
          <a:off x="3546957" y="2702655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6D1AE7-21BF-484C-AB08-4900F1AC2B70}">
      <dsp:nvSpPr>
        <dsp:cNvPr id="0" name=""/>
        <dsp:cNvSpPr/>
      </dsp:nvSpPr>
      <dsp:spPr>
        <a:xfrm>
          <a:off x="4592116" y="2702655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DFE40F-58BC-4C6C-A62C-DF2A5014AEC0}">
      <dsp:nvSpPr>
        <dsp:cNvPr id="0" name=""/>
        <dsp:cNvSpPr/>
      </dsp:nvSpPr>
      <dsp:spPr>
        <a:xfrm>
          <a:off x="5637276" y="2702655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7FD9EA-5BE3-4A1E-B556-9F506A2ED641}">
      <dsp:nvSpPr>
        <dsp:cNvPr id="0" name=""/>
        <dsp:cNvSpPr/>
      </dsp:nvSpPr>
      <dsp:spPr>
        <a:xfrm>
          <a:off x="6682435" y="2702655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FD229D-5197-45ED-960F-D7AC987E7459}">
      <dsp:nvSpPr>
        <dsp:cNvPr id="0" name=""/>
        <dsp:cNvSpPr/>
      </dsp:nvSpPr>
      <dsp:spPr>
        <a:xfrm>
          <a:off x="411479" y="2984277"/>
          <a:ext cx="7406640" cy="6733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b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/>
            <a:t>Ресурсы</a:t>
          </a:r>
          <a:endParaRPr lang="ru-RU" sz="3100" b="1" kern="1200" dirty="0"/>
        </a:p>
      </dsp:txBody>
      <dsp:txXfrm>
        <a:off x="411479" y="2984277"/>
        <a:ext cx="7406640" cy="673330"/>
      </dsp:txXfrm>
    </dsp:sp>
    <dsp:sp modelId="{84239146-B53D-43B5-A193-65FD16CA6A61}">
      <dsp:nvSpPr>
        <dsp:cNvPr id="0" name=""/>
        <dsp:cNvSpPr/>
      </dsp:nvSpPr>
      <dsp:spPr>
        <a:xfrm>
          <a:off x="411479" y="3657608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B5281D-EF9C-4251-A32E-CEF2288D22C2}">
      <dsp:nvSpPr>
        <dsp:cNvPr id="0" name=""/>
        <dsp:cNvSpPr/>
      </dsp:nvSpPr>
      <dsp:spPr>
        <a:xfrm>
          <a:off x="1456639" y="3657608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C890C9-9E15-4D9E-9467-15C27EAF3051}">
      <dsp:nvSpPr>
        <dsp:cNvPr id="0" name=""/>
        <dsp:cNvSpPr/>
      </dsp:nvSpPr>
      <dsp:spPr>
        <a:xfrm>
          <a:off x="2501798" y="3657608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6D7756-C446-4B05-8F23-EA8D423A8A5F}">
      <dsp:nvSpPr>
        <dsp:cNvPr id="0" name=""/>
        <dsp:cNvSpPr/>
      </dsp:nvSpPr>
      <dsp:spPr>
        <a:xfrm>
          <a:off x="3546957" y="3657608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62EAC3-9C44-4673-881D-4364F67C991A}">
      <dsp:nvSpPr>
        <dsp:cNvPr id="0" name=""/>
        <dsp:cNvSpPr/>
      </dsp:nvSpPr>
      <dsp:spPr>
        <a:xfrm>
          <a:off x="4592116" y="3657608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E8EBFF-482E-4BC6-8621-2BD2255CBC7E}">
      <dsp:nvSpPr>
        <dsp:cNvPr id="0" name=""/>
        <dsp:cNvSpPr/>
      </dsp:nvSpPr>
      <dsp:spPr>
        <a:xfrm>
          <a:off x="5637276" y="3657608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C7F575-680C-4E9D-A801-002967BC7FE2}">
      <dsp:nvSpPr>
        <dsp:cNvPr id="0" name=""/>
        <dsp:cNvSpPr/>
      </dsp:nvSpPr>
      <dsp:spPr>
        <a:xfrm>
          <a:off x="6682435" y="3657608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2E8CF6-55C7-442F-8AF9-3EDB14937429}">
      <dsp:nvSpPr>
        <dsp:cNvPr id="0" name=""/>
        <dsp:cNvSpPr/>
      </dsp:nvSpPr>
      <dsp:spPr>
        <a:xfrm>
          <a:off x="411479" y="3939231"/>
          <a:ext cx="7406640" cy="6733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b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/>
            <a:t>Риски</a:t>
          </a:r>
          <a:endParaRPr lang="ru-RU" sz="3100" b="1" kern="1200" dirty="0"/>
        </a:p>
      </dsp:txBody>
      <dsp:txXfrm>
        <a:off x="411479" y="3939231"/>
        <a:ext cx="7406640" cy="673330"/>
      </dsp:txXfrm>
    </dsp:sp>
    <dsp:sp modelId="{E74934E8-EC48-4890-B9AA-BB644BB84C40}">
      <dsp:nvSpPr>
        <dsp:cNvPr id="0" name=""/>
        <dsp:cNvSpPr/>
      </dsp:nvSpPr>
      <dsp:spPr>
        <a:xfrm>
          <a:off x="411479" y="4612562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8A1976-7264-4A84-A84F-AB789E8C250A}">
      <dsp:nvSpPr>
        <dsp:cNvPr id="0" name=""/>
        <dsp:cNvSpPr/>
      </dsp:nvSpPr>
      <dsp:spPr>
        <a:xfrm>
          <a:off x="1456639" y="4612562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DCBF5B-F791-4ADB-9FA6-7D3E5369F50E}">
      <dsp:nvSpPr>
        <dsp:cNvPr id="0" name=""/>
        <dsp:cNvSpPr/>
      </dsp:nvSpPr>
      <dsp:spPr>
        <a:xfrm>
          <a:off x="2501798" y="4612562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076741-199F-4141-94D7-2794FC195618}">
      <dsp:nvSpPr>
        <dsp:cNvPr id="0" name=""/>
        <dsp:cNvSpPr/>
      </dsp:nvSpPr>
      <dsp:spPr>
        <a:xfrm>
          <a:off x="3546957" y="4612562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0A77C0-2D24-4D1D-B8E4-5FB140C41329}">
      <dsp:nvSpPr>
        <dsp:cNvPr id="0" name=""/>
        <dsp:cNvSpPr/>
      </dsp:nvSpPr>
      <dsp:spPr>
        <a:xfrm>
          <a:off x="4592116" y="4612562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61C8FE-0446-4509-B498-E736940A822A}">
      <dsp:nvSpPr>
        <dsp:cNvPr id="0" name=""/>
        <dsp:cNvSpPr/>
      </dsp:nvSpPr>
      <dsp:spPr>
        <a:xfrm>
          <a:off x="5637276" y="4612562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AB8259-37F5-4FDA-B569-083BF81F8DAC}">
      <dsp:nvSpPr>
        <dsp:cNvPr id="0" name=""/>
        <dsp:cNvSpPr/>
      </dsp:nvSpPr>
      <dsp:spPr>
        <a:xfrm>
          <a:off x="6682435" y="4612562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25CE6B-6457-4FCF-B0C5-06280C3D2E8D}">
      <dsp:nvSpPr>
        <dsp:cNvPr id="0" name=""/>
        <dsp:cNvSpPr/>
      </dsp:nvSpPr>
      <dsp:spPr>
        <a:xfrm>
          <a:off x="411479" y="4894184"/>
          <a:ext cx="7406640" cy="6733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b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>
              <a:solidFill>
                <a:schemeClr val="tx1"/>
              </a:solidFill>
            </a:rPr>
            <a:t>Критерии оценки решения</a:t>
          </a:r>
          <a:endParaRPr lang="ru-RU" sz="3100" b="1" kern="1200" dirty="0">
            <a:solidFill>
              <a:schemeClr val="tx1"/>
            </a:solidFill>
          </a:endParaRPr>
        </a:p>
      </dsp:txBody>
      <dsp:txXfrm>
        <a:off x="411479" y="4894184"/>
        <a:ext cx="7406640" cy="673330"/>
      </dsp:txXfrm>
    </dsp:sp>
    <dsp:sp modelId="{D02D1CB5-E165-40F0-926B-3EAD9E4AAB40}">
      <dsp:nvSpPr>
        <dsp:cNvPr id="0" name=""/>
        <dsp:cNvSpPr/>
      </dsp:nvSpPr>
      <dsp:spPr>
        <a:xfrm>
          <a:off x="411479" y="5567515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B18D21-A987-4715-A910-2725B09DEA8B}">
      <dsp:nvSpPr>
        <dsp:cNvPr id="0" name=""/>
        <dsp:cNvSpPr/>
      </dsp:nvSpPr>
      <dsp:spPr>
        <a:xfrm>
          <a:off x="1456639" y="5567515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99AD93-A1BF-4F60-9F84-4A35C7AD2220}">
      <dsp:nvSpPr>
        <dsp:cNvPr id="0" name=""/>
        <dsp:cNvSpPr/>
      </dsp:nvSpPr>
      <dsp:spPr>
        <a:xfrm>
          <a:off x="2501798" y="5567515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32E799-A1A2-4270-9F65-82AC802A6804}">
      <dsp:nvSpPr>
        <dsp:cNvPr id="0" name=""/>
        <dsp:cNvSpPr/>
      </dsp:nvSpPr>
      <dsp:spPr>
        <a:xfrm>
          <a:off x="3546957" y="5567515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232E8D-F175-4AF8-B56B-A4FC8C5E0DB1}">
      <dsp:nvSpPr>
        <dsp:cNvPr id="0" name=""/>
        <dsp:cNvSpPr/>
      </dsp:nvSpPr>
      <dsp:spPr>
        <a:xfrm>
          <a:off x="4592116" y="5567515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88ABAE-BF66-4478-AF5B-542846D1DF17}">
      <dsp:nvSpPr>
        <dsp:cNvPr id="0" name=""/>
        <dsp:cNvSpPr/>
      </dsp:nvSpPr>
      <dsp:spPr>
        <a:xfrm>
          <a:off x="5637276" y="5567515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0099C7-9C27-450F-B8D9-C9EDF7ADED6F}">
      <dsp:nvSpPr>
        <dsp:cNvPr id="0" name=""/>
        <dsp:cNvSpPr/>
      </dsp:nvSpPr>
      <dsp:spPr>
        <a:xfrm>
          <a:off x="6682435" y="5567515"/>
          <a:ext cx="987552" cy="164592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31C886-EFB7-4CDF-A320-0CA95171235D}" type="datetimeFigureOut">
              <a:rPr lang="ru-RU" smtClean="0"/>
              <a:t>25.12.2021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D0257E-DCB5-45CD-B511-C6ADF12663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015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ЭКОНОМИЧЕСКАЯ ОЦЕНКА ПРОЕКТНЫХ РЕШЕНИЙ НА ТРАНСПОРТЕ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D0257E-DCB5-45CD-B511-C6ADF126630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768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 формально-эвристические: эволюционное моделирование, лабиринтные методы, концептуальное моделирование.</a:t>
            </a:r>
          </a:p>
          <a:p>
            <a:r>
              <a:rPr lang="ru-RU" dirty="0" smtClean="0"/>
              <a:t>Неформально-эвристические:</a:t>
            </a:r>
          </a:p>
          <a:p>
            <a:r>
              <a:rPr lang="ru-RU" dirty="0" smtClean="0"/>
              <a:t>Номинальной</a:t>
            </a:r>
            <a:r>
              <a:rPr lang="ru-RU" baseline="0" dirty="0" smtClean="0"/>
              <a:t> групповой техники, метод атаки разносом, </a:t>
            </a:r>
            <a:r>
              <a:rPr lang="ru-RU" baseline="0" dirty="0" err="1" smtClean="0"/>
              <a:t>синектические</a:t>
            </a:r>
            <a:r>
              <a:rPr lang="ru-RU" baseline="0" dirty="0" smtClean="0"/>
              <a:t> методы, метод сценариев.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Лабиринтные методы основаны на пошаговом поиске с последующей оценкой возможного продолжения пути ликвидации проблемы. Если направление «тупиковое», происходит возврат в исходную точку, и процесс повторяется вновь, пока не будет найден путь дальнейшего перемещения.</a:t>
            </a:r>
          </a:p>
          <a:p>
            <a:r>
              <a:rPr lang="ru-RU" dirty="0" smtClean="0"/>
              <a:t>Концептуальное моделирование основано на сборе исходной информации при анализе ситуации и построении структурной модели, позволяющей вычленять наиболее важные элементы отношений.</a:t>
            </a:r>
          </a:p>
          <a:p>
            <a:r>
              <a:rPr lang="ru-RU" dirty="0" smtClean="0"/>
              <a:t>Метод номинальной групповой техники построен на принципе ограничении межличностных коммуникации. Особенность данного метода -несмотря на совместную работу членов группы, не происходит ограничения индивидуального мышления.</a:t>
            </a:r>
          </a:p>
          <a:p>
            <a:r>
              <a:rPr lang="ru-RU" dirty="0" smtClean="0"/>
              <a:t>Методика атаки разносом применяется для обнаружения недочетов, ошибочных заключений и выводов в исследовании, которое находится на стадии завершения. [6]</a:t>
            </a:r>
          </a:p>
          <a:p>
            <a:r>
              <a:rPr lang="ru-RU" dirty="0" err="1" smtClean="0"/>
              <a:t>Синектические</a:t>
            </a:r>
            <a:r>
              <a:rPr lang="ru-RU" dirty="0" smtClean="0"/>
              <a:t> методы базируются на методе мозгового штурма. </a:t>
            </a:r>
            <a:r>
              <a:rPr lang="ru-RU" dirty="0" err="1" smtClean="0"/>
              <a:t>Синектика</a:t>
            </a:r>
            <a:r>
              <a:rPr lang="ru-RU" dirty="0" smtClean="0"/>
              <a:t> - метод прогнозирования по аналогии, перенесения выводов относительно некоторых признаков с одного предмета на другой.</a:t>
            </a:r>
          </a:p>
          <a:p>
            <a:r>
              <a:rPr lang="ru-RU" dirty="0" smtClean="0"/>
              <a:t>Морфологические методы - это подход к установлению типичных логических связей и взаимообусловленности. Данная группа методов применяется при выявлении возможных вариантов технических, экономических, организационных решений.</a:t>
            </a:r>
          </a:p>
          <a:p>
            <a:r>
              <a:rPr lang="ru-RU" dirty="0" smtClean="0"/>
              <a:t>Сценарные методы - совокупность приемов изящного изложения процедур подготовки и реализации любых решений в том числе и управленческих. При составлении сценария должна быть решена задача, связанная с установлением логической последовательности событий, чтобы было видно, как происходит переход системы из предыдущего состояния в последующее.</a:t>
            </a:r>
          </a:p>
          <a:p>
            <a:r>
              <a:rPr lang="ru-RU" dirty="0" smtClean="0"/>
              <a:t>Сценарий представляет собой качественные описания, хотя и достаточно детализированные. Их основное достоинство - позволяют объединить анализ множества факторов. Назначение данного метода - обеспечение научно обоснованными прогнозами принятия решений в конкретных областях управленческой деятельности.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D0257E-DCB5-45CD-B511-C6ADF126630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234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См. Организационно-</a:t>
            </a:r>
            <a:r>
              <a:rPr lang="ru-RU" dirty="0" err="1" smtClean="0"/>
              <a:t>экономичесакое</a:t>
            </a:r>
            <a:r>
              <a:rPr lang="ru-RU" dirty="0" smtClean="0"/>
              <a:t> моделирование Методы принятия решения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D0257E-DCB5-45CD-B511-C6ADF126630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396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845938-ACF8-4D20-97EB-630A937A7372}" type="slidenum">
              <a:rPr lang="ru-RU" altLang="ru-RU" smtClean="0"/>
              <a:pPr>
                <a:defRPr/>
              </a:pPr>
              <a:t>33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81819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EF196-E3A4-4754-8485-E96F269B2F34}" type="datetimeFigureOut">
              <a:rPr lang="ru-RU" smtClean="0"/>
              <a:t>25.12.2021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6A461-0172-48DC-A63C-CC1A11DCC8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EF196-E3A4-4754-8485-E96F269B2F34}" type="datetimeFigureOut">
              <a:rPr lang="ru-RU" smtClean="0"/>
              <a:t>25.12.2021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6A461-0172-48DC-A63C-CC1A11DCC8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EF196-E3A4-4754-8485-E96F269B2F34}" type="datetimeFigureOut">
              <a:rPr lang="ru-RU" smtClean="0"/>
              <a:t>25.12.2021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6A461-0172-48DC-A63C-CC1A11DCC8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F48ACB-B507-4E3D-9E83-8BD057D1C28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650495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760640"/>
          </a:xfrm>
        </p:spPr>
        <p:txBody>
          <a:bodyPr/>
          <a:lstStyle>
            <a:lvl1pPr marL="36000" indent="0">
              <a:buNone/>
              <a:defRPr/>
            </a:lvl1pPr>
            <a:lvl2pPr marL="36000" indent="0">
              <a:buFont typeface="Arial" pitchFamily="34" charset="0"/>
              <a:buChar char="•"/>
              <a:defRPr/>
            </a:lvl2pPr>
            <a:lvl3pPr marL="36000" indent="0">
              <a:buFont typeface="Courier New" pitchFamily="49" charset="0"/>
              <a:buChar char="o"/>
              <a:defRPr/>
            </a:lvl3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956173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EF196-E3A4-4754-8485-E96F269B2F34}" type="datetimeFigureOut">
              <a:rPr lang="ru-RU" smtClean="0"/>
              <a:t>25.12.2021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6A461-0172-48DC-A63C-CC1A11DCC8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EF196-E3A4-4754-8485-E96F269B2F34}" type="datetimeFigureOut">
              <a:rPr lang="ru-RU" smtClean="0"/>
              <a:t>25.12.2021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6A461-0172-48DC-A63C-CC1A11DCC8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EF196-E3A4-4754-8485-E96F269B2F34}" type="datetimeFigureOut">
              <a:rPr lang="ru-RU" smtClean="0"/>
              <a:t>25.12.2021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6A461-0172-48DC-A63C-CC1A11DCC8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EF196-E3A4-4754-8485-E96F269B2F34}" type="datetimeFigureOut">
              <a:rPr lang="ru-RU" smtClean="0"/>
              <a:t>25.12.2021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6A461-0172-48DC-A63C-CC1A11DCC8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EF196-E3A4-4754-8485-E96F269B2F34}" type="datetimeFigureOut">
              <a:rPr lang="ru-RU" smtClean="0"/>
              <a:t>25.12.2021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6A461-0172-48DC-A63C-CC1A11DCC8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EF196-E3A4-4754-8485-E96F269B2F34}" type="datetimeFigureOut">
              <a:rPr lang="ru-RU" smtClean="0"/>
              <a:t>25.12.2021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6A461-0172-48DC-A63C-CC1A11DCC8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EF196-E3A4-4754-8485-E96F269B2F34}" type="datetimeFigureOut">
              <a:rPr lang="ru-RU" smtClean="0"/>
              <a:t>25.12.2021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6A461-0172-48DC-A63C-CC1A11DCC8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EF196-E3A4-4754-8485-E96F269B2F34}" type="datetimeFigureOut">
              <a:rPr lang="ru-RU" smtClean="0"/>
              <a:t>25.12.2021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6A461-0172-48DC-A63C-CC1A11DCC8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EF196-E3A4-4754-8485-E96F269B2F34}" type="datetimeFigureOut">
              <a:rPr lang="ru-RU" smtClean="0"/>
              <a:t>25.12.2021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06A461-0172-48DC-A63C-CC1A11DCC87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ЭКОНОМИЧЕСКАЯ ОЦЕНКА ПРОЕКТНЫХ РЕШЕНИЙ НА ТРАНСПОРТЕ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52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sz="3600" b="1" dirty="0" smtClean="0">
                <a:solidFill>
                  <a:srgbClr val="0000CC"/>
                </a:solidFill>
              </a:rPr>
              <a:t>Диаграммы причинно-следственных связей</a:t>
            </a:r>
            <a:r>
              <a:rPr lang="en-US" altLang="ru-RU" sz="3600" dirty="0" smtClean="0">
                <a:solidFill>
                  <a:srgbClr val="0000CC"/>
                </a:solidFill>
              </a:rPr>
              <a:t> </a:t>
            </a:r>
            <a:r>
              <a:rPr lang="en-US" altLang="ru-RU" dirty="0" smtClean="0"/>
              <a:t>(</a:t>
            </a:r>
            <a:r>
              <a:rPr lang="ru-RU" altLang="ru-RU" dirty="0" smtClean="0"/>
              <a:t>«рыбий скелет» или диаграмма </a:t>
            </a:r>
            <a:r>
              <a:rPr lang="ru-RU" altLang="ru-RU" dirty="0" err="1" smtClean="0"/>
              <a:t>Исикавы</a:t>
            </a:r>
            <a:r>
              <a:rPr lang="en-US" altLang="ru-RU" dirty="0" smtClean="0"/>
              <a:t>)</a:t>
            </a:r>
            <a:r>
              <a:rPr lang="ru-RU" altLang="ru-RU" dirty="0" smtClean="0"/>
              <a:t>. </a:t>
            </a:r>
            <a:endParaRPr lang="en-US" altLang="ru-RU" dirty="0" smtClean="0"/>
          </a:p>
          <a:p>
            <a:r>
              <a:rPr lang="ru-RU" altLang="ru-RU" dirty="0" smtClean="0"/>
              <a:t>Описание проблемы, расположенное в голове «рыбьего скелета», используется в качестве отправной точки </a:t>
            </a:r>
            <a:r>
              <a:rPr lang="ru-RU" altLang="ru-RU" i="1" dirty="0" smtClean="0">
                <a:solidFill>
                  <a:srgbClr val="0000CC"/>
                </a:solidFill>
              </a:rPr>
              <a:t>для отслеживания источника проблемы до первопричины, требующей принятия мер</a:t>
            </a:r>
            <a:r>
              <a:rPr lang="ru-RU" altLang="ru-RU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9615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r>
              <a:rPr lang="ru-RU" altLang="ru-RU" sz="3000" b="1" i="1" dirty="0" smtClean="0">
                <a:solidFill>
                  <a:srgbClr val="FF0000"/>
                </a:solidFill>
              </a:rPr>
              <a:t>Описание проблемы</a:t>
            </a:r>
            <a:r>
              <a:rPr lang="en-US" altLang="ru-RU" sz="3000" b="1" i="1" dirty="0" smtClean="0">
                <a:solidFill>
                  <a:srgbClr val="FF0000"/>
                </a:solidFill>
              </a:rPr>
              <a:t> </a:t>
            </a:r>
            <a:r>
              <a:rPr lang="ru-RU" altLang="ru-RU" sz="3000" b="1" dirty="0" smtClean="0">
                <a:solidFill>
                  <a:srgbClr val="FF0000"/>
                </a:solidFill>
              </a:rPr>
              <a:t> </a:t>
            </a:r>
            <a:r>
              <a:rPr lang="ru-RU" altLang="ru-RU" sz="3000" dirty="0" smtClean="0"/>
              <a:t>- изложение </a:t>
            </a:r>
            <a:r>
              <a:rPr lang="ru-RU" altLang="ru-RU" sz="3000" b="1" dirty="0" smtClean="0">
                <a:solidFill>
                  <a:srgbClr val="002060"/>
                </a:solidFill>
              </a:rPr>
              <a:t>проблемы</a:t>
            </a:r>
            <a:r>
              <a:rPr lang="ru-RU" altLang="ru-RU" sz="3000" dirty="0" smtClean="0"/>
              <a:t> как недоработки, которую необходимо устранить, или </a:t>
            </a:r>
            <a:r>
              <a:rPr lang="ru-RU" altLang="ru-RU" sz="3000" b="1" dirty="0" smtClean="0">
                <a:solidFill>
                  <a:srgbClr val="002060"/>
                </a:solidFill>
              </a:rPr>
              <a:t>цели</a:t>
            </a:r>
            <a:r>
              <a:rPr lang="ru-RU" altLang="ru-RU" sz="3000" dirty="0" smtClean="0"/>
              <a:t>, которую необходимо достигнуть.</a:t>
            </a:r>
            <a:endParaRPr lang="en-US" altLang="ru-RU" sz="3000" dirty="0" smtClean="0"/>
          </a:p>
          <a:p>
            <a:r>
              <a:rPr lang="ru-RU" altLang="ru-RU" sz="3000" b="1" i="1" dirty="0" smtClean="0">
                <a:solidFill>
                  <a:srgbClr val="FF0000"/>
                </a:solidFill>
              </a:rPr>
              <a:t>Поиск причин </a:t>
            </a:r>
            <a:r>
              <a:rPr lang="ru-RU" altLang="ru-RU" sz="3000" dirty="0" smtClean="0"/>
              <a:t>осуществляется путем поиска ответов на вопрос «почему» до тех пор, пока </a:t>
            </a:r>
            <a:r>
              <a:rPr lang="ru-RU" altLang="ru-RU" sz="3000" b="1" dirty="0" smtClean="0">
                <a:solidFill>
                  <a:srgbClr val="002060"/>
                </a:solidFill>
              </a:rPr>
              <a:t>не будет идентифицирована первопричина</a:t>
            </a:r>
            <a:r>
              <a:rPr lang="ru-RU" altLang="ru-RU" sz="3000" dirty="0" smtClean="0"/>
              <a:t>, требующая принятия мер, или до тех пор, пока не будут исчерпаны все обоснованные возможности на каждой части рыбьего скелета.</a:t>
            </a:r>
          </a:p>
        </p:txBody>
      </p:sp>
    </p:spTree>
    <p:extLst>
      <p:ext uri="{BB962C8B-B14F-4D97-AF65-F5344CB8AC3E}">
        <p14:creationId xmlns:p14="http://schemas.microsoft.com/office/powerpoint/2010/main" val="205732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sz="2800" dirty="0" smtClean="0"/>
              <a:t>При этом методе возможные причины дифференцированно разделяются по своему влиянию на </a:t>
            </a:r>
            <a:r>
              <a:rPr lang="ru-RU" altLang="ru-RU" sz="2800" dirty="0" smtClean="0">
                <a:solidFill>
                  <a:srgbClr val="FF0000"/>
                </a:solidFill>
              </a:rPr>
              <a:t>5 основных причин</a:t>
            </a:r>
            <a:r>
              <a:rPr lang="ru-RU" altLang="ru-RU" sz="2800" dirty="0" smtClean="0"/>
              <a:t>: </a:t>
            </a:r>
            <a:endParaRPr lang="en-US" altLang="ru-RU" sz="2800" dirty="0" smtClean="0"/>
          </a:p>
          <a:p>
            <a:r>
              <a:rPr lang="ru-RU" altLang="ru-RU" sz="2800" b="1" dirty="0" smtClean="0">
                <a:solidFill>
                  <a:srgbClr val="00B050"/>
                </a:solidFill>
              </a:rPr>
              <a:t>человек,</a:t>
            </a:r>
            <a:endParaRPr lang="en-US" altLang="ru-RU" sz="2800" b="1" dirty="0" smtClean="0">
              <a:solidFill>
                <a:srgbClr val="00B050"/>
              </a:solidFill>
            </a:endParaRPr>
          </a:p>
          <a:p>
            <a:r>
              <a:rPr lang="ru-RU" altLang="ru-RU" sz="2800" b="1" dirty="0" smtClean="0">
                <a:solidFill>
                  <a:srgbClr val="990099"/>
                </a:solidFill>
              </a:rPr>
              <a:t>машина,</a:t>
            </a:r>
            <a:r>
              <a:rPr lang="ru-RU" altLang="ru-RU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en-US" altLang="ru-RU" sz="2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alt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методы, </a:t>
            </a:r>
            <a:endParaRPr lang="en-US" altLang="ru-RU" sz="28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altLang="ru-RU" sz="2800" b="1" dirty="0" smtClean="0">
                <a:solidFill>
                  <a:srgbClr val="002060"/>
                </a:solidFill>
              </a:rPr>
              <a:t>материал</a:t>
            </a:r>
            <a:r>
              <a:rPr lang="ru-RU" altLang="ru-RU" sz="2800" dirty="0" smtClean="0"/>
              <a:t>, </a:t>
            </a:r>
            <a:endParaRPr lang="en-US" altLang="ru-RU" sz="2800" dirty="0" smtClean="0"/>
          </a:p>
          <a:p>
            <a:r>
              <a:rPr lang="ru-RU" alt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окружающая среда</a:t>
            </a:r>
            <a:r>
              <a:rPr lang="ru-RU" altLang="ru-RU" sz="2800" dirty="0" smtClean="0"/>
              <a:t>. </a:t>
            </a:r>
            <a:endParaRPr lang="en-US" altLang="ru-RU" sz="2800" dirty="0" smtClean="0"/>
          </a:p>
          <a:p>
            <a:pPr>
              <a:buFontTx/>
              <a:buNone/>
            </a:pPr>
            <a:endParaRPr lang="ru-RU" altLang="ru-RU" sz="2800" dirty="0" smtClean="0"/>
          </a:p>
          <a:p>
            <a:pPr>
              <a:buFontTx/>
              <a:buNone/>
            </a:pPr>
            <a:r>
              <a:rPr lang="ru-RU" altLang="ru-RU" sz="2800" dirty="0" smtClean="0"/>
              <a:t>Каждая из этих пяти основных причин может быть в свою очередь разделена на более подробные причины</a:t>
            </a:r>
          </a:p>
        </p:txBody>
      </p:sp>
    </p:spTree>
    <p:extLst>
      <p:ext uri="{BB962C8B-B14F-4D97-AF65-F5344CB8AC3E}">
        <p14:creationId xmlns:p14="http://schemas.microsoft.com/office/powerpoint/2010/main" val="194697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r>
              <a:rPr lang="ru-RU" altLang="ru-RU" smtClean="0"/>
              <a:t>Принцип метода диаграммы Исикавы</a:t>
            </a:r>
          </a:p>
        </p:txBody>
      </p:sp>
      <p:pic>
        <p:nvPicPr>
          <p:cNvPr id="53251" name="Picture 2" descr="&amp;Dcy;&amp;icy;&amp;acy;&amp;gcy;&amp;rcy;&amp;acy;&amp;mcy;&amp;mcy;&amp;acy; &amp;Icy;&amp;scy;&amp;icy;&amp;kcy;&amp;acy;&amp;vcy;&amp;y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0125"/>
            <a:ext cx="9144000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674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r>
              <a:rPr lang="ru-RU" altLang="ru-RU" sz="2400" dirty="0" smtClean="0"/>
              <a:t>Диаграмма </a:t>
            </a:r>
            <a:r>
              <a:rPr lang="ru-RU" altLang="ru-RU" sz="2400" dirty="0" err="1" smtClean="0"/>
              <a:t>Исикавы</a:t>
            </a:r>
            <a:r>
              <a:rPr lang="ru-RU" altLang="ru-RU" sz="2400" dirty="0" smtClean="0"/>
              <a:t> «дефект </a:t>
            </a:r>
            <a:r>
              <a:rPr lang="en-US" altLang="ru-RU" sz="2400" dirty="0" smtClean="0"/>
              <a:t> </a:t>
            </a:r>
            <a:r>
              <a:rPr lang="ru-RU" altLang="ru-RU" sz="2400" dirty="0" smtClean="0"/>
              <a:t>соединительного шланга»</a:t>
            </a:r>
          </a:p>
        </p:txBody>
      </p:sp>
      <p:pic>
        <p:nvPicPr>
          <p:cNvPr id="54275" name="Picture 2" descr="&amp;Pcy;&amp;rcy;&amp;icy;&amp;chcy;&amp;icy;&amp;ncy;&amp;ncy;&amp;ocy;-&amp;scy;&amp;lcy;&amp;iecy;&amp;dcy;&amp;scy;&amp;tcy;&amp;vcy;&amp;iecy;&amp;ncy;&amp;ncy;&amp;acy;&amp;yacy; &amp;dcy;&amp;icy;&amp;acy;&amp;gcy;&amp;rcy;&amp;acy;&amp;mcy;&amp;mcy;&amp;acy; &amp;Icy;&amp;scy;&amp;icy;&amp;kcy;&amp;acy;&amp;vcy;&amp;ycy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9" r="3538" b="7398"/>
          <a:stretch/>
        </p:blipFill>
        <p:spPr bwMode="auto">
          <a:xfrm>
            <a:off x="323528" y="764705"/>
            <a:ext cx="8496944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07174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55299" name="Picture 2" descr="&amp;Dcy;&amp;icy;&amp;acy;&amp;gcy;&amp;rcy;&amp;acy;&amp;mcy;&amp;mcy;&amp;acy; &amp;Icy;&amp;scy;&amp;icy;&amp;kcy;&amp;acy;&amp;vcy;&amp;y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85750"/>
            <a:ext cx="8715375" cy="614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3306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marL="514350" indent="-514350">
              <a:buFontTx/>
              <a:buAutoNum type="arabicPeriod"/>
            </a:pPr>
            <a:r>
              <a:rPr lang="ru-RU" altLang="ru-RU" i="1" dirty="0" smtClean="0">
                <a:solidFill>
                  <a:srgbClr val="0000CC"/>
                </a:solidFill>
              </a:rPr>
              <a:t>Нарисуйте диаграмму «рыбья кость». </a:t>
            </a:r>
            <a:r>
              <a:rPr lang="ru-RU" altLang="ru-RU" dirty="0" smtClean="0"/>
              <a:t>Начинайте справа, строя основные «кости» (категории) по направлению влево.</a:t>
            </a:r>
            <a:endParaRPr lang="en-US" altLang="ru-RU" dirty="0" smtClean="0"/>
          </a:p>
          <a:p>
            <a:pPr marL="514350" indent="-514350">
              <a:buFontTx/>
              <a:buAutoNum type="arabicPeriod"/>
            </a:pPr>
            <a:r>
              <a:rPr lang="ru-RU" altLang="ru-RU" dirty="0" smtClean="0"/>
              <a:t>Напишите </a:t>
            </a:r>
            <a:r>
              <a:rPr lang="ru-RU" altLang="ru-RU" i="1" dirty="0" smtClean="0">
                <a:solidFill>
                  <a:srgbClr val="0000CC"/>
                </a:solidFill>
              </a:rPr>
              <a:t>постановку проблемы </a:t>
            </a:r>
            <a:r>
              <a:rPr lang="ru-RU" altLang="ru-RU" dirty="0" smtClean="0"/>
              <a:t>в «голове рыбьей кости».</a:t>
            </a:r>
            <a:endParaRPr lang="en-US" altLang="ru-RU" dirty="0" smtClean="0"/>
          </a:p>
          <a:p>
            <a:pPr marL="514350" indent="-514350">
              <a:buFontTx/>
              <a:buAutoNum type="arabicPeriod"/>
            </a:pPr>
            <a:r>
              <a:rPr lang="ru-RU" altLang="ru-RU" dirty="0" smtClean="0"/>
              <a:t>Определите </a:t>
            </a:r>
            <a:r>
              <a:rPr lang="ru-RU" altLang="ru-RU" i="1" dirty="0" smtClean="0">
                <a:solidFill>
                  <a:srgbClr val="0000CC"/>
                </a:solidFill>
              </a:rPr>
              <a:t>основные категории «рыбьей кости»,</a:t>
            </a:r>
            <a:r>
              <a:rPr lang="ru-RU" altLang="ru-RU" dirty="0" smtClean="0"/>
              <a:t> которые относятся к данному результату</a:t>
            </a:r>
            <a:r>
              <a:rPr lang="ru-RU" altLang="ru-RU" dirty="0"/>
              <a:t>. Люди, Методы, Машины, Материалы, </a:t>
            </a:r>
            <a:r>
              <a:rPr lang="en-US" altLang="ru-RU" dirty="0"/>
              <a:t>  </a:t>
            </a:r>
            <a:r>
              <a:rPr lang="ru-RU" altLang="ru-RU" dirty="0"/>
              <a:t>Окружающая среда. </a:t>
            </a:r>
          </a:p>
          <a:p>
            <a:pPr marL="514350" indent="-514350">
              <a:buFontTx/>
              <a:buAutoNum type="arabicPeriod"/>
            </a:pP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4021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dirty="0" smtClean="0"/>
              <a:t>Можно использовать </a:t>
            </a:r>
            <a:r>
              <a:rPr lang="ru-RU" altLang="ru-RU" dirty="0" smtClean="0">
                <a:solidFill>
                  <a:srgbClr val="C00000"/>
                </a:solidFill>
              </a:rPr>
              <a:t>график Парето</a:t>
            </a:r>
            <a:r>
              <a:rPr lang="ru-RU" altLang="ru-RU" dirty="0" smtClean="0"/>
              <a:t>, чтобы разбить результат на составные части. Эти части потом можно будет использовать в качестве «основных костей».</a:t>
            </a:r>
          </a:p>
        </p:txBody>
      </p:sp>
    </p:spTree>
    <p:extLst>
      <p:ext uri="{BB962C8B-B14F-4D97-AF65-F5344CB8AC3E}">
        <p14:creationId xmlns:p14="http://schemas.microsoft.com/office/powerpoint/2010/main" val="424872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r>
              <a:rPr lang="ru-RU" altLang="ru-RU" b="1" i="1" dirty="0" smtClean="0">
                <a:solidFill>
                  <a:srgbClr val="0000CC"/>
                </a:solidFill>
              </a:rPr>
              <a:t>Пример.</a:t>
            </a:r>
            <a:r>
              <a:rPr lang="ru-RU" altLang="ru-RU" i="1" dirty="0" smtClean="0"/>
              <a:t> На предприятии возникла проблема, «</a:t>
            </a:r>
            <a:r>
              <a:rPr lang="ru-RU" altLang="ru-RU" i="1" dirty="0" smtClean="0">
                <a:solidFill>
                  <a:srgbClr val="C00000"/>
                </a:solidFill>
              </a:rPr>
              <a:t>упали продажи</a:t>
            </a:r>
            <a:r>
              <a:rPr lang="ru-RU" altLang="ru-RU" i="1" dirty="0" smtClean="0"/>
              <a:t>». Снижение продаж – объект анализа. Нужно вписать его в «голову рыбы».</a:t>
            </a:r>
          </a:p>
          <a:p>
            <a:r>
              <a:rPr lang="ru-RU" altLang="ru-RU" i="1" dirty="0" smtClean="0"/>
              <a:t>Далее руководитель должен выяснить у ответственных лиц: почему так случилось. На этом этапе высказывания не критикуются и не анализируются, а просто фиксируются. Их записывают на основные боковые линии. Максимальное количество основных факторов – 3-6.</a:t>
            </a:r>
          </a:p>
        </p:txBody>
      </p:sp>
    </p:spTree>
    <p:extLst>
      <p:ext uri="{BB962C8B-B14F-4D97-AF65-F5344CB8AC3E}">
        <p14:creationId xmlns:p14="http://schemas.microsoft.com/office/powerpoint/2010/main" val="269194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6011862"/>
          </a:xfrm>
        </p:spPr>
        <p:txBody>
          <a:bodyPr/>
          <a:lstStyle/>
          <a:p>
            <a:endParaRPr lang="ru-RU" altLang="ru-RU" smtClean="0"/>
          </a:p>
        </p:txBody>
      </p:sp>
      <p:pic>
        <p:nvPicPr>
          <p:cNvPr id="61443" name="Picture 2" descr="&amp;Scy;&amp;rcy;&amp;iecy;&amp;dcy;&amp;ncy;&amp;icy;&amp;iecy; &amp;kcy;&amp;ocy;&amp;scy;&amp;tcy;&amp;icy;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14313"/>
            <a:ext cx="8572500" cy="621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163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/>
              <a:t>«Экономика – это наука о том, как общество </a:t>
            </a:r>
            <a:r>
              <a:rPr lang="ru-RU" sz="3600" b="1" dirty="0">
                <a:solidFill>
                  <a:srgbClr val="990099"/>
                </a:solidFill>
              </a:rPr>
              <a:t>использует </a:t>
            </a:r>
            <a:r>
              <a:rPr lang="ru-RU" sz="3600" b="1" dirty="0"/>
              <a:t>определенные,</a:t>
            </a:r>
            <a:r>
              <a:rPr lang="ru-RU" sz="3600" b="1" dirty="0">
                <a:solidFill>
                  <a:srgbClr val="FF0000"/>
                </a:solidFill>
              </a:rPr>
              <a:t> ограниченные </a:t>
            </a:r>
            <a:r>
              <a:rPr lang="ru-RU" sz="3600" b="1" dirty="0">
                <a:solidFill>
                  <a:srgbClr val="990099"/>
                </a:solidFill>
              </a:rPr>
              <a:t>ресурсы </a:t>
            </a:r>
            <a:r>
              <a:rPr lang="ru-RU" sz="3600" b="1" dirty="0"/>
              <a:t>для производства полезных продуктов и </a:t>
            </a:r>
            <a:r>
              <a:rPr lang="ru-RU" sz="3600" b="1" dirty="0">
                <a:solidFill>
                  <a:srgbClr val="990099"/>
                </a:solidFill>
              </a:rPr>
              <a:t>распределяет их </a:t>
            </a:r>
            <a:r>
              <a:rPr lang="ru-RU" sz="3600" b="1" dirty="0"/>
              <a:t>среди различных групп людей».</a:t>
            </a:r>
            <a:endParaRPr lang="ru-RU" sz="3600" dirty="0"/>
          </a:p>
          <a:p>
            <a:pPr marL="0" indent="0" algn="r">
              <a:buNone/>
            </a:pPr>
            <a:r>
              <a:rPr lang="ru-RU" sz="3600" dirty="0"/>
              <a:t>П.А. </a:t>
            </a:r>
            <a:r>
              <a:rPr lang="ru-RU" sz="3600" dirty="0" err="1"/>
              <a:t>Самуэльсон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0762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62467" name="Picture 2" descr="&amp;Ocy;&amp;tscy;&amp;iecy;&amp;ncy;&amp;kcy;&amp;icy; &amp;vcy; &amp;bcy;&amp;acy;&amp;lcy;&amp;acy;&amp;khcy;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714375"/>
            <a:ext cx="7859713" cy="507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747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63491" name="Picture 4" descr="&amp;Scy;&amp;ocy;&amp;rcy;&amp;tcy;&amp;icy;&amp;rcy;&amp;ocy;&amp;vcy;&amp;kcy;&amp;acy;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5813"/>
            <a:ext cx="8929688" cy="575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966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64515" name="Picture 2" descr="&amp;Pcy;&amp;rcy;&amp;icy;&amp;mcy;&amp;iecy;&amp;rcy;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542925"/>
            <a:ext cx="8358187" cy="581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78223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dirty="0" smtClean="0"/>
              <a:t>4) </a:t>
            </a:r>
            <a:r>
              <a:rPr lang="ru-RU" altLang="ru-RU" i="1" dirty="0" smtClean="0">
                <a:solidFill>
                  <a:srgbClr val="0000CC"/>
                </a:solidFill>
              </a:rPr>
              <a:t>Распределите основные категории в нисходящем порядке</a:t>
            </a:r>
            <a:r>
              <a:rPr lang="ru-RU" altLang="ru-RU" dirty="0" smtClean="0"/>
              <a:t>, начиная с той категории, которая имеет наибольшую вероятность того, что она вызвала потенциальную корневую причину. </a:t>
            </a:r>
          </a:p>
        </p:txBody>
      </p:sp>
      <p:pic>
        <p:nvPicPr>
          <p:cNvPr id="65539" name="Picture 2" descr="&amp;Dcy;&amp;icy;&amp;acy;&amp;gcy;&amp;rcy;&amp;acy;&amp;mcy;&amp;mcy;&amp;acy; &amp;Icy;&amp;scy;&amp;icy;&amp;kcy;&amp;acy;&amp;vcy;&amp;ycy;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3071813"/>
            <a:ext cx="6383337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29915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dirty="0" smtClean="0"/>
              <a:t>5) После того, как «рыбья кость» составлена, начните с основной категории, которую команда определила в качестве наиболее вероятной, которая вызвала корневую причину (категория, находящейся в наибольшей близости к «голове рыбы»). </a:t>
            </a:r>
          </a:p>
          <a:p>
            <a:r>
              <a:rPr lang="ru-RU" altLang="ru-RU" dirty="0" smtClean="0"/>
              <a:t>Начните задавать вопрос «почему». Почему это происходит?</a:t>
            </a:r>
          </a:p>
          <a:p>
            <a:pPr algn="ctr">
              <a:buFontTx/>
              <a:buNone/>
            </a:pPr>
            <a:r>
              <a:rPr lang="ru-RU" altLang="ru-RU" i="1" dirty="0" smtClean="0">
                <a:solidFill>
                  <a:srgbClr val="FF0000"/>
                </a:solidFill>
              </a:rPr>
              <a:t>Почему такое состояние существует?</a:t>
            </a:r>
          </a:p>
          <a:p>
            <a:pPr>
              <a:buFontTx/>
              <a:buNone/>
            </a:pP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411581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r>
              <a:rPr lang="ru-RU" altLang="ru-RU" smtClean="0"/>
              <a:t>Проследите логику вашей диаграммы в обоих направлениях (а1 вызвано посредством а2, которое, в свою очередь, вызвано посредством а3. В обратном порядке а3 вызвало а2, которое, в свою очередь, вызвало а1.)</a:t>
            </a:r>
          </a:p>
        </p:txBody>
      </p:sp>
      <p:pic>
        <p:nvPicPr>
          <p:cNvPr id="68611" name="Picture 2" descr="&amp;Dcy;&amp;icy;&amp;acy;&amp;gcy;&amp;rcy;&amp;acy;&amp;mcy;&amp;mcy;&amp;acy; &amp;Icy;&amp;scy;&amp;icy;&amp;kcy;&amp;acy;&amp;vcy;&amp;ycy;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3429000"/>
            <a:ext cx="7072312" cy="311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436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smtClean="0"/>
              <a:t>Далее просмотрите каждую «подкость», чтобы обнаружить дополнительные причины; т.е. перейдите к а2 и задайте вопрос «Почему происходит а2?». Затем задайте вопрос «Почему происходит а1?» и продолжайте процесс запрашивания, продвигаясь к основной «кости».</a:t>
            </a:r>
          </a:p>
        </p:txBody>
      </p:sp>
    </p:spTree>
    <p:extLst>
      <p:ext uri="{BB962C8B-B14F-4D97-AF65-F5344CB8AC3E}">
        <p14:creationId xmlns:p14="http://schemas.microsoft.com/office/powerpoint/2010/main" val="367182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70659" name="Picture 2" descr="&amp;Dcy;&amp;icy;&amp;acy;&amp;gcy;&amp;rcy;&amp;acy;&amp;mcy;&amp;mcy;&amp;acy; &amp;Icy;&amp;scy;&amp;icy;&amp;kcy;&amp;acy;&amp;vcy;&amp;ycy;-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785813"/>
            <a:ext cx="8447088" cy="492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889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dirty="0" smtClean="0"/>
              <a:t>6) завершите </a:t>
            </a:r>
            <a:r>
              <a:rPr lang="ru-RU" altLang="ru-RU" i="1" dirty="0" smtClean="0">
                <a:solidFill>
                  <a:srgbClr val="0000CC"/>
                </a:solidFill>
              </a:rPr>
              <a:t>анализ всей диаграммы </a:t>
            </a:r>
            <a:r>
              <a:rPr lang="ru-RU" altLang="ru-RU" dirty="0" smtClean="0"/>
              <a:t>«рыбья кость». </a:t>
            </a:r>
          </a:p>
          <a:p>
            <a:pPr>
              <a:buFontTx/>
              <a:buNone/>
            </a:pPr>
            <a:r>
              <a:rPr lang="ru-RU" altLang="ru-RU" dirty="0" smtClean="0"/>
              <a:t>7) Определите наиболее вероятные корневые причины и </a:t>
            </a:r>
            <a:r>
              <a:rPr lang="ru-RU" altLang="ru-RU" i="1" dirty="0" smtClean="0">
                <a:solidFill>
                  <a:srgbClr val="0000CC"/>
                </a:solidFill>
              </a:rPr>
              <a:t>обведите последний элемент в цепочке</a:t>
            </a:r>
            <a:r>
              <a:rPr lang="ru-RU" altLang="ru-RU" dirty="0" smtClean="0"/>
              <a:t>. </a:t>
            </a:r>
          </a:p>
          <a:p>
            <a:pPr>
              <a:buFontTx/>
              <a:buNone/>
            </a:pPr>
            <a:r>
              <a:rPr lang="ru-RU" altLang="ru-RU" dirty="0" smtClean="0"/>
              <a:t>8) Удостоверьтесь с помощью данных в наиболее вероятной корневой причины. Если потенциальная причина содержит в себе множество сложных </a:t>
            </a:r>
            <a:r>
              <a:rPr lang="ru-RU" altLang="ru-RU" dirty="0" err="1" smtClean="0"/>
              <a:t>подпричин</a:t>
            </a:r>
            <a:r>
              <a:rPr lang="ru-RU" altLang="ru-RU" dirty="0" smtClean="0"/>
              <a:t>, то разбейте вашу диаграмму на ряд отдельных диаграмм.</a:t>
            </a:r>
            <a:endParaRPr lang="ru-RU" alt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261186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r>
              <a:rPr lang="ru-RU" altLang="ru-RU" sz="2400" dirty="0" smtClean="0"/>
              <a:t>Система факторов качественного обучения в вузе</a:t>
            </a:r>
          </a:p>
        </p:txBody>
      </p:sp>
      <p:pic>
        <p:nvPicPr>
          <p:cNvPr id="72707" name="Picture 6" descr="http://www.studfiles.ru/html/2706/1277/html_KXkuf9FsZV.NVkW/htmlconvd-ofgCjc_html_m2d7217d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876300"/>
            <a:ext cx="8907462" cy="569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994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60486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Инвестирование. Последнее свободное искусство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</a:p>
          <a:p>
            <a:pPr marL="0" indent="0" algn="r">
              <a:buNone/>
            </a:pPr>
            <a:r>
              <a:rPr lang="ru-RU" b="1" dirty="0"/>
              <a:t>Роберт Дж. </a:t>
            </a:r>
            <a:r>
              <a:rPr lang="ru-RU" b="1" dirty="0" err="1" smtClean="0"/>
              <a:t>Хэгстром</a:t>
            </a:r>
            <a:endParaRPr lang="ru-RU" b="1" dirty="0" smtClean="0"/>
          </a:p>
          <a:p>
            <a:pPr marL="0" indent="0" algn="r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>
                <a:solidFill>
                  <a:srgbClr val="00B050"/>
                </a:solidFill>
              </a:rPr>
              <a:t>Мы </a:t>
            </a:r>
            <a:r>
              <a:rPr lang="ru-RU" b="1" dirty="0">
                <a:solidFill>
                  <a:srgbClr val="00B050"/>
                </a:solidFill>
              </a:rPr>
              <a:t>находимся здесь, чтобы внести свой вклад в этот мир. Иначе зачем мы здесь?</a:t>
            </a:r>
            <a:endParaRPr lang="ru-RU" b="1" dirty="0" smtClean="0">
              <a:solidFill>
                <a:srgbClr val="00B050"/>
              </a:solidFill>
            </a:endParaRPr>
          </a:p>
          <a:p>
            <a:pPr marL="0" indent="0" algn="r">
              <a:buNone/>
            </a:pPr>
            <a:r>
              <a:rPr lang="ru-RU" b="1" dirty="0"/>
              <a:t>Стив </a:t>
            </a:r>
            <a:r>
              <a:rPr lang="ru-RU" b="1" dirty="0" smtClean="0"/>
              <a:t>Джобс</a:t>
            </a:r>
          </a:p>
          <a:p>
            <a:pPr marL="0" indent="0">
              <a:buNone/>
            </a:pPr>
            <a:endParaRPr lang="ru-RU" b="1" dirty="0" smtClean="0">
              <a:solidFill>
                <a:srgbClr val="FF505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FF5050"/>
                </a:solidFill>
              </a:rPr>
              <a:t>Мы </a:t>
            </a:r>
            <a:r>
              <a:rPr lang="ru-RU" b="1" dirty="0">
                <a:solidFill>
                  <a:srgbClr val="FF5050"/>
                </a:solidFill>
              </a:rPr>
              <a:t>не поможем людям, делая за них то, что они могли бы сделать сами</a:t>
            </a:r>
            <a:r>
              <a:rPr lang="ru-RU" b="1" dirty="0" smtClean="0">
                <a:solidFill>
                  <a:srgbClr val="FF5050"/>
                </a:solidFill>
              </a:rPr>
              <a:t>.</a:t>
            </a:r>
          </a:p>
          <a:p>
            <a:pPr marL="0" indent="0" algn="r">
              <a:buNone/>
            </a:pPr>
            <a:r>
              <a:rPr lang="ru-RU" b="1" dirty="0"/>
              <a:t>Авраам Линкольн</a:t>
            </a:r>
          </a:p>
        </p:txBody>
      </p:sp>
    </p:spTree>
    <p:extLst>
      <p:ext uri="{BB962C8B-B14F-4D97-AF65-F5344CB8AC3E}">
        <p14:creationId xmlns:p14="http://schemas.microsoft.com/office/powerpoint/2010/main" val="277691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73731" name="Picture 2" descr="http://textarchive.ru/images/1340/2679923/f70d864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000125"/>
            <a:ext cx="8429625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257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74755" name="Picture 2" descr="&amp;Pcy;&amp;rcy;&amp;icy;&amp;chcy;&amp;icy;&amp;ncy;&amp;ncy;&amp;ocy;-&amp;scy;&amp;lcy;&amp;iecy;&amp;dcy;&amp;scy;&amp;tcy;&amp;vcy;&amp;iecy;&amp;ncy;&amp;ncy;&amp;acy;&amp;yacy; &amp;dcy;&amp;icy;&amp;acy;&amp;gcy;&amp;rcy;&amp;acy;&amp;mcy;&amp;mcy;&amp;acy; &amp;Icy;&amp;scy;&amp;icy;&amp;kcy;&amp;acy;&amp;vcy;&amp;y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28625"/>
            <a:ext cx="8715375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83241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75779" name="Picture 2" descr="http://project.dovidnyk.info/ITIL_Podderzhka_uslug_files/xITIL_Podderzhka_uslug-28.png.pagespeed.ic.tzGWNdagv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0"/>
            <a:ext cx="8929687" cy="642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535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76803" name="Picture 2" descr="http://www.logistics.ru/sites/default/files/styles/os_files_large/public/club/files/image009.jpg?itok=ZgS1Bsj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0" y="0"/>
            <a:ext cx="911204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276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77827" name="Picture 2" descr="http://portalnp.ru/wp-content/uploads/2014/06/061214_1544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313"/>
            <a:ext cx="9110663" cy="621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694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4"/>
            <a:ext cx="7772400" cy="2835747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232848" cy="1752600"/>
          </a:xfrm>
        </p:spPr>
        <p:txBody>
          <a:bodyPr/>
          <a:lstStyle/>
          <a:p>
            <a:pPr algn="r"/>
            <a:r>
              <a:rPr lang="ru-RU" b="1" i="1" dirty="0">
                <a:solidFill>
                  <a:srgbClr val="0000CC"/>
                </a:solidFill>
              </a:rPr>
              <a:t>Функционально-стоимостной анализ (ФСА</a:t>
            </a:r>
            <a:r>
              <a:rPr lang="ru-RU" b="1" i="1" dirty="0" smtClean="0">
                <a:solidFill>
                  <a:srgbClr val="0000CC"/>
                </a:solidFill>
              </a:rPr>
              <a:t>)</a:t>
            </a:r>
            <a:endParaRPr lang="ru-RU" b="1" i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79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r>
              <a:rPr lang="ru-RU" dirty="0" smtClean="0"/>
              <a:t>Начало 1950-х годов</a:t>
            </a:r>
          </a:p>
          <a:p>
            <a:r>
              <a:rPr lang="ru-RU" dirty="0" smtClean="0">
                <a:solidFill>
                  <a:srgbClr val="0000CC"/>
                </a:solidFill>
              </a:rPr>
              <a:t>Ю.М. Соболев </a:t>
            </a:r>
            <a:r>
              <a:rPr lang="ru-RU" dirty="0" smtClean="0"/>
              <a:t>(уральские заводы)</a:t>
            </a:r>
          </a:p>
          <a:p>
            <a:r>
              <a:rPr lang="ru-RU" dirty="0" smtClean="0">
                <a:solidFill>
                  <a:srgbClr val="0000CC"/>
                </a:solidFill>
              </a:rPr>
              <a:t>Л. </a:t>
            </a:r>
            <a:r>
              <a:rPr lang="ru-RU" dirty="0" err="1" smtClean="0">
                <a:solidFill>
                  <a:srgbClr val="0000CC"/>
                </a:solidFill>
              </a:rPr>
              <a:t>Майлз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/>
              <a:t>(США)</a:t>
            </a:r>
          </a:p>
          <a:p>
            <a:endParaRPr lang="ru-RU" dirty="0"/>
          </a:p>
          <a:p>
            <a:r>
              <a:rPr lang="ru-RU" dirty="0"/>
              <a:t>Традиционно </a:t>
            </a:r>
            <a:r>
              <a:rPr lang="ru-RU" dirty="0">
                <a:solidFill>
                  <a:srgbClr val="0000CC"/>
                </a:solidFill>
              </a:rPr>
              <a:t>целевой размер снижения затрат,</a:t>
            </a:r>
            <a:r>
              <a:rPr lang="ru-RU" dirty="0"/>
              <a:t> обеспечиваемый ФСА, находится в пределах между </a:t>
            </a:r>
            <a:r>
              <a:rPr lang="ru-RU" b="1" dirty="0">
                <a:solidFill>
                  <a:srgbClr val="FF0000"/>
                </a:solidFill>
              </a:rPr>
              <a:t>10 и 20%. </a:t>
            </a:r>
          </a:p>
        </p:txBody>
      </p:sp>
    </p:spTree>
    <p:extLst>
      <p:ext uri="{BB962C8B-B14F-4D97-AF65-F5344CB8AC3E}">
        <p14:creationId xmlns:p14="http://schemas.microsoft.com/office/powerpoint/2010/main" val="21800310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3"/>
            <a:ext cx="9144000" cy="5361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33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71394"/>
            <a:ext cx="8229600" cy="4459674"/>
          </a:xfrm>
        </p:spPr>
      </p:pic>
    </p:spTree>
    <p:extLst>
      <p:ext uri="{BB962C8B-B14F-4D97-AF65-F5344CB8AC3E}">
        <p14:creationId xmlns:p14="http://schemas.microsoft.com/office/powerpoint/2010/main" val="195580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Метод </a:t>
            </a:r>
            <a:r>
              <a:rPr lang="ru-RU" b="1" dirty="0" smtClean="0">
                <a:solidFill>
                  <a:srgbClr val="0000CC"/>
                </a:solidFill>
              </a:rPr>
              <a:t>направлен на преодоление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консервативности, стереотипности мышления</a:t>
            </a:r>
            <a:r>
              <a:rPr lang="ru-RU" dirty="0" smtClean="0"/>
              <a:t>, </a:t>
            </a:r>
          </a:p>
          <a:p>
            <a:r>
              <a:rPr lang="ru-RU" dirty="0" smtClean="0"/>
              <a:t>на поиск </a:t>
            </a:r>
            <a:r>
              <a:rPr lang="ru-RU" b="1" dirty="0" smtClean="0">
                <a:solidFill>
                  <a:srgbClr val="00B050"/>
                </a:solidFill>
              </a:rPr>
              <a:t>наиболее экономичных, эффективных, хотя иногда и неожиданных </a:t>
            </a:r>
            <a:r>
              <a:rPr lang="ru-RU" dirty="0" smtClean="0"/>
              <a:t>конструкторских решений.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272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65833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00CC"/>
                </a:solidFill>
              </a:rPr>
              <a:t>Закон </a:t>
            </a:r>
            <a:r>
              <a:rPr lang="ru-RU" sz="3600" b="1" dirty="0">
                <a:solidFill>
                  <a:srgbClr val="0000CC"/>
                </a:solidFill>
              </a:rPr>
              <a:t>технологии </a:t>
            </a:r>
            <a:r>
              <a:rPr lang="ru-RU" sz="3600" b="1" dirty="0" err="1">
                <a:solidFill>
                  <a:srgbClr val="0000CC"/>
                </a:solidFill>
              </a:rPr>
              <a:t>Лермана</a:t>
            </a:r>
            <a:r>
              <a:rPr lang="ru-RU" sz="3600" b="1" dirty="0">
                <a:solidFill>
                  <a:srgbClr val="0000CC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3600" b="1" dirty="0"/>
              <a:t>Любую техническую проблему можно преодолеть, имея достаточно времени и денег. </a:t>
            </a:r>
            <a:endParaRPr lang="ru-RU" sz="3600" b="1" dirty="0" smtClean="0"/>
          </a:p>
          <a:p>
            <a:pPr marL="1080000" indent="0">
              <a:buNone/>
            </a:pPr>
            <a:r>
              <a:rPr lang="ru-RU" sz="3600" b="1" dirty="0" smtClean="0">
                <a:solidFill>
                  <a:srgbClr val="0000CC"/>
                </a:solidFill>
              </a:rPr>
              <a:t>Следствия</a:t>
            </a:r>
            <a:endParaRPr lang="ru-RU" sz="3600" b="1" dirty="0">
              <a:solidFill>
                <a:srgbClr val="0000CC"/>
              </a:solidFill>
            </a:endParaRPr>
          </a:p>
          <a:p>
            <a:pPr marL="1080000" indent="0"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1. </a:t>
            </a:r>
            <a:r>
              <a:rPr lang="ru-RU" b="1" dirty="0" smtClean="0">
                <a:solidFill>
                  <a:srgbClr val="FF0000"/>
                </a:solidFill>
              </a:rPr>
              <a:t>Вам </a:t>
            </a:r>
            <a:r>
              <a:rPr lang="ru-RU" b="1" dirty="0">
                <a:solidFill>
                  <a:srgbClr val="FF0000"/>
                </a:solidFill>
              </a:rPr>
              <a:t>всегда будет не хватать либо времени, либо денег.</a:t>
            </a:r>
          </a:p>
          <a:p>
            <a:pPr marL="1080000" indent="0">
              <a:buNone/>
            </a:pPr>
            <a:r>
              <a:rPr lang="ru-RU" sz="2800" dirty="0">
                <a:solidFill>
                  <a:srgbClr val="FF0000"/>
                </a:solidFill>
              </a:rPr>
              <a:t>2. </a:t>
            </a:r>
            <a:r>
              <a:rPr lang="ru-RU" dirty="0">
                <a:solidFill>
                  <a:srgbClr val="FF0000"/>
                </a:solidFill>
              </a:rPr>
              <a:t>Финансирующие организации откажутся от вашего предложения, если его результаты не будут известны заранее.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386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241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3600" b="1" dirty="0" smtClean="0">
                <a:solidFill>
                  <a:srgbClr val="0000CC"/>
                </a:solidFill>
              </a:rPr>
              <a:t>Подготовительный этап</a:t>
            </a:r>
          </a:p>
          <a:p>
            <a:r>
              <a:rPr lang="ru-RU" b="1" dirty="0" smtClean="0">
                <a:solidFill>
                  <a:srgbClr val="0000CC"/>
                </a:solidFill>
              </a:rPr>
              <a:t>Цель: </a:t>
            </a:r>
            <a:r>
              <a:rPr lang="ru-RU" dirty="0" smtClean="0"/>
              <a:t>выбор объекта исследования ФСА (изделие  в целом, отдельная сборочная единица).</a:t>
            </a:r>
          </a:p>
          <a:p>
            <a:r>
              <a:rPr lang="ru-RU" dirty="0" smtClean="0"/>
              <a:t>Учитывается: </a:t>
            </a:r>
          </a:p>
          <a:p>
            <a:pPr>
              <a:buFont typeface="Wingdings" pitchFamily="2" charset="2"/>
              <a:buChar char="q"/>
            </a:pPr>
            <a:r>
              <a:rPr lang="ru-RU" i="1" dirty="0" smtClean="0">
                <a:solidFill>
                  <a:srgbClr val="0000CC"/>
                </a:solidFill>
              </a:rPr>
              <a:t>удельный вес производства </a:t>
            </a:r>
            <a:r>
              <a:rPr lang="ru-RU" dirty="0" smtClean="0"/>
              <a:t>отдельных видов продукции в общем объеме производства в стоимостном выражении;</a:t>
            </a:r>
          </a:p>
          <a:p>
            <a:pPr>
              <a:buFont typeface="Wingdings" pitchFamily="2" charset="2"/>
              <a:buChar char="q"/>
            </a:pPr>
            <a:r>
              <a:rPr lang="ru-RU" i="1" dirty="0" smtClean="0">
                <a:solidFill>
                  <a:srgbClr val="0000CC"/>
                </a:solidFill>
              </a:rPr>
              <a:t>перспективы</a:t>
            </a:r>
            <a:r>
              <a:rPr lang="ru-RU" dirty="0" smtClean="0"/>
              <a:t> производства</a:t>
            </a:r>
          </a:p>
          <a:p>
            <a:pPr>
              <a:buFont typeface="Wingdings" pitchFamily="2" charset="2"/>
              <a:buChar char="q"/>
            </a:pPr>
            <a:r>
              <a:rPr lang="ru-RU" i="1" dirty="0" smtClean="0">
                <a:solidFill>
                  <a:srgbClr val="0000CC"/>
                </a:solidFill>
              </a:rPr>
              <a:t>претензии</a:t>
            </a:r>
            <a:r>
              <a:rPr lang="ru-RU" dirty="0" smtClean="0"/>
              <a:t> потребителей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результаты сопоставления цены на производимые изделия с </a:t>
            </a:r>
            <a:r>
              <a:rPr lang="ru-RU" i="1" dirty="0" smtClean="0">
                <a:solidFill>
                  <a:srgbClr val="0000CC"/>
                </a:solidFill>
              </a:rPr>
              <a:t>ценами конкурентов.</a:t>
            </a:r>
            <a:endParaRPr lang="ru-RU" i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78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00CC"/>
                </a:solidFill>
              </a:rPr>
              <a:t>Информационный этап</a:t>
            </a:r>
          </a:p>
          <a:p>
            <a:endParaRPr lang="ru-RU" dirty="0" smtClean="0"/>
          </a:p>
          <a:p>
            <a:r>
              <a:rPr lang="ru-RU" b="1" dirty="0" smtClean="0">
                <a:solidFill>
                  <a:srgbClr val="0000CC"/>
                </a:solidFill>
              </a:rPr>
              <a:t>Цель: </a:t>
            </a:r>
          </a:p>
          <a:p>
            <a:pPr marL="493200" indent="-457200">
              <a:buFont typeface="Arial" panose="020B0604020202020204" pitchFamily="34" charset="0"/>
              <a:buChar char="•"/>
            </a:pPr>
            <a:r>
              <a:rPr lang="ru-RU" i="1" dirty="0" smtClean="0">
                <a:solidFill>
                  <a:srgbClr val="0000CC"/>
                </a:solidFill>
              </a:rPr>
              <a:t>сбор и систематизация данных </a:t>
            </a:r>
            <a:r>
              <a:rPr lang="ru-RU" dirty="0" smtClean="0"/>
              <a:t>об изделии, выбранном для ФСА, </a:t>
            </a:r>
          </a:p>
          <a:p>
            <a:pPr marL="493200" indent="-457200">
              <a:buFont typeface="Arial" panose="020B0604020202020204" pitchFamily="34" charset="0"/>
              <a:buChar char="•"/>
            </a:pPr>
            <a:r>
              <a:rPr lang="ru-RU" i="1" dirty="0" smtClean="0">
                <a:solidFill>
                  <a:srgbClr val="0000CC"/>
                </a:solidFill>
              </a:rPr>
              <a:t>поиск направлений </a:t>
            </a:r>
            <a:r>
              <a:rPr lang="ru-RU" dirty="0" smtClean="0"/>
              <a:t>ФСА.</a:t>
            </a:r>
          </a:p>
          <a:p>
            <a:r>
              <a:rPr lang="ru-RU" dirty="0" smtClean="0"/>
              <a:t>Инструменты: </a:t>
            </a:r>
          </a:p>
          <a:p>
            <a:pPr marL="493200" indent="-45720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B050"/>
                </a:solidFill>
              </a:rPr>
              <a:t>Принцип Парето</a:t>
            </a:r>
          </a:p>
          <a:p>
            <a:pPr marL="493200" indent="-45720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B050"/>
                </a:solidFill>
              </a:rPr>
              <a:t>АВС - метод</a:t>
            </a:r>
            <a:endParaRPr lang="ru-RU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04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regularity.tk/vk/img.php?url=http://cs631623.vk.me/v631623378/b94d/wWjG-7ftbo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200" y="428604"/>
            <a:ext cx="8156014" cy="57864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9347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://openwetware.org/images/8/89/Paret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71546"/>
            <a:ext cx="7448550" cy="50768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0049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122" y="1214422"/>
            <a:ext cx="885836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6269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6130"/>
            <a:ext cx="6357982" cy="6582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0183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solidFill>
                  <a:srgbClr val="0000CC"/>
                </a:solidFill>
              </a:rPr>
              <a:t>Аналитический  этап</a:t>
            </a:r>
            <a:r>
              <a:rPr lang="ru-RU" dirty="0" smtClean="0">
                <a:solidFill>
                  <a:srgbClr val="0000CC"/>
                </a:solidFill>
              </a:rPr>
              <a:t>:</a:t>
            </a:r>
          </a:p>
          <a:p>
            <a:r>
              <a:rPr lang="ru-RU" b="1" i="1" dirty="0" smtClean="0">
                <a:solidFill>
                  <a:srgbClr val="0000CC"/>
                </a:solidFill>
              </a:rPr>
              <a:t>Цель: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/>
              <a:t>выявить зоны максимальной концентрации резервов снижения себестоимости.</a:t>
            </a:r>
          </a:p>
          <a:p>
            <a:r>
              <a:rPr lang="ru-RU" dirty="0" smtClean="0"/>
              <a:t>Этапы:</a:t>
            </a:r>
          </a:p>
          <a:p>
            <a:pPr marL="550350" indent="-514350">
              <a:buAutoNum type="arabicParenR"/>
            </a:pPr>
            <a:r>
              <a:rPr lang="ru-RU" dirty="0" smtClean="0"/>
              <a:t>Разработка </a:t>
            </a:r>
            <a:r>
              <a:rPr lang="ru-RU" b="1" i="1" dirty="0" smtClean="0">
                <a:solidFill>
                  <a:srgbClr val="0000CC"/>
                </a:solidFill>
              </a:rPr>
              <a:t>функциональной модели </a:t>
            </a:r>
            <a:r>
              <a:rPr lang="ru-RU" dirty="0" smtClean="0"/>
              <a:t>изделия</a:t>
            </a:r>
          </a:p>
          <a:p>
            <a:pPr marL="550350" indent="-514350">
              <a:buAutoNum type="arabicParenR"/>
            </a:pPr>
            <a:r>
              <a:rPr lang="ru-RU" dirty="0" smtClean="0"/>
              <a:t>Формирование </a:t>
            </a:r>
            <a:r>
              <a:rPr lang="ru-RU" b="1" i="1" dirty="0" smtClean="0">
                <a:solidFill>
                  <a:srgbClr val="0000CC"/>
                </a:solidFill>
              </a:rPr>
              <a:t>структурно-функциональной модели</a:t>
            </a:r>
          </a:p>
          <a:p>
            <a:pPr marL="550350" indent="-514350">
              <a:buAutoNum type="arabicParenR"/>
            </a:pPr>
            <a:r>
              <a:rPr lang="ru-RU" b="1" i="1" dirty="0" smtClean="0">
                <a:solidFill>
                  <a:srgbClr val="0000CC"/>
                </a:solidFill>
              </a:rPr>
              <a:t>Построение и анализ функционально-стоимостной диаграммы</a:t>
            </a:r>
            <a:r>
              <a:rPr lang="ru-RU" dirty="0" smtClean="0">
                <a:solidFill>
                  <a:srgbClr val="0000CC"/>
                </a:solidFill>
              </a:rPr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788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06-6_1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20" b="40223"/>
          <a:stretch/>
        </p:blipFill>
        <p:spPr bwMode="auto">
          <a:xfrm>
            <a:off x="323528" y="1052736"/>
            <a:ext cx="8627749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43808" y="188640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ФУНКЦИИ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958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i="1" dirty="0" smtClean="0"/>
              <a:t>Разработка функциональной модели изделия</a:t>
            </a:r>
          </a:p>
          <a:p>
            <a:r>
              <a:rPr lang="ru-RU" b="1" dirty="0" smtClean="0">
                <a:solidFill>
                  <a:srgbClr val="0000CC"/>
                </a:solidFill>
              </a:rPr>
              <a:t>Функциональная модель  </a:t>
            </a:r>
            <a:r>
              <a:rPr lang="ru-RU" dirty="0" smtClean="0"/>
              <a:t>- схема соподчиненности функций различного иерархического уровня.</a:t>
            </a:r>
          </a:p>
          <a:p>
            <a:r>
              <a:rPr lang="ru-RU" dirty="0" smtClean="0"/>
              <a:t>Последовательность: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Устанавливается главная функция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Выявляются обеспечивающие функции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Проводится индексация функций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Оценивается значимость каждой функции данного уровня (сумма значимостей  функций данного уровня, обеспечивающих одну функцию более высокого порядка равна единице)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524251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00694" y="214290"/>
            <a:ext cx="292895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Колесный планетарный редуктор транспортной машины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0"/>
            <a:ext cx="3794402" cy="565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5715017"/>
            <a:ext cx="8391525" cy="114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1189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52737"/>
            <a:ext cx="7772400" cy="254771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CC"/>
                </a:solidFill>
              </a:rPr>
              <a:t>Тема 1. </a:t>
            </a:r>
            <a:r>
              <a:rPr lang="ru-RU" b="1" dirty="0" smtClean="0">
                <a:solidFill>
                  <a:srgbClr val="0000CC"/>
                </a:solidFill>
              </a:rPr>
              <a:t>Методы </a:t>
            </a:r>
            <a:r>
              <a:rPr lang="ru-RU" b="1" dirty="0">
                <a:solidFill>
                  <a:srgbClr val="0000CC"/>
                </a:solidFill>
              </a:rPr>
              <a:t>поиска новых идей при разработке инновационных проектных решений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b="1" i="1" dirty="0">
                <a:solidFill>
                  <a:srgbClr val="0000CC"/>
                </a:solidFill>
              </a:rPr>
              <a:t>Современные методы принятия решений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976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500042"/>
            <a:ext cx="43577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Принципиальная схема планетарного механизма с заторможенным коренным зубчатым колесом</a:t>
            </a:r>
            <a:endParaRPr lang="ru-RU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428604"/>
            <a:ext cx="3213100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5715017"/>
            <a:ext cx="8391525" cy="114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4407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6357" y="571480"/>
            <a:ext cx="8640485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214950"/>
            <a:ext cx="821537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8137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743341" y="-850155"/>
            <a:ext cx="5429290" cy="870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0626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9143999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4923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00CC"/>
                </a:solidFill>
              </a:rPr>
              <a:t>Формирование структурно-функциональной модели.</a:t>
            </a:r>
          </a:p>
          <a:p>
            <a:r>
              <a:rPr lang="ru-RU" b="1" dirty="0" smtClean="0">
                <a:solidFill>
                  <a:srgbClr val="0000CC"/>
                </a:solidFill>
              </a:rPr>
              <a:t>Цель:</a:t>
            </a:r>
            <a:r>
              <a:rPr lang="ru-RU" b="1" dirty="0" smtClean="0">
                <a:solidFill>
                  <a:schemeClr val="accent2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определение затрат по каждой из функций модели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Если материальный носитель участвует в выполнении нескольких функции,  то его стоимость распределяется по этим функциям пропорционально вкладу в обеспечение каждой функции.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045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>
                <a:solidFill>
                  <a:srgbClr val="0000CC"/>
                </a:solidFill>
              </a:rPr>
              <a:t>Функционально-структурная модель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ru-RU" dirty="0"/>
              <a:t>(</a:t>
            </a:r>
            <a:r>
              <a:rPr lang="ru-RU" u="sng" dirty="0"/>
              <a:t>совмещенная модель</a:t>
            </a:r>
            <a:r>
              <a:rPr lang="ru-RU" dirty="0"/>
              <a:t>) — это графическое или матричное изображение объекта, полученное путем наложения структурной модели на функциональную </a:t>
            </a:r>
          </a:p>
        </p:txBody>
      </p:sp>
    </p:spTree>
    <p:extLst>
      <p:ext uri="{BB962C8B-B14F-4D97-AF65-F5344CB8AC3E}">
        <p14:creationId xmlns:p14="http://schemas.microsoft.com/office/powerpoint/2010/main" val="237647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9004149"/>
              </p:ext>
            </p:extLst>
          </p:nvPr>
        </p:nvGraphicFramePr>
        <p:xfrm>
          <a:off x="323528" y="836712"/>
          <a:ext cx="8712966" cy="50368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2161">
                  <a:extLst>
                    <a:ext uri="{9D8B030D-6E8A-4147-A177-3AD203B41FA5}">
                      <a16:colId xmlns:a16="http://schemas.microsoft.com/office/drawing/2014/main" val="2729408298"/>
                    </a:ext>
                  </a:extLst>
                </a:gridCol>
                <a:gridCol w="1452161">
                  <a:extLst>
                    <a:ext uri="{9D8B030D-6E8A-4147-A177-3AD203B41FA5}">
                      <a16:colId xmlns:a16="http://schemas.microsoft.com/office/drawing/2014/main" val="3180917884"/>
                    </a:ext>
                  </a:extLst>
                </a:gridCol>
                <a:gridCol w="1452161">
                  <a:extLst>
                    <a:ext uri="{9D8B030D-6E8A-4147-A177-3AD203B41FA5}">
                      <a16:colId xmlns:a16="http://schemas.microsoft.com/office/drawing/2014/main" val="2646570150"/>
                    </a:ext>
                  </a:extLst>
                </a:gridCol>
                <a:gridCol w="1452161">
                  <a:extLst>
                    <a:ext uri="{9D8B030D-6E8A-4147-A177-3AD203B41FA5}">
                      <a16:colId xmlns:a16="http://schemas.microsoft.com/office/drawing/2014/main" val="2977533301"/>
                    </a:ext>
                  </a:extLst>
                </a:gridCol>
                <a:gridCol w="1452161">
                  <a:extLst>
                    <a:ext uri="{9D8B030D-6E8A-4147-A177-3AD203B41FA5}">
                      <a16:colId xmlns:a16="http://schemas.microsoft.com/office/drawing/2014/main" val="1161617385"/>
                    </a:ext>
                  </a:extLst>
                </a:gridCol>
                <a:gridCol w="1452161">
                  <a:extLst>
                    <a:ext uri="{9D8B030D-6E8A-4147-A177-3AD203B41FA5}">
                      <a16:colId xmlns:a16="http://schemas.microsoft.com/office/drawing/2014/main" val="2143539356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</a:rPr>
                        <a:t>Матери-</a:t>
                      </a:r>
                      <a:r>
                        <a:rPr lang="ru-RU" sz="2800" dirty="0" err="1" smtClean="0">
                          <a:solidFill>
                            <a:schemeClr val="tx1"/>
                          </a:solidFill>
                          <a:effectLst/>
                        </a:rPr>
                        <a:t>альные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</a:rPr>
                        <a:t>носите-ли 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ru-RU" sz="2800" dirty="0" err="1" smtClean="0">
                          <a:solidFill>
                            <a:schemeClr val="tx1"/>
                          </a:solidFill>
                          <a:effectLst/>
                        </a:rPr>
                        <a:t>элемен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</a:rPr>
                        <a:t>-ты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)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Функция Ф1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Функция </a:t>
                      </a:r>
                      <a:b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Ф2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391282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Ф11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Ф12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98559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Ф111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Ф112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Ф121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Ф122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25068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smtClean="0">
                          <a:solidFill>
                            <a:schemeClr val="tx1"/>
                          </a:solidFill>
                          <a:effectLst/>
                        </a:rPr>
                        <a:t>Э1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125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98229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smtClean="0">
                          <a:solidFill>
                            <a:schemeClr val="tx1"/>
                          </a:solidFill>
                          <a:effectLst/>
                        </a:rPr>
                        <a:t>Э2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16,7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10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smtClean="0">
                          <a:solidFill>
                            <a:schemeClr val="tx1"/>
                          </a:solidFill>
                          <a:effectLst/>
                        </a:rPr>
                        <a:t>Э3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48,9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14314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smtClean="0">
                          <a:solidFill>
                            <a:schemeClr val="tx1"/>
                          </a:solidFill>
                          <a:effectLst/>
                        </a:rPr>
                        <a:t>Э4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58,5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96068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</a:rPr>
                        <a:t>Э5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6,25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663976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23528" y="11800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ea typeface="Times New Roman" panose="02020603050405020304" pitchFamily="18" charset="0"/>
              </a:rPr>
              <a:t>Функционально-структурная (совмещенная) модель объекта в виде матрицы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79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06-6_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00" y="1438629"/>
            <a:ext cx="8549399" cy="4248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7301" y="548680"/>
            <a:ext cx="85493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ea typeface="Times New Roman" panose="02020603050405020304" pitchFamily="18" charset="0"/>
              </a:rPr>
              <a:t>Функционально-структурная модель в виде графа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1548435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Анализ функционально-структурных (совмещенных) моделей</a:t>
            </a:r>
            <a:endParaRPr lang="ru-RU" dirty="0"/>
          </a:p>
          <a:p>
            <a:endParaRPr lang="ru-RU" dirty="0"/>
          </a:p>
        </p:txBody>
      </p:sp>
      <p:pic>
        <p:nvPicPr>
          <p:cNvPr id="4099" name="Picture 3" descr="06-6_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060848"/>
            <a:ext cx="6601635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7200" y="4896162"/>
            <a:ext cx="75711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ea typeface="Times New Roman" panose="02020603050405020304" pitchFamily="18" charset="0"/>
              </a:rPr>
              <a:t>Фрагмент совмещенной модели (</a:t>
            </a:r>
            <a:r>
              <a:rPr lang="ru-RU" sz="2800" dirty="0">
                <a:solidFill>
                  <a:srgbClr val="FF0000"/>
                </a:solidFill>
                <a:ea typeface="Times New Roman" panose="02020603050405020304" pitchFamily="18" charset="0"/>
              </a:rPr>
              <a:t>невыполняемая</a:t>
            </a:r>
            <a:r>
              <a:rPr lang="ru-RU" sz="2800" dirty="0">
                <a:ea typeface="Times New Roman" panose="02020603050405020304" pitchFamily="18" charset="0"/>
              </a:rPr>
              <a:t> функция Ф122)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3582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Анализ функционально-структурных (совмещенных) моделей</a:t>
            </a:r>
            <a:endParaRPr lang="ru-RU" dirty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4797152"/>
            <a:ext cx="89289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Фрагмент совмещенной модели (</a:t>
            </a:r>
            <a:r>
              <a:rPr lang="ru-RU" sz="2800" dirty="0">
                <a:solidFill>
                  <a:srgbClr val="FF0000"/>
                </a:solidFill>
              </a:rPr>
              <a:t>лишний элемент </a:t>
            </a:r>
            <a:r>
              <a:rPr lang="ru-RU" sz="2800" dirty="0"/>
              <a:t>Э6)</a:t>
            </a:r>
            <a:endParaRPr lang="ru-RU" sz="4000" dirty="0"/>
          </a:p>
        </p:txBody>
      </p:sp>
      <p:pic>
        <p:nvPicPr>
          <p:cNvPr id="5122" name="Picture 2" descr="06-6_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94495"/>
            <a:ext cx="7556246" cy="2170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851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00CC"/>
                </a:solidFill>
              </a:rPr>
              <a:t>Методы принятия решения:</a:t>
            </a:r>
          </a:p>
          <a:p>
            <a:r>
              <a:rPr lang="ru-RU" dirty="0" smtClean="0"/>
              <a:t>количественные (экономико-математические, моделирование процессов)</a:t>
            </a:r>
          </a:p>
          <a:p>
            <a:r>
              <a:rPr lang="ru-RU" dirty="0" smtClean="0"/>
              <a:t>экспертные,</a:t>
            </a:r>
          </a:p>
          <a:p>
            <a:r>
              <a:rPr lang="ru-RU" dirty="0" smtClean="0"/>
              <a:t>эвристические.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167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Анализ функционально-структурных (совмещенных) моделей</a:t>
            </a:r>
            <a:endParaRPr lang="ru-RU" dirty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4797152"/>
            <a:ext cx="89289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Фрагмент совмещенной модели (один из элементов системы </a:t>
            </a:r>
            <a:r>
              <a:rPr lang="ru-RU" sz="2800" dirty="0">
                <a:solidFill>
                  <a:srgbClr val="FF0000"/>
                </a:solidFill>
              </a:rPr>
              <a:t>Э4 несет значительную нагрузку</a:t>
            </a:r>
            <a:r>
              <a:rPr lang="ru-RU" sz="2800" dirty="0"/>
              <a:t>)</a:t>
            </a:r>
            <a:endParaRPr lang="ru-RU" sz="5400" dirty="0"/>
          </a:p>
        </p:txBody>
      </p:sp>
      <p:pic>
        <p:nvPicPr>
          <p:cNvPr id="6146" name="Picture 2" descr="06-6_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1916832"/>
            <a:ext cx="7520153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915643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Анализ функционально-структурных (совмещенных) моделей</a:t>
            </a:r>
            <a:endParaRPr lang="ru-RU" dirty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4822342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Фрагмент совмещенной модели (</a:t>
            </a:r>
            <a:r>
              <a:rPr lang="ru-RU" sz="2800" dirty="0">
                <a:solidFill>
                  <a:srgbClr val="FF0000"/>
                </a:solidFill>
              </a:rPr>
              <a:t>дублирование выполняемой функции </a:t>
            </a:r>
            <a:r>
              <a:rPr lang="ru-RU" sz="2800" dirty="0"/>
              <a:t>Ф122)</a:t>
            </a:r>
            <a:endParaRPr lang="ru-RU" sz="5400" dirty="0"/>
          </a:p>
        </p:txBody>
      </p:sp>
      <p:pic>
        <p:nvPicPr>
          <p:cNvPr id="7170" name="Picture 2" descr="06-6_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32033"/>
            <a:ext cx="8121806" cy="2333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034750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00694" y="214290"/>
            <a:ext cx="292895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Колесный планетарный редуктор транспортной машины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0"/>
            <a:ext cx="3794402" cy="565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5715017"/>
            <a:ext cx="8391525" cy="114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181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21" y="188640"/>
            <a:ext cx="8689479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9204379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2129866" y="-1441994"/>
            <a:ext cx="4941738" cy="9086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4391010" y="1570038"/>
            <a:ext cx="679450" cy="8826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2852838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063184" y="1520511"/>
            <a:ext cx="5676176" cy="3659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0625692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2127255" y="-341337"/>
            <a:ext cx="6246815" cy="6929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9187035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8929717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8919508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864" y="1071546"/>
            <a:ext cx="8206511" cy="46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4631299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204" y="968585"/>
            <a:ext cx="9060795" cy="4468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63312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723338985"/>
              </p:ext>
            </p:extLst>
          </p:nvPr>
        </p:nvGraphicFramePr>
        <p:xfrm>
          <a:off x="457200" y="274638"/>
          <a:ext cx="8229600" cy="5851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680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00CC"/>
                </a:solidFill>
              </a:rPr>
              <a:t>Построение функционально-стоимостной диаграммы.</a:t>
            </a:r>
          </a:p>
          <a:p>
            <a:r>
              <a:rPr lang="ru-RU" b="1" i="1" dirty="0" smtClean="0">
                <a:solidFill>
                  <a:srgbClr val="0000CC"/>
                </a:solidFill>
              </a:rPr>
              <a:t>Цель:</a:t>
            </a:r>
            <a:r>
              <a:rPr lang="ru-RU" b="1" dirty="0" smtClean="0">
                <a:solidFill>
                  <a:srgbClr val="0000CC"/>
                </a:solidFill>
              </a:rPr>
              <a:t> </a:t>
            </a:r>
            <a:r>
              <a:rPr lang="ru-RU" dirty="0" smtClean="0"/>
              <a:t>сопоставить относительную важность каждой функции с ее относительной стоимостью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Где </a:t>
            </a:r>
            <a:r>
              <a:rPr lang="en-US" dirty="0" smtClean="0"/>
              <a:t>S</a:t>
            </a:r>
            <a:r>
              <a:rPr lang="en-US" sz="1800" dirty="0" smtClean="0"/>
              <a:t>0</a:t>
            </a:r>
            <a:r>
              <a:rPr lang="ru-RU" dirty="0" smtClean="0"/>
              <a:t>- </a:t>
            </a:r>
            <a:r>
              <a:rPr lang="ru-RU" sz="2800" dirty="0" smtClean="0"/>
              <a:t>себестоимость объекта функционально-стоимостного анализа. руб.</a:t>
            </a:r>
            <a:endParaRPr lang="ru-RU" dirty="0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3214686"/>
            <a:ext cx="3059849" cy="1370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3334385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57606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 descr="06-6_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556" y="1421487"/>
            <a:ext cx="7014796" cy="516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7" y="467380"/>
            <a:ext cx="79415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ea typeface="Times New Roman" panose="02020603050405020304" pitchFamily="18" charset="0"/>
              </a:rPr>
              <a:t>Функционально-стоимостная диаграмма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8606286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250" y="2071678"/>
            <a:ext cx="839956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291264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988" y="1142984"/>
            <a:ext cx="8511325" cy="4337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3589417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8" y="1357298"/>
            <a:ext cx="8497888" cy="3929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5781697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81" y="1500174"/>
            <a:ext cx="8599769" cy="3641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4329360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 l="1007" b="26877"/>
          <a:stretch>
            <a:fillRect/>
          </a:stretch>
        </p:blipFill>
        <p:spPr bwMode="auto">
          <a:xfrm>
            <a:off x="785786" y="2038742"/>
            <a:ext cx="7139405" cy="203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49432" t="19577"/>
          <a:stretch>
            <a:fillRect/>
          </a:stretch>
        </p:blipFill>
        <p:spPr bwMode="auto">
          <a:xfrm rot="10800000">
            <a:off x="4786313" y="1142984"/>
            <a:ext cx="3949501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/>
          <a:srcRect r="55266" b="11480"/>
          <a:stretch>
            <a:fillRect/>
          </a:stretch>
        </p:blipFill>
        <p:spPr bwMode="auto">
          <a:xfrm rot="10800000">
            <a:off x="90357" y="1142984"/>
            <a:ext cx="4127586" cy="836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5854203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3906" y="2000240"/>
            <a:ext cx="823097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r="55266" b="11480"/>
          <a:stretch>
            <a:fillRect/>
          </a:stretch>
        </p:blipFill>
        <p:spPr bwMode="auto">
          <a:xfrm rot="10800000">
            <a:off x="332709" y="915397"/>
            <a:ext cx="3975365" cy="805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 l="49432" t="19577"/>
          <a:stretch>
            <a:fillRect/>
          </a:stretch>
        </p:blipFill>
        <p:spPr bwMode="auto">
          <a:xfrm rot="10800000">
            <a:off x="4860032" y="996526"/>
            <a:ext cx="3949501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318270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760" y="588699"/>
            <a:ext cx="8170206" cy="569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93497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18" y="1428736"/>
            <a:ext cx="9116682" cy="327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451006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Креативные методы поиска новых идей при разработке инновационных проектов.</a:t>
            </a:r>
          </a:p>
          <a:p>
            <a:endParaRPr lang="ru-RU" dirty="0"/>
          </a:p>
          <a:p>
            <a:r>
              <a:rPr lang="ru-RU" b="1" i="1" dirty="0" smtClean="0">
                <a:solidFill>
                  <a:srgbClr val="0000CC"/>
                </a:solidFill>
              </a:rPr>
              <a:t>Креативность</a:t>
            </a:r>
            <a:r>
              <a:rPr lang="ru-RU" dirty="0" smtClean="0"/>
              <a:t> – высшая форма интеллекта – предполагает </a:t>
            </a:r>
            <a:r>
              <a:rPr lang="ru-RU" i="1" dirty="0" smtClean="0">
                <a:solidFill>
                  <a:srgbClr val="0000CC"/>
                </a:solidFill>
              </a:rPr>
              <a:t>способность к синтезу и созданию нового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260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00CC"/>
                </a:solidFill>
              </a:rPr>
              <a:t>Творческий этап</a:t>
            </a:r>
          </a:p>
          <a:p>
            <a:r>
              <a:rPr lang="ru-RU" b="1" i="1" dirty="0" smtClean="0">
                <a:solidFill>
                  <a:srgbClr val="0000CC"/>
                </a:solidFill>
              </a:rPr>
              <a:t>Цель:</a:t>
            </a:r>
            <a:r>
              <a:rPr lang="ru-RU" i="1" dirty="0" smtClean="0"/>
              <a:t> </a:t>
            </a:r>
            <a:r>
              <a:rPr lang="ru-RU" dirty="0" smtClean="0"/>
              <a:t>разработка </a:t>
            </a:r>
            <a:r>
              <a:rPr lang="ru-RU" i="1" dirty="0" smtClean="0">
                <a:solidFill>
                  <a:srgbClr val="0000CC"/>
                </a:solidFill>
              </a:rPr>
              <a:t>вариантов решений, которые бы позволили снизить стоимость выполняемых функций</a:t>
            </a:r>
            <a:r>
              <a:rPr lang="ru-RU" dirty="0" smtClean="0">
                <a:solidFill>
                  <a:srgbClr val="0000CC"/>
                </a:solidFill>
              </a:rPr>
              <a:t>, </a:t>
            </a:r>
            <a:r>
              <a:rPr lang="ru-RU" dirty="0" smtClean="0"/>
              <a:t>прежде всего тех, </a:t>
            </a:r>
            <a:r>
              <a:rPr lang="ru-RU" i="1" dirty="0" smtClean="0">
                <a:solidFill>
                  <a:srgbClr val="0000CC"/>
                </a:solidFill>
              </a:rPr>
              <a:t>по которым выявлены точки дисбаланса на предшествующем этапе</a:t>
            </a:r>
            <a:r>
              <a:rPr lang="ru-RU" i="1" dirty="0" smtClean="0">
                <a:solidFill>
                  <a:schemeClr val="accent2"/>
                </a:solidFill>
              </a:rPr>
              <a:t> </a:t>
            </a:r>
            <a:r>
              <a:rPr lang="ru-RU" dirty="0" smtClean="0"/>
              <a:t>(пересмотр принципиальных схем конструкции, изменение конструкции отдельных деталей, их взаимного расположения, применяемых материалов, корректировка технологического процесса)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507499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00CC"/>
                </a:solidFill>
              </a:rPr>
              <a:t>Исследовательский этап</a:t>
            </a:r>
          </a:p>
          <a:p>
            <a:r>
              <a:rPr lang="ru-RU" dirty="0" smtClean="0"/>
              <a:t>Производится </a:t>
            </a:r>
            <a:r>
              <a:rPr lang="ru-RU" dirty="0" smtClean="0">
                <a:solidFill>
                  <a:srgbClr val="0000CC"/>
                </a:solidFill>
              </a:rPr>
              <a:t>технико-экономическая оценка </a:t>
            </a:r>
            <a:r>
              <a:rPr lang="ru-RU" dirty="0" smtClean="0"/>
              <a:t>вариантов решений, предложенных на творческом этапе; устанавливается их техническая осуществимость, соответствие техническим требованиям.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47956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00CC"/>
                </a:solidFill>
              </a:rPr>
              <a:t>Параметры креативности </a:t>
            </a:r>
            <a:r>
              <a:rPr lang="ru-RU" dirty="0" smtClean="0"/>
              <a:t>(Дж. </a:t>
            </a:r>
            <a:r>
              <a:rPr lang="ru-RU" dirty="0" err="1" smtClean="0"/>
              <a:t>Гилорд</a:t>
            </a:r>
            <a:r>
              <a:rPr lang="ru-RU" dirty="0" smtClean="0"/>
              <a:t>):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способность к </a:t>
            </a:r>
            <a:r>
              <a:rPr lang="ru-RU" i="1" dirty="0" smtClean="0">
                <a:solidFill>
                  <a:srgbClr val="0000CC"/>
                </a:solidFill>
              </a:rPr>
              <a:t>обнаружению и постановке проблем</a:t>
            </a:r>
            <a:r>
              <a:rPr lang="ru-RU" dirty="0" smtClean="0"/>
              <a:t>,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способность к </a:t>
            </a:r>
            <a:r>
              <a:rPr lang="ru-RU" i="1" dirty="0" smtClean="0">
                <a:solidFill>
                  <a:srgbClr val="0000CC"/>
                </a:solidFill>
              </a:rPr>
              <a:t>генерированию</a:t>
            </a:r>
            <a:r>
              <a:rPr lang="ru-RU" dirty="0" smtClean="0"/>
              <a:t> большого количества идей,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гибкость и </a:t>
            </a:r>
            <a:r>
              <a:rPr lang="ru-RU" i="1" dirty="0" smtClean="0">
                <a:solidFill>
                  <a:srgbClr val="0000CC"/>
                </a:solidFill>
              </a:rPr>
              <a:t>вариации идей</a:t>
            </a:r>
            <a:r>
              <a:rPr lang="ru-RU" dirty="0" smtClean="0"/>
              <a:t>,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оригинальность и </a:t>
            </a:r>
            <a:r>
              <a:rPr lang="ru-RU" i="1" dirty="0" smtClean="0">
                <a:solidFill>
                  <a:srgbClr val="0000CC"/>
                </a:solidFill>
              </a:rPr>
              <a:t>нестандартность идей</a:t>
            </a:r>
            <a:r>
              <a:rPr lang="ru-RU" dirty="0" smtClean="0"/>
              <a:t>,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способность </a:t>
            </a:r>
            <a:r>
              <a:rPr lang="ru-RU" i="1" dirty="0" smtClean="0">
                <a:solidFill>
                  <a:srgbClr val="0000CC"/>
                </a:solidFill>
              </a:rPr>
              <a:t>совершенствовать объект</a:t>
            </a:r>
            <a:r>
              <a:rPr lang="ru-RU" dirty="0" smtClean="0"/>
              <a:t>, добавляя новые элементы,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способность к </a:t>
            </a:r>
            <a:r>
              <a:rPr lang="ru-RU" i="1" dirty="0" smtClean="0">
                <a:solidFill>
                  <a:srgbClr val="0000CC"/>
                </a:solidFill>
              </a:rPr>
              <a:t>анализу, синтезу </a:t>
            </a:r>
            <a:r>
              <a:rPr lang="ru-RU" dirty="0" smtClean="0"/>
              <a:t>при решении проблем.</a:t>
            </a:r>
          </a:p>
          <a:p>
            <a:pPr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449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1138</TotalTime>
  <Words>1281</Words>
  <Application>Microsoft Office PowerPoint</Application>
  <PresentationFormat>Экран (4:3)</PresentationFormat>
  <Paragraphs>191</Paragraphs>
  <Slides>81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81</vt:i4>
      </vt:variant>
    </vt:vector>
  </HeadingPairs>
  <TitlesOfParts>
    <vt:vector size="87" baseType="lpstr">
      <vt:lpstr>Arial</vt:lpstr>
      <vt:lpstr>Calibri</vt:lpstr>
      <vt:lpstr>Courier New</vt:lpstr>
      <vt:lpstr>Times New Roman</vt:lpstr>
      <vt:lpstr>Wingdings</vt:lpstr>
      <vt:lpstr>Тема Office</vt:lpstr>
      <vt:lpstr>ЭКОНОМИЧЕСКАЯ ОЦЕНКА ПРОЕКТНЫХ РЕШЕНИЙ НА ТРАНСПОРТЕ </vt:lpstr>
      <vt:lpstr>Презентация PowerPoint</vt:lpstr>
      <vt:lpstr>Презентация PowerPoint</vt:lpstr>
      <vt:lpstr>Презентация PowerPoint</vt:lpstr>
      <vt:lpstr>Тема 1. Методы поиска новых идей при разработке инновационных проектных решений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Tilly</dc:creator>
  <cp:lastModifiedBy>Татьяна Якубовская</cp:lastModifiedBy>
  <cp:revision>72</cp:revision>
  <dcterms:created xsi:type="dcterms:W3CDTF">2014-09-17T18:53:00Z</dcterms:created>
  <dcterms:modified xsi:type="dcterms:W3CDTF">2021-12-25T19:52:37Z</dcterms:modified>
</cp:coreProperties>
</file>