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sldIdLst>
    <p:sldId id="257" r:id="rId2"/>
    <p:sldId id="358" r:id="rId3"/>
    <p:sldId id="260" r:id="rId4"/>
    <p:sldId id="271" r:id="rId5"/>
    <p:sldId id="261" r:id="rId6"/>
    <p:sldId id="362" r:id="rId7"/>
    <p:sldId id="360" r:id="rId8"/>
    <p:sldId id="361" r:id="rId9"/>
    <p:sldId id="359" r:id="rId10"/>
    <p:sldId id="363" r:id="rId11"/>
    <p:sldId id="262" r:id="rId12"/>
    <p:sldId id="364" r:id="rId13"/>
    <p:sldId id="365" r:id="rId14"/>
    <p:sldId id="263" r:id="rId15"/>
    <p:sldId id="366" r:id="rId16"/>
    <p:sldId id="367" r:id="rId17"/>
    <p:sldId id="264" r:id="rId18"/>
    <p:sldId id="369" r:id="rId19"/>
    <p:sldId id="368" r:id="rId20"/>
    <p:sldId id="384" r:id="rId21"/>
    <p:sldId id="385" r:id="rId22"/>
    <p:sldId id="266" r:id="rId23"/>
    <p:sldId id="267" r:id="rId24"/>
    <p:sldId id="268" r:id="rId25"/>
    <p:sldId id="269" r:id="rId26"/>
    <p:sldId id="272" r:id="rId27"/>
    <p:sldId id="273" r:id="rId28"/>
    <p:sldId id="279" r:id="rId29"/>
    <p:sldId id="280" r:id="rId30"/>
    <p:sldId id="281" r:id="rId31"/>
    <p:sldId id="284" r:id="rId32"/>
    <p:sldId id="286" r:id="rId33"/>
    <p:sldId id="347" r:id="rId34"/>
    <p:sldId id="291" r:id="rId35"/>
    <p:sldId id="349" r:id="rId36"/>
    <p:sldId id="350" r:id="rId37"/>
    <p:sldId id="351" r:id="rId38"/>
    <p:sldId id="352" r:id="rId39"/>
    <p:sldId id="298" r:id="rId40"/>
    <p:sldId id="299" r:id="rId41"/>
    <p:sldId id="300" r:id="rId42"/>
    <p:sldId id="301" r:id="rId43"/>
    <p:sldId id="354" r:id="rId44"/>
    <p:sldId id="302" r:id="rId45"/>
    <p:sldId id="303" r:id="rId46"/>
    <p:sldId id="304" r:id="rId47"/>
    <p:sldId id="353" r:id="rId48"/>
    <p:sldId id="382" r:id="rId49"/>
    <p:sldId id="306" r:id="rId50"/>
    <p:sldId id="307" r:id="rId51"/>
    <p:sldId id="308" r:id="rId52"/>
    <p:sldId id="309" r:id="rId53"/>
    <p:sldId id="310" r:id="rId54"/>
    <p:sldId id="311" r:id="rId55"/>
    <p:sldId id="312" r:id="rId56"/>
    <p:sldId id="313" r:id="rId57"/>
    <p:sldId id="314" r:id="rId58"/>
    <p:sldId id="317" r:id="rId59"/>
    <p:sldId id="386" r:id="rId60"/>
    <p:sldId id="318" r:id="rId61"/>
    <p:sldId id="319" r:id="rId62"/>
    <p:sldId id="383" r:id="rId63"/>
    <p:sldId id="320" r:id="rId64"/>
    <p:sldId id="321" r:id="rId65"/>
    <p:sldId id="322" r:id="rId66"/>
    <p:sldId id="323" r:id="rId67"/>
    <p:sldId id="325" r:id="rId68"/>
    <p:sldId id="326" r:id="rId69"/>
    <p:sldId id="327" r:id="rId70"/>
    <p:sldId id="328" r:id="rId71"/>
    <p:sldId id="387"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4" r:id="rId87"/>
    <p:sldId id="345" r:id="rId88"/>
    <p:sldId id="346" r:id="rId89"/>
    <p:sldId id="389" r:id="rId90"/>
    <p:sldId id="388" r:id="rId91"/>
    <p:sldId id="390" r:id="rId92"/>
    <p:sldId id="391" r:id="rId93"/>
    <p:sldId id="392" r:id="rId94"/>
    <p:sldId id="393" r:id="rId95"/>
    <p:sldId id="394" r:id="rId96"/>
    <p:sldId id="395" r:id="rId9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CC0000"/>
    <a:srgbClr val="333399"/>
    <a:srgbClr val="000066"/>
    <a:srgbClr val="FF5050"/>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2" autoAdjust="0"/>
    <p:restoredTop sz="85688" autoAdjust="0"/>
  </p:normalViewPr>
  <p:slideViewPr>
    <p:cSldViewPr>
      <p:cViewPr varScale="1">
        <p:scale>
          <a:sx n="63" d="100"/>
          <a:sy n="63" d="100"/>
        </p:scale>
        <p:origin x="240"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18C047-0BED-4D49-901F-A9F1428FD066}"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B79F287E-A553-4081-B22D-FDA95B590F1F}">
      <dgm:prSet phldrT="[Текст]" custT="1">
        <dgm:style>
          <a:lnRef idx="2">
            <a:schemeClr val="dk1"/>
          </a:lnRef>
          <a:fillRef idx="1">
            <a:schemeClr val="lt1"/>
          </a:fillRef>
          <a:effectRef idx="0">
            <a:schemeClr val="dk1"/>
          </a:effectRef>
          <a:fontRef idx="minor">
            <a:schemeClr val="dk1"/>
          </a:fontRef>
        </dgm:style>
      </dgm:prSet>
      <dgm:spPr/>
      <dgm:t>
        <a:bodyPr/>
        <a:lstStyle/>
        <a:p>
          <a:r>
            <a:rPr lang="ru-RU" sz="2400" dirty="0" smtClean="0"/>
            <a:t>В зависимости от</a:t>
          </a:r>
          <a:endParaRPr lang="ru-RU" sz="2400" dirty="0"/>
        </a:p>
      </dgm:t>
    </dgm:pt>
    <dgm:pt modelId="{52615884-A05C-4BE3-B91F-4068086FB418}" type="parTrans" cxnId="{4435820F-F7CA-4717-A39D-6AB658C2E1F2}">
      <dgm:prSet/>
      <dgm:spPr/>
      <dgm:t>
        <a:bodyPr/>
        <a:lstStyle/>
        <a:p>
          <a:endParaRPr lang="ru-RU"/>
        </a:p>
      </dgm:t>
    </dgm:pt>
    <dgm:pt modelId="{BA6B9D40-3A81-48CD-877E-7995ADB8B817}" type="sibTrans" cxnId="{4435820F-F7CA-4717-A39D-6AB658C2E1F2}">
      <dgm:prSet/>
      <dgm:spPr/>
      <dgm:t>
        <a:bodyPr/>
        <a:lstStyle/>
        <a:p>
          <a:endParaRPr lang="ru-RU"/>
        </a:p>
      </dgm:t>
    </dgm:pt>
    <dgm:pt modelId="{6C18C0CE-4D0E-487A-8579-B1C84A25CBE6}">
      <dgm:prSet phldrT="[Текст]" custT="1">
        <dgm:style>
          <a:lnRef idx="1">
            <a:schemeClr val="accent3"/>
          </a:lnRef>
          <a:fillRef idx="2">
            <a:schemeClr val="accent3"/>
          </a:fillRef>
          <a:effectRef idx="1">
            <a:schemeClr val="accent3"/>
          </a:effectRef>
          <a:fontRef idx="minor">
            <a:schemeClr val="dk1"/>
          </a:fontRef>
        </dgm:style>
      </dgm:prSet>
      <dgm:spPr/>
      <dgm:t>
        <a:bodyPr/>
        <a:lstStyle/>
        <a:p>
          <a:r>
            <a:rPr lang="ru-RU" sz="2800" dirty="0" smtClean="0"/>
            <a:t>объекта вложения</a:t>
          </a:r>
          <a:endParaRPr lang="ru-RU" sz="2800" dirty="0"/>
        </a:p>
      </dgm:t>
    </dgm:pt>
    <dgm:pt modelId="{94621ACD-BD31-4321-AC9B-1D66050B2094}" type="parTrans" cxnId="{C6F3C20D-9667-4A5B-8B87-5C30B92CE00D}">
      <dgm:prSet/>
      <dgm:spPr/>
      <dgm:t>
        <a:bodyPr/>
        <a:lstStyle/>
        <a:p>
          <a:endParaRPr lang="ru-RU"/>
        </a:p>
      </dgm:t>
    </dgm:pt>
    <dgm:pt modelId="{D46B9A6E-0565-4F68-847D-428C54E8B8FA}" type="sibTrans" cxnId="{C6F3C20D-9667-4A5B-8B87-5C30B92CE00D}">
      <dgm:prSet/>
      <dgm:spPr/>
      <dgm:t>
        <a:bodyPr/>
        <a:lstStyle/>
        <a:p>
          <a:endParaRPr lang="ru-RU"/>
        </a:p>
      </dgm:t>
    </dgm:pt>
    <dgm:pt modelId="{FAA171BA-3581-4337-9A4C-014B0E3CFAAC}">
      <dgm:prSet phldrT="[Текст]" custT="1">
        <dgm:style>
          <a:lnRef idx="1">
            <a:schemeClr val="accent3"/>
          </a:lnRef>
          <a:fillRef idx="2">
            <a:schemeClr val="accent3"/>
          </a:fillRef>
          <a:effectRef idx="1">
            <a:schemeClr val="accent3"/>
          </a:effectRef>
          <a:fontRef idx="minor">
            <a:schemeClr val="dk1"/>
          </a:fontRef>
        </dgm:style>
      </dgm:prSet>
      <dgm:spPr/>
      <dgm:t>
        <a:bodyPr/>
        <a:lstStyle/>
        <a:p>
          <a:r>
            <a:rPr lang="ru-RU" sz="2800" dirty="0" smtClean="0"/>
            <a:t>реальные</a:t>
          </a:r>
          <a:endParaRPr lang="ru-RU" sz="2800" dirty="0"/>
        </a:p>
      </dgm:t>
    </dgm:pt>
    <dgm:pt modelId="{2DCDC268-6C93-4B5D-8B5B-F15F9F6D9E14}" type="parTrans" cxnId="{B8724AE6-023A-4330-8EFF-781B6240257B}">
      <dgm:prSet/>
      <dgm:spPr/>
      <dgm:t>
        <a:bodyPr/>
        <a:lstStyle/>
        <a:p>
          <a:endParaRPr lang="ru-RU"/>
        </a:p>
      </dgm:t>
    </dgm:pt>
    <dgm:pt modelId="{10CC4D8D-DCC7-497B-9B29-53F1BE5A8598}" type="sibTrans" cxnId="{B8724AE6-023A-4330-8EFF-781B6240257B}">
      <dgm:prSet/>
      <dgm:spPr/>
      <dgm:t>
        <a:bodyPr/>
        <a:lstStyle/>
        <a:p>
          <a:endParaRPr lang="ru-RU"/>
        </a:p>
      </dgm:t>
    </dgm:pt>
    <dgm:pt modelId="{B2E17F9E-2F62-47BE-9CB2-6C7E23EBBD95}">
      <dgm:prSet phldrT="[Текст]" custT="1">
        <dgm:style>
          <a:lnRef idx="1">
            <a:schemeClr val="accent3"/>
          </a:lnRef>
          <a:fillRef idx="2">
            <a:schemeClr val="accent3"/>
          </a:fillRef>
          <a:effectRef idx="1">
            <a:schemeClr val="accent3"/>
          </a:effectRef>
          <a:fontRef idx="minor">
            <a:schemeClr val="dk1"/>
          </a:fontRef>
        </dgm:style>
      </dgm:prSet>
      <dgm:spPr/>
      <dgm:t>
        <a:bodyPr/>
        <a:lstStyle/>
        <a:p>
          <a:r>
            <a:rPr lang="ru-RU" sz="2800" dirty="0" smtClean="0"/>
            <a:t>финансовые</a:t>
          </a:r>
          <a:endParaRPr lang="ru-RU" sz="2800" dirty="0"/>
        </a:p>
      </dgm:t>
    </dgm:pt>
    <dgm:pt modelId="{5F139BE8-A5B2-4FD0-8B14-B395804C416B}" type="parTrans" cxnId="{FA12FFB1-DC88-4BE9-90E6-26204DF9B5EC}">
      <dgm:prSet/>
      <dgm:spPr/>
      <dgm:t>
        <a:bodyPr/>
        <a:lstStyle/>
        <a:p>
          <a:endParaRPr lang="ru-RU"/>
        </a:p>
      </dgm:t>
    </dgm:pt>
    <dgm:pt modelId="{0247ADDC-3714-4AAC-B565-94752D323BEF}" type="sibTrans" cxnId="{FA12FFB1-DC88-4BE9-90E6-26204DF9B5EC}">
      <dgm:prSet/>
      <dgm:spPr/>
      <dgm:t>
        <a:bodyPr/>
        <a:lstStyle/>
        <a:p>
          <a:endParaRPr lang="ru-RU"/>
        </a:p>
      </dgm:t>
    </dgm:pt>
    <dgm:pt modelId="{CE67D52E-96C3-4E94-A927-CA4AFDFD0E1E}">
      <dgm:prSet phldrT="[Текст]" custT="1">
        <dgm:style>
          <a:lnRef idx="1">
            <a:schemeClr val="accent1"/>
          </a:lnRef>
          <a:fillRef idx="2">
            <a:schemeClr val="accent1"/>
          </a:fillRef>
          <a:effectRef idx="1">
            <a:schemeClr val="accent1"/>
          </a:effectRef>
          <a:fontRef idx="minor">
            <a:schemeClr val="dk1"/>
          </a:fontRef>
        </dgm:style>
      </dgm:prSet>
      <dgm:spPr/>
      <dgm:t>
        <a:bodyPr/>
        <a:lstStyle/>
        <a:p>
          <a:r>
            <a:rPr lang="ru-RU" sz="2400" dirty="0" smtClean="0"/>
            <a:t>характера  участия в инвестировании</a:t>
          </a:r>
          <a:endParaRPr lang="ru-RU" sz="2400" dirty="0"/>
        </a:p>
      </dgm:t>
    </dgm:pt>
    <dgm:pt modelId="{CE20650D-E4BE-429F-893F-904243C1ADDF}" type="parTrans" cxnId="{0F497676-3875-4216-B38E-280F9489291D}">
      <dgm:prSet/>
      <dgm:spPr/>
      <dgm:t>
        <a:bodyPr/>
        <a:lstStyle/>
        <a:p>
          <a:endParaRPr lang="ru-RU"/>
        </a:p>
      </dgm:t>
    </dgm:pt>
    <dgm:pt modelId="{E6F3E176-1FD2-4ED3-87F2-CF8C7E383895}" type="sibTrans" cxnId="{0F497676-3875-4216-B38E-280F9489291D}">
      <dgm:prSet/>
      <dgm:spPr/>
      <dgm:t>
        <a:bodyPr/>
        <a:lstStyle/>
        <a:p>
          <a:endParaRPr lang="ru-RU"/>
        </a:p>
      </dgm:t>
    </dgm:pt>
    <dgm:pt modelId="{5C9D1590-1C6C-4355-8B0B-2745A6B68E96}">
      <dgm:prSet phldrT="[Текст]">
        <dgm:style>
          <a:lnRef idx="1">
            <a:schemeClr val="accent1"/>
          </a:lnRef>
          <a:fillRef idx="2">
            <a:schemeClr val="accent1"/>
          </a:fillRef>
          <a:effectRef idx="1">
            <a:schemeClr val="accent1"/>
          </a:effectRef>
          <a:fontRef idx="minor">
            <a:schemeClr val="dk1"/>
          </a:fontRef>
        </dgm:style>
      </dgm:prSet>
      <dgm:spPr/>
      <dgm:t>
        <a:bodyPr/>
        <a:lstStyle/>
        <a:p>
          <a:r>
            <a:rPr lang="ru-RU" dirty="0" smtClean="0"/>
            <a:t>прямые</a:t>
          </a:r>
          <a:endParaRPr lang="ru-RU" dirty="0"/>
        </a:p>
      </dgm:t>
    </dgm:pt>
    <dgm:pt modelId="{2470D492-E479-41E1-9CB4-88D138731811}" type="parTrans" cxnId="{3D673EBE-B1DA-4971-9EB1-19C35D67547D}">
      <dgm:prSet/>
      <dgm:spPr/>
      <dgm:t>
        <a:bodyPr/>
        <a:lstStyle/>
        <a:p>
          <a:endParaRPr lang="ru-RU"/>
        </a:p>
      </dgm:t>
    </dgm:pt>
    <dgm:pt modelId="{BA6EF92D-7E94-4145-AE6B-AB620940F089}" type="sibTrans" cxnId="{3D673EBE-B1DA-4971-9EB1-19C35D67547D}">
      <dgm:prSet/>
      <dgm:spPr/>
      <dgm:t>
        <a:bodyPr/>
        <a:lstStyle/>
        <a:p>
          <a:endParaRPr lang="ru-RU"/>
        </a:p>
      </dgm:t>
    </dgm:pt>
    <dgm:pt modelId="{22FDC1F0-AD8D-4F52-9F55-A0EEC4C84BC8}">
      <dgm:prSet phldrT="[Текст]" custT="1">
        <dgm:style>
          <a:lnRef idx="1">
            <a:schemeClr val="accent3"/>
          </a:lnRef>
          <a:fillRef idx="2">
            <a:schemeClr val="accent3"/>
          </a:fillRef>
          <a:effectRef idx="1">
            <a:schemeClr val="accent3"/>
          </a:effectRef>
          <a:fontRef idx="minor">
            <a:schemeClr val="dk1"/>
          </a:fontRef>
        </dgm:style>
      </dgm:prSet>
      <dgm:spPr/>
      <dgm:t>
        <a:bodyPr/>
        <a:lstStyle/>
        <a:p>
          <a:r>
            <a:rPr lang="ru-RU" sz="2800" dirty="0" smtClean="0"/>
            <a:t>в </a:t>
          </a:r>
          <a:r>
            <a:rPr lang="ru-RU" sz="2400" dirty="0" smtClean="0"/>
            <a:t>интеллектуальный капитал</a:t>
          </a:r>
          <a:endParaRPr lang="ru-RU" sz="2400" dirty="0"/>
        </a:p>
      </dgm:t>
    </dgm:pt>
    <dgm:pt modelId="{3E5F3FC1-E5C2-4DB1-ADB0-AFC7547B0504}" type="parTrans" cxnId="{19250353-D302-4B85-884F-7617F867BED5}">
      <dgm:prSet/>
      <dgm:spPr/>
      <dgm:t>
        <a:bodyPr/>
        <a:lstStyle/>
        <a:p>
          <a:endParaRPr lang="ru-RU"/>
        </a:p>
      </dgm:t>
    </dgm:pt>
    <dgm:pt modelId="{8D0212F5-9726-45ED-8E9D-9F9658385C31}" type="sibTrans" cxnId="{19250353-D302-4B85-884F-7617F867BED5}">
      <dgm:prSet/>
      <dgm:spPr/>
      <dgm:t>
        <a:bodyPr/>
        <a:lstStyle/>
        <a:p>
          <a:endParaRPr lang="ru-RU"/>
        </a:p>
      </dgm:t>
    </dgm:pt>
    <dgm:pt modelId="{D9EEADFB-7336-4AEF-9403-EE29C313FFF9}">
      <dgm:prSet phldrT="[Текст]">
        <dgm:style>
          <a:lnRef idx="1">
            <a:schemeClr val="accent1"/>
          </a:lnRef>
          <a:fillRef idx="2">
            <a:schemeClr val="accent1"/>
          </a:fillRef>
          <a:effectRef idx="1">
            <a:schemeClr val="accent1"/>
          </a:effectRef>
          <a:fontRef idx="minor">
            <a:schemeClr val="dk1"/>
          </a:fontRef>
        </dgm:style>
      </dgm:prSet>
      <dgm:spPr/>
      <dgm:t>
        <a:bodyPr/>
        <a:lstStyle/>
        <a:p>
          <a:r>
            <a:rPr lang="ru-RU" dirty="0" smtClean="0"/>
            <a:t>косвенные</a:t>
          </a:r>
          <a:endParaRPr lang="ru-RU" dirty="0"/>
        </a:p>
      </dgm:t>
    </dgm:pt>
    <dgm:pt modelId="{984AD634-F82D-4BA9-AB3C-0DABD0577412}" type="parTrans" cxnId="{F40ABA64-D6ED-42BC-A7DD-C6663B57DCB1}">
      <dgm:prSet/>
      <dgm:spPr/>
      <dgm:t>
        <a:bodyPr/>
        <a:lstStyle/>
        <a:p>
          <a:endParaRPr lang="ru-RU"/>
        </a:p>
      </dgm:t>
    </dgm:pt>
    <dgm:pt modelId="{872A5DBA-51ED-4CFC-BDF0-0A194C4A783F}" type="sibTrans" cxnId="{F40ABA64-D6ED-42BC-A7DD-C6663B57DCB1}">
      <dgm:prSet/>
      <dgm:spPr/>
      <dgm:t>
        <a:bodyPr/>
        <a:lstStyle/>
        <a:p>
          <a:endParaRPr lang="ru-RU"/>
        </a:p>
      </dgm:t>
    </dgm:pt>
    <dgm:pt modelId="{23F7EA4E-34F1-486F-BC8A-CE00DCDBD853}">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2400" dirty="0" smtClean="0"/>
            <a:t>периода инвестирования</a:t>
          </a:r>
          <a:endParaRPr lang="ru-RU" sz="2400" dirty="0"/>
        </a:p>
      </dgm:t>
    </dgm:pt>
    <dgm:pt modelId="{422CF04D-D312-42C3-9FCD-6BF1B6B203D9}" type="parTrans" cxnId="{B59EE886-F847-4DBA-B448-C9E259CD67C8}">
      <dgm:prSet/>
      <dgm:spPr/>
      <dgm:t>
        <a:bodyPr/>
        <a:lstStyle/>
        <a:p>
          <a:endParaRPr lang="ru-RU"/>
        </a:p>
      </dgm:t>
    </dgm:pt>
    <dgm:pt modelId="{E1FC283C-F13B-4EB3-8EC6-6ADED3084E14}" type="sibTrans" cxnId="{B59EE886-F847-4DBA-B448-C9E259CD67C8}">
      <dgm:prSet/>
      <dgm:spPr/>
      <dgm:t>
        <a:bodyPr/>
        <a:lstStyle/>
        <a:p>
          <a:endParaRPr lang="ru-RU"/>
        </a:p>
      </dgm:t>
    </dgm:pt>
    <dgm:pt modelId="{D24AA8D1-DF7E-4BEE-AEBD-746AB7513882}">
      <dgm:prSet phldrT="[Текст]" custT="1">
        <dgm:style>
          <a:lnRef idx="1">
            <a:schemeClr val="accent5"/>
          </a:lnRef>
          <a:fillRef idx="2">
            <a:schemeClr val="accent5"/>
          </a:fillRef>
          <a:effectRef idx="1">
            <a:schemeClr val="accent5"/>
          </a:effectRef>
          <a:fontRef idx="minor">
            <a:schemeClr val="dk1"/>
          </a:fontRef>
        </dgm:style>
      </dgm:prSet>
      <dgm:spPr/>
      <dgm:t>
        <a:bodyPr/>
        <a:lstStyle/>
        <a:p>
          <a:r>
            <a:rPr lang="ru-RU" sz="2400" dirty="0" smtClean="0"/>
            <a:t>формы собственности</a:t>
          </a:r>
          <a:endParaRPr lang="ru-RU" sz="2400" dirty="0"/>
        </a:p>
      </dgm:t>
    </dgm:pt>
    <dgm:pt modelId="{847B3F71-72C2-41AF-A7D2-95142EAA3919}" type="parTrans" cxnId="{92C440E5-617D-475F-BBED-9A476FFBAB7D}">
      <dgm:prSet/>
      <dgm:spPr/>
      <dgm:t>
        <a:bodyPr/>
        <a:lstStyle/>
        <a:p>
          <a:endParaRPr lang="ru-RU"/>
        </a:p>
      </dgm:t>
    </dgm:pt>
    <dgm:pt modelId="{DDF2AD4E-5AE8-480F-B123-F48786E97E0E}" type="sibTrans" cxnId="{92C440E5-617D-475F-BBED-9A476FFBAB7D}">
      <dgm:prSet/>
      <dgm:spPr/>
      <dgm:t>
        <a:bodyPr/>
        <a:lstStyle/>
        <a:p>
          <a:endParaRPr lang="ru-RU"/>
        </a:p>
      </dgm:t>
    </dgm:pt>
    <dgm:pt modelId="{150CCB7B-46DE-4A17-A998-E1747175079C}">
      <dgm:prSet phldrT="[Текст]">
        <dgm:style>
          <a:lnRef idx="1">
            <a:schemeClr val="accent4"/>
          </a:lnRef>
          <a:fillRef idx="2">
            <a:schemeClr val="accent4"/>
          </a:fillRef>
          <a:effectRef idx="1">
            <a:schemeClr val="accent4"/>
          </a:effectRef>
          <a:fontRef idx="minor">
            <a:schemeClr val="dk1"/>
          </a:fontRef>
        </dgm:style>
      </dgm:prSet>
      <dgm:spPr/>
      <dgm:t>
        <a:bodyPr/>
        <a:lstStyle/>
        <a:p>
          <a:r>
            <a:rPr lang="ru-RU" dirty="0" smtClean="0"/>
            <a:t>краткосрочные</a:t>
          </a:r>
          <a:endParaRPr lang="ru-RU" dirty="0"/>
        </a:p>
      </dgm:t>
    </dgm:pt>
    <dgm:pt modelId="{B7FA270A-51FF-41AA-B99F-0389D97FA2C8}" type="parTrans" cxnId="{F8037220-111D-4896-A3DF-FA3857766259}">
      <dgm:prSet/>
      <dgm:spPr/>
      <dgm:t>
        <a:bodyPr/>
        <a:lstStyle/>
        <a:p>
          <a:endParaRPr lang="ru-RU"/>
        </a:p>
      </dgm:t>
    </dgm:pt>
    <dgm:pt modelId="{FDE327AC-63FE-416D-AD68-057D66E9525B}" type="sibTrans" cxnId="{F8037220-111D-4896-A3DF-FA3857766259}">
      <dgm:prSet/>
      <dgm:spPr/>
      <dgm:t>
        <a:bodyPr/>
        <a:lstStyle/>
        <a:p>
          <a:endParaRPr lang="ru-RU"/>
        </a:p>
      </dgm:t>
    </dgm:pt>
    <dgm:pt modelId="{5982AD24-4286-415C-8F5E-9D419EA75609}">
      <dgm:prSet phldrT="[Текст]">
        <dgm:style>
          <a:lnRef idx="1">
            <a:schemeClr val="accent4"/>
          </a:lnRef>
          <a:fillRef idx="2">
            <a:schemeClr val="accent4"/>
          </a:fillRef>
          <a:effectRef idx="1">
            <a:schemeClr val="accent4"/>
          </a:effectRef>
          <a:fontRef idx="minor">
            <a:schemeClr val="dk1"/>
          </a:fontRef>
        </dgm:style>
      </dgm:prSet>
      <dgm:spPr/>
      <dgm:t>
        <a:bodyPr/>
        <a:lstStyle/>
        <a:p>
          <a:r>
            <a:rPr lang="ru-RU" dirty="0" smtClean="0"/>
            <a:t>долгосрочные</a:t>
          </a:r>
          <a:endParaRPr lang="ru-RU" dirty="0"/>
        </a:p>
      </dgm:t>
    </dgm:pt>
    <dgm:pt modelId="{66F70D62-3DC9-4C5F-923D-6F10B1853278}" type="parTrans" cxnId="{40DD211D-3CE4-4EAB-A171-BC6678F7C2A4}">
      <dgm:prSet/>
      <dgm:spPr/>
      <dgm:t>
        <a:bodyPr/>
        <a:lstStyle/>
        <a:p>
          <a:endParaRPr lang="ru-RU"/>
        </a:p>
      </dgm:t>
    </dgm:pt>
    <dgm:pt modelId="{6850CAA0-8D68-442C-8E90-5C0FB08D92EA}" type="sibTrans" cxnId="{40DD211D-3CE4-4EAB-A171-BC6678F7C2A4}">
      <dgm:prSet/>
      <dgm:spPr/>
      <dgm:t>
        <a:bodyPr/>
        <a:lstStyle/>
        <a:p>
          <a:endParaRPr lang="ru-RU"/>
        </a:p>
      </dgm:t>
    </dgm:pt>
    <dgm:pt modelId="{9593C096-286A-47FE-B3EA-8FDACE3E01E0}" type="pres">
      <dgm:prSet presAssocID="{B318C047-0BED-4D49-901F-A9F1428FD066}" presName="Name0" presStyleCnt="0">
        <dgm:presLayoutVars>
          <dgm:chPref val="1"/>
          <dgm:dir/>
          <dgm:animOne val="branch"/>
          <dgm:animLvl val="lvl"/>
          <dgm:resizeHandles val="exact"/>
        </dgm:presLayoutVars>
      </dgm:prSet>
      <dgm:spPr/>
      <dgm:t>
        <a:bodyPr/>
        <a:lstStyle/>
        <a:p>
          <a:endParaRPr lang="ru-RU"/>
        </a:p>
      </dgm:t>
    </dgm:pt>
    <dgm:pt modelId="{446D8FA4-59B6-440D-8F24-57EEA1193708}" type="pres">
      <dgm:prSet presAssocID="{B79F287E-A553-4081-B22D-FDA95B590F1F}" presName="root1" presStyleCnt="0"/>
      <dgm:spPr/>
    </dgm:pt>
    <dgm:pt modelId="{E236FC22-86E4-4D37-B067-F0D7D219F1EB}" type="pres">
      <dgm:prSet presAssocID="{B79F287E-A553-4081-B22D-FDA95B590F1F}" presName="LevelOneTextNode" presStyleLbl="node0" presStyleIdx="0" presStyleCnt="1">
        <dgm:presLayoutVars>
          <dgm:chPref val="3"/>
        </dgm:presLayoutVars>
      </dgm:prSet>
      <dgm:spPr/>
      <dgm:t>
        <a:bodyPr/>
        <a:lstStyle/>
        <a:p>
          <a:endParaRPr lang="ru-RU"/>
        </a:p>
      </dgm:t>
    </dgm:pt>
    <dgm:pt modelId="{F8D1BB2E-2D38-493F-871C-64EFE60F8566}" type="pres">
      <dgm:prSet presAssocID="{B79F287E-A553-4081-B22D-FDA95B590F1F}" presName="level2hierChild" presStyleCnt="0"/>
      <dgm:spPr/>
    </dgm:pt>
    <dgm:pt modelId="{98A295F5-80F9-448E-BC0E-DBE99D2F68C0}" type="pres">
      <dgm:prSet presAssocID="{94621ACD-BD31-4321-AC9B-1D66050B2094}" presName="conn2-1" presStyleLbl="parChTrans1D2" presStyleIdx="0" presStyleCnt="4"/>
      <dgm:spPr/>
      <dgm:t>
        <a:bodyPr/>
        <a:lstStyle/>
        <a:p>
          <a:endParaRPr lang="ru-RU"/>
        </a:p>
      </dgm:t>
    </dgm:pt>
    <dgm:pt modelId="{9E43F53E-6314-49E3-AE32-FDC4DCF72853}" type="pres">
      <dgm:prSet presAssocID="{94621ACD-BD31-4321-AC9B-1D66050B2094}" presName="connTx" presStyleLbl="parChTrans1D2" presStyleIdx="0" presStyleCnt="4"/>
      <dgm:spPr/>
      <dgm:t>
        <a:bodyPr/>
        <a:lstStyle/>
        <a:p>
          <a:endParaRPr lang="ru-RU"/>
        </a:p>
      </dgm:t>
    </dgm:pt>
    <dgm:pt modelId="{AF415E09-5BF4-4B73-9331-CDEBC32FA003}" type="pres">
      <dgm:prSet presAssocID="{6C18C0CE-4D0E-487A-8579-B1C84A25CBE6}" presName="root2" presStyleCnt="0"/>
      <dgm:spPr/>
    </dgm:pt>
    <dgm:pt modelId="{165DB2C7-F829-48E2-9CD4-B86D1686F1E0}" type="pres">
      <dgm:prSet presAssocID="{6C18C0CE-4D0E-487A-8579-B1C84A25CBE6}" presName="LevelTwoTextNode" presStyleLbl="node2" presStyleIdx="0" presStyleCnt="4" custScaleX="107566" custScaleY="157225">
        <dgm:presLayoutVars>
          <dgm:chPref val="3"/>
        </dgm:presLayoutVars>
      </dgm:prSet>
      <dgm:spPr/>
      <dgm:t>
        <a:bodyPr/>
        <a:lstStyle/>
        <a:p>
          <a:endParaRPr lang="ru-RU"/>
        </a:p>
      </dgm:t>
    </dgm:pt>
    <dgm:pt modelId="{F6062015-EBCD-4CC7-AA94-A1BD29828F55}" type="pres">
      <dgm:prSet presAssocID="{6C18C0CE-4D0E-487A-8579-B1C84A25CBE6}" presName="level3hierChild" presStyleCnt="0"/>
      <dgm:spPr/>
    </dgm:pt>
    <dgm:pt modelId="{CC585E75-D07F-4BC2-B748-8B84CF026AA2}" type="pres">
      <dgm:prSet presAssocID="{2DCDC268-6C93-4B5D-8B5B-F15F9F6D9E14}" presName="conn2-1" presStyleLbl="parChTrans1D3" presStyleIdx="0" presStyleCnt="7"/>
      <dgm:spPr/>
      <dgm:t>
        <a:bodyPr/>
        <a:lstStyle/>
        <a:p>
          <a:endParaRPr lang="ru-RU"/>
        </a:p>
      </dgm:t>
    </dgm:pt>
    <dgm:pt modelId="{3562E015-0EAE-4461-89B0-B6C1676692DB}" type="pres">
      <dgm:prSet presAssocID="{2DCDC268-6C93-4B5D-8B5B-F15F9F6D9E14}" presName="connTx" presStyleLbl="parChTrans1D3" presStyleIdx="0" presStyleCnt="7"/>
      <dgm:spPr/>
      <dgm:t>
        <a:bodyPr/>
        <a:lstStyle/>
        <a:p>
          <a:endParaRPr lang="ru-RU"/>
        </a:p>
      </dgm:t>
    </dgm:pt>
    <dgm:pt modelId="{047DFBB1-E800-46F7-9447-825B0DADF281}" type="pres">
      <dgm:prSet presAssocID="{FAA171BA-3581-4337-9A4C-014B0E3CFAAC}" presName="root2" presStyleCnt="0"/>
      <dgm:spPr/>
    </dgm:pt>
    <dgm:pt modelId="{F0B9A1AE-2A47-44CF-8EE0-8AFC9505A5D4}" type="pres">
      <dgm:prSet presAssocID="{FAA171BA-3581-4337-9A4C-014B0E3CFAAC}" presName="LevelTwoTextNode" presStyleLbl="node3" presStyleIdx="0" presStyleCnt="7" custScaleX="131473">
        <dgm:presLayoutVars>
          <dgm:chPref val="3"/>
        </dgm:presLayoutVars>
      </dgm:prSet>
      <dgm:spPr/>
      <dgm:t>
        <a:bodyPr/>
        <a:lstStyle/>
        <a:p>
          <a:endParaRPr lang="ru-RU"/>
        </a:p>
      </dgm:t>
    </dgm:pt>
    <dgm:pt modelId="{71485B62-1029-458F-944A-AA1D80DA1713}" type="pres">
      <dgm:prSet presAssocID="{FAA171BA-3581-4337-9A4C-014B0E3CFAAC}" presName="level3hierChild" presStyleCnt="0"/>
      <dgm:spPr/>
    </dgm:pt>
    <dgm:pt modelId="{5581A7E3-EBCC-49CE-8E71-D4DF931772E6}" type="pres">
      <dgm:prSet presAssocID="{5F139BE8-A5B2-4FD0-8B14-B395804C416B}" presName="conn2-1" presStyleLbl="parChTrans1D3" presStyleIdx="1" presStyleCnt="7"/>
      <dgm:spPr/>
      <dgm:t>
        <a:bodyPr/>
        <a:lstStyle/>
        <a:p>
          <a:endParaRPr lang="ru-RU"/>
        </a:p>
      </dgm:t>
    </dgm:pt>
    <dgm:pt modelId="{60DAFBCE-B58B-45F9-9221-46955FD75E8E}" type="pres">
      <dgm:prSet presAssocID="{5F139BE8-A5B2-4FD0-8B14-B395804C416B}" presName="connTx" presStyleLbl="parChTrans1D3" presStyleIdx="1" presStyleCnt="7"/>
      <dgm:spPr/>
      <dgm:t>
        <a:bodyPr/>
        <a:lstStyle/>
        <a:p>
          <a:endParaRPr lang="ru-RU"/>
        </a:p>
      </dgm:t>
    </dgm:pt>
    <dgm:pt modelId="{A27B8472-21ED-4F63-B8BE-E4A48FAA7D85}" type="pres">
      <dgm:prSet presAssocID="{B2E17F9E-2F62-47BE-9CB2-6C7E23EBBD95}" presName="root2" presStyleCnt="0"/>
      <dgm:spPr/>
    </dgm:pt>
    <dgm:pt modelId="{EFF8E269-EAF9-4962-A9CB-7DAE3172A79F}" type="pres">
      <dgm:prSet presAssocID="{B2E17F9E-2F62-47BE-9CB2-6C7E23EBBD95}" presName="LevelTwoTextNode" presStyleLbl="node3" presStyleIdx="1" presStyleCnt="7" custScaleX="131473">
        <dgm:presLayoutVars>
          <dgm:chPref val="3"/>
        </dgm:presLayoutVars>
      </dgm:prSet>
      <dgm:spPr/>
      <dgm:t>
        <a:bodyPr/>
        <a:lstStyle/>
        <a:p>
          <a:endParaRPr lang="ru-RU"/>
        </a:p>
      </dgm:t>
    </dgm:pt>
    <dgm:pt modelId="{AB21EA3A-8331-4FB0-B033-8ED0E2AC731A}" type="pres">
      <dgm:prSet presAssocID="{B2E17F9E-2F62-47BE-9CB2-6C7E23EBBD95}" presName="level3hierChild" presStyleCnt="0"/>
      <dgm:spPr/>
    </dgm:pt>
    <dgm:pt modelId="{0BD5C79D-00C5-449E-9D09-DB839DF73F0F}" type="pres">
      <dgm:prSet presAssocID="{3E5F3FC1-E5C2-4DB1-ADB0-AFC7547B0504}" presName="conn2-1" presStyleLbl="parChTrans1D3" presStyleIdx="2" presStyleCnt="7"/>
      <dgm:spPr/>
      <dgm:t>
        <a:bodyPr/>
        <a:lstStyle/>
        <a:p>
          <a:endParaRPr lang="ru-RU"/>
        </a:p>
      </dgm:t>
    </dgm:pt>
    <dgm:pt modelId="{ED3142DA-31A2-49B2-92B4-D6F899C5C54A}" type="pres">
      <dgm:prSet presAssocID="{3E5F3FC1-E5C2-4DB1-ADB0-AFC7547B0504}" presName="connTx" presStyleLbl="parChTrans1D3" presStyleIdx="2" presStyleCnt="7"/>
      <dgm:spPr/>
      <dgm:t>
        <a:bodyPr/>
        <a:lstStyle/>
        <a:p>
          <a:endParaRPr lang="ru-RU"/>
        </a:p>
      </dgm:t>
    </dgm:pt>
    <dgm:pt modelId="{D560DAA2-EB20-42B1-8474-DEFFA2AB2EF1}" type="pres">
      <dgm:prSet presAssocID="{22FDC1F0-AD8D-4F52-9F55-A0EEC4C84BC8}" presName="root2" presStyleCnt="0"/>
      <dgm:spPr/>
    </dgm:pt>
    <dgm:pt modelId="{A10AF34D-80D9-4318-B059-0A7E33C6D94E}" type="pres">
      <dgm:prSet presAssocID="{22FDC1F0-AD8D-4F52-9F55-A0EEC4C84BC8}" presName="LevelTwoTextNode" presStyleLbl="node3" presStyleIdx="2" presStyleCnt="7" custScaleX="129204">
        <dgm:presLayoutVars>
          <dgm:chPref val="3"/>
        </dgm:presLayoutVars>
      </dgm:prSet>
      <dgm:spPr/>
      <dgm:t>
        <a:bodyPr/>
        <a:lstStyle/>
        <a:p>
          <a:endParaRPr lang="ru-RU"/>
        </a:p>
      </dgm:t>
    </dgm:pt>
    <dgm:pt modelId="{303FCF53-240B-47BE-90CE-9D5F1F362D89}" type="pres">
      <dgm:prSet presAssocID="{22FDC1F0-AD8D-4F52-9F55-A0EEC4C84BC8}" presName="level3hierChild" presStyleCnt="0"/>
      <dgm:spPr/>
    </dgm:pt>
    <dgm:pt modelId="{724A1942-3E13-4445-8265-0EC899171084}" type="pres">
      <dgm:prSet presAssocID="{CE20650D-E4BE-429F-893F-904243C1ADDF}" presName="conn2-1" presStyleLbl="parChTrans1D2" presStyleIdx="1" presStyleCnt="4"/>
      <dgm:spPr/>
      <dgm:t>
        <a:bodyPr/>
        <a:lstStyle/>
        <a:p>
          <a:endParaRPr lang="ru-RU"/>
        </a:p>
      </dgm:t>
    </dgm:pt>
    <dgm:pt modelId="{C23FD71C-CA6B-47FD-975D-87E2D8B8C2DC}" type="pres">
      <dgm:prSet presAssocID="{CE20650D-E4BE-429F-893F-904243C1ADDF}" presName="connTx" presStyleLbl="parChTrans1D2" presStyleIdx="1" presStyleCnt="4"/>
      <dgm:spPr/>
      <dgm:t>
        <a:bodyPr/>
        <a:lstStyle/>
        <a:p>
          <a:endParaRPr lang="ru-RU"/>
        </a:p>
      </dgm:t>
    </dgm:pt>
    <dgm:pt modelId="{6D4A5B75-D82A-4F76-A10F-49E01300CA21}" type="pres">
      <dgm:prSet presAssocID="{CE67D52E-96C3-4E94-A927-CA4AFDFD0E1E}" presName="root2" presStyleCnt="0"/>
      <dgm:spPr/>
    </dgm:pt>
    <dgm:pt modelId="{4F7683A1-AFD5-480D-A65D-F820D90AED66}" type="pres">
      <dgm:prSet presAssocID="{CE67D52E-96C3-4E94-A927-CA4AFDFD0E1E}" presName="LevelTwoTextNode" presStyleLbl="node2" presStyleIdx="1" presStyleCnt="4" custScaleX="106023" custScaleY="224298" custLinFactNeighborX="-1178" custLinFactNeighborY="-22134">
        <dgm:presLayoutVars>
          <dgm:chPref val="3"/>
        </dgm:presLayoutVars>
      </dgm:prSet>
      <dgm:spPr/>
      <dgm:t>
        <a:bodyPr/>
        <a:lstStyle/>
        <a:p>
          <a:endParaRPr lang="ru-RU"/>
        </a:p>
      </dgm:t>
    </dgm:pt>
    <dgm:pt modelId="{C170628A-C427-4378-8270-519B454DCA34}" type="pres">
      <dgm:prSet presAssocID="{CE67D52E-96C3-4E94-A927-CA4AFDFD0E1E}" presName="level3hierChild" presStyleCnt="0"/>
      <dgm:spPr/>
    </dgm:pt>
    <dgm:pt modelId="{2E4EF0C7-E982-4982-9185-AB7F6343BE92}" type="pres">
      <dgm:prSet presAssocID="{2470D492-E479-41E1-9CB4-88D138731811}" presName="conn2-1" presStyleLbl="parChTrans1D3" presStyleIdx="3" presStyleCnt="7"/>
      <dgm:spPr/>
      <dgm:t>
        <a:bodyPr/>
        <a:lstStyle/>
        <a:p>
          <a:endParaRPr lang="ru-RU"/>
        </a:p>
      </dgm:t>
    </dgm:pt>
    <dgm:pt modelId="{A5A3EC22-0E73-492C-9E1C-FE9DF7F2731D}" type="pres">
      <dgm:prSet presAssocID="{2470D492-E479-41E1-9CB4-88D138731811}" presName="connTx" presStyleLbl="parChTrans1D3" presStyleIdx="3" presStyleCnt="7"/>
      <dgm:spPr/>
      <dgm:t>
        <a:bodyPr/>
        <a:lstStyle/>
        <a:p>
          <a:endParaRPr lang="ru-RU"/>
        </a:p>
      </dgm:t>
    </dgm:pt>
    <dgm:pt modelId="{D13F8510-B664-432C-9AF2-B057AD2E849E}" type="pres">
      <dgm:prSet presAssocID="{5C9D1590-1C6C-4355-8B0B-2745A6B68E96}" presName="root2" presStyleCnt="0"/>
      <dgm:spPr/>
    </dgm:pt>
    <dgm:pt modelId="{4C06FA1D-B9A2-441B-96E3-6032E8D6FE07}" type="pres">
      <dgm:prSet presAssocID="{5C9D1590-1C6C-4355-8B0B-2745A6B68E96}" presName="LevelTwoTextNode" presStyleLbl="node3" presStyleIdx="3" presStyleCnt="7" custScaleX="131473">
        <dgm:presLayoutVars>
          <dgm:chPref val="3"/>
        </dgm:presLayoutVars>
      </dgm:prSet>
      <dgm:spPr/>
      <dgm:t>
        <a:bodyPr/>
        <a:lstStyle/>
        <a:p>
          <a:endParaRPr lang="ru-RU"/>
        </a:p>
      </dgm:t>
    </dgm:pt>
    <dgm:pt modelId="{0CB9E792-8E7C-4E6D-8ABC-FF224275001E}" type="pres">
      <dgm:prSet presAssocID="{5C9D1590-1C6C-4355-8B0B-2745A6B68E96}" presName="level3hierChild" presStyleCnt="0"/>
      <dgm:spPr/>
    </dgm:pt>
    <dgm:pt modelId="{89B5E3F4-B588-4B6F-ADB9-8EA86F6CD72A}" type="pres">
      <dgm:prSet presAssocID="{984AD634-F82D-4BA9-AB3C-0DABD0577412}" presName="conn2-1" presStyleLbl="parChTrans1D3" presStyleIdx="4" presStyleCnt="7"/>
      <dgm:spPr/>
      <dgm:t>
        <a:bodyPr/>
        <a:lstStyle/>
        <a:p>
          <a:endParaRPr lang="ru-RU"/>
        </a:p>
      </dgm:t>
    </dgm:pt>
    <dgm:pt modelId="{82BBBF66-8A94-4193-867D-CC33556F851C}" type="pres">
      <dgm:prSet presAssocID="{984AD634-F82D-4BA9-AB3C-0DABD0577412}" presName="connTx" presStyleLbl="parChTrans1D3" presStyleIdx="4" presStyleCnt="7"/>
      <dgm:spPr/>
      <dgm:t>
        <a:bodyPr/>
        <a:lstStyle/>
        <a:p>
          <a:endParaRPr lang="ru-RU"/>
        </a:p>
      </dgm:t>
    </dgm:pt>
    <dgm:pt modelId="{F241FE4B-44B8-489C-8CA3-EC08CCA9BDAA}" type="pres">
      <dgm:prSet presAssocID="{D9EEADFB-7336-4AEF-9403-EE29C313FFF9}" presName="root2" presStyleCnt="0"/>
      <dgm:spPr/>
    </dgm:pt>
    <dgm:pt modelId="{F09E2347-3717-4AA0-B5BA-56E805DAAA24}" type="pres">
      <dgm:prSet presAssocID="{D9EEADFB-7336-4AEF-9403-EE29C313FFF9}" presName="LevelTwoTextNode" presStyleLbl="node3" presStyleIdx="4" presStyleCnt="7" custScaleX="131473">
        <dgm:presLayoutVars>
          <dgm:chPref val="3"/>
        </dgm:presLayoutVars>
      </dgm:prSet>
      <dgm:spPr/>
      <dgm:t>
        <a:bodyPr/>
        <a:lstStyle/>
        <a:p>
          <a:endParaRPr lang="ru-RU"/>
        </a:p>
      </dgm:t>
    </dgm:pt>
    <dgm:pt modelId="{A1C4BE01-06CE-4D49-BA9C-42B607D67613}" type="pres">
      <dgm:prSet presAssocID="{D9EEADFB-7336-4AEF-9403-EE29C313FFF9}" presName="level3hierChild" presStyleCnt="0"/>
      <dgm:spPr/>
    </dgm:pt>
    <dgm:pt modelId="{A59602F0-1970-436C-BFF9-F819663A6548}" type="pres">
      <dgm:prSet presAssocID="{422CF04D-D312-42C3-9FCD-6BF1B6B203D9}" presName="conn2-1" presStyleLbl="parChTrans1D2" presStyleIdx="2" presStyleCnt="4"/>
      <dgm:spPr/>
      <dgm:t>
        <a:bodyPr/>
        <a:lstStyle/>
        <a:p>
          <a:endParaRPr lang="ru-RU"/>
        </a:p>
      </dgm:t>
    </dgm:pt>
    <dgm:pt modelId="{127A33E0-F695-4A51-B09A-15264FCE271C}" type="pres">
      <dgm:prSet presAssocID="{422CF04D-D312-42C3-9FCD-6BF1B6B203D9}" presName="connTx" presStyleLbl="parChTrans1D2" presStyleIdx="2" presStyleCnt="4"/>
      <dgm:spPr/>
      <dgm:t>
        <a:bodyPr/>
        <a:lstStyle/>
        <a:p>
          <a:endParaRPr lang="ru-RU"/>
        </a:p>
      </dgm:t>
    </dgm:pt>
    <dgm:pt modelId="{FF2FDF09-015D-46CC-AAC0-12B3B630EF74}" type="pres">
      <dgm:prSet presAssocID="{23F7EA4E-34F1-486F-BC8A-CE00DCDBD853}" presName="root2" presStyleCnt="0"/>
      <dgm:spPr/>
    </dgm:pt>
    <dgm:pt modelId="{F7DCE165-2DFB-4F1B-B05A-2EC07B1F0D07}" type="pres">
      <dgm:prSet presAssocID="{23F7EA4E-34F1-486F-BC8A-CE00DCDBD853}" presName="LevelTwoTextNode" presStyleLbl="node2" presStyleIdx="2" presStyleCnt="4" custScaleX="107744" custLinFactNeighborX="792" custLinFactNeighborY="-57605">
        <dgm:presLayoutVars>
          <dgm:chPref val="3"/>
        </dgm:presLayoutVars>
      </dgm:prSet>
      <dgm:spPr/>
      <dgm:t>
        <a:bodyPr/>
        <a:lstStyle/>
        <a:p>
          <a:endParaRPr lang="ru-RU"/>
        </a:p>
      </dgm:t>
    </dgm:pt>
    <dgm:pt modelId="{8B50E196-70BE-4F3A-AE1B-50C78B83A660}" type="pres">
      <dgm:prSet presAssocID="{23F7EA4E-34F1-486F-BC8A-CE00DCDBD853}" presName="level3hierChild" presStyleCnt="0"/>
      <dgm:spPr/>
    </dgm:pt>
    <dgm:pt modelId="{A459FC6B-1E97-435A-86CC-60AD18E95BFE}" type="pres">
      <dgm:prSet presAssocID="{B7FA270A-51FF-41AA-B99F-0389D97FA2C8}" presName="conn2-1" presStyleLbl="parChTrans1D3" presStyleIdx="5" presStyleCnt="7"/>
      <dgm:spPr/>
      <dgm:t>
        <a:bodyPr/>
        <a:lstStyle/>
        <a:p>
          <a:endParaRPr lang="ru-RU"/>
        </a:p>
      </dgm:t>
    </dgm:pt>
    <dgm:pt modelId="{808B00FC-E4EC-4B49-9105-DC83E9708CC9}" type="pres">
      <dgm:prSet presAssocID="{B7FA270A-51FF-41AA-B99F-0389D97FA2C8}" presName="connTx" presStyleLbl="parChTrans1D3" presStyleIdx="5" presStyleCnt="7"/>
      <dgm:spPr/>
      <dgm:t>
        <a:bodyPr/>
        <a:lstStyle/>
        <a:p>
          <a:endParaRPr lang="ru-RU"/>
        </a:p>
      </dgm:t>
    </dgm:pt>
    <dgm:pt modelId="{2703F411-4C34-4EC9-A20D-2DCFFB02E19B}" type="pres">
      <dgm:prSet presAssocID="{150CCB7B-46DE-4A17-A998-E1747175079C}" presName="root2" presStyleCnt="0"/>
      <dgm:spPr/>
    </dgm:pt>
    <dgm:pt modelId="{DE4455E5-DF45-4785-8D3D-2D5BC3124CD0}" type="pres">
      <dgm:prSet presAssocID="{150CCB7B-46DE-4A17-A998-E1747175079C}" presName="LevelTwoTextNode" presStyleLbl="node3" presStyleIdx="5" presStyleCnt="7" custScaleX="129204">
        <dgm:presLayoutVars>
          <dgm:chPref val="3"/>
        </dgm:presLayoutVars>
      </dgm:prSet>
      <dgm:spPr/>
      <dgm:t>
        <a:bodyPr/>
        <a:lstStyle/>
        <a:p>
          <a:endParaRPr lang="ru-RU"/>
        </a:p>
      </dgm:t>
    </dgm:pt>
    <dgm:pt modelId="{275D9F3F-AC0C-4662-9367-D794D1CFD02E}" type="pres">
      <dgm:prSet presAssocID="{150CCB7B-46DE-4A17-A998-E1747175079C}" presName="level3hierChild" presStyleCnt="0"/>
      <dgm:spPr/>
    </dgm:pt>
    <dgm:pt modelId="{E9FD0F66-E8E4-4C7B-8D7C-6BE9B13DF8BF}" type="pres">
      <dgm:prSet presAssocID="{66F70D62-3DC9-4C5F-923D-6F10B1853278}" presName="conn2-1" presStyleLbl="parChTrans1D3" presStyleIdx="6" presStyleCnt="7"/>
      <dgm:spPr/>
      <dgm:t>
        <a:bodyPr/>
        <a:lstStyle/>
        <a:p>
          <a:endParaRPr lang="ru-RU"/>
        </a:p>
      </dgm:t>
    </dgm:pt>
    <dgm:pt modelId="{F1E896E1-9F01-4951-BD78-39C05D95391B}" type="pres">
      <dgm:prSet presAssocID="{66F70D62-3DC9-4C5F-923D-6F10B1853278}" presName="connTx" presStyleLbl="parChTrans1D3" presStyleIdx="6" presStyleCnt="7"/>
      <dgm:spPr/>
      <dgm:t>
        <a:bodyPr/>
        <a:lstStyle/>
        <a:p>
          <a:endParaRPr lang="ru-RU"/>
        </a:p>
      </dgm:t>
    </dgm:pt>
    <dgm:pt modelId="{D60B27A3-21F8-4B2A-B63D-F5BAFC38DECC}" type="pres">
      <dgm:prSet presAssocID="{5982AD24-4286-415C-8F5E-9D419EA75609}" presName="root2" presStyleCnt="0"/>
      <dgm:spPr/>
    </dgm:pt>
    <dgm:pt modelId="{10575697-086E-4D57-8932-8F52E6C51EDE}" type="pres">
      <dgm:prSet presAssocID="{5982AD24-4286-415C-8F5E-9D419EA75609}" presName="LevelTwoTextNode" presStyleLbl="node3" presStyleIdx="6" presStyleCnt="7" custScaleX="129204">
        <dgm:presLayoutVars>
          <dgm:chPref val="3"/>
        </dgm:presLayoutVars>
      </dgm:prSet>
      <dgm:spPr/>
      <dgm:t>
        <a:bodyPr/>
        <a:lstStyle/>
        <a:p>
          <a:endParaRPr lang="ru-RU"/>
        </a:p>
      </dgm:t>
    </dgm:pt>
    <dgm:pt modelId="{AEA5E78B-AB6C-4F3D-91DE-1AD7BF0FF2FF}" type="pres">
      <dgm:prSet presAssocID="{5982AD24-4286-415C-8F5E-9D419EA75609}" presName="level3hierChild" presStyleCnt="0"/>
      <dgm:spPr/>
    </dgm:pt>
    <dgm:pt modelId="{9B4306E3-96DC-404D-8FF8-4996DC175D3C}" type="pres">
      <dgm:prSet presAssocID="{847B3F71-72C2-41AF-A7D2-95142EAA3919}" presName="conn2-1" presStyleLbl="parChTrans1D2" presStyleIdx="3" presStyleCnt="4"/>
      <dgm:spPr/>
      <dgm:t>
        <a:bodyPr/>
        <a:lstStyle/>
        <a:p>
          <a:endParaRPr lang="ru-RU"/>
        </a:p>
      </dgm:t>
    </dgm:pt>
    <dgm:pt modelId="{EE2919C5-FB1B-49E6-A128-1C01C90B02A5}" type="pres">
      <dgm:prSet presAssocID="{847B3F71-72C2-41AF-A7D2-95142EAA3919}" presName="connTx" presStyleLbl="parChTrans1D2" presStyleIdx="3" presStyleCnt="4"/>
      <dgm:spPr/>
      <dgm:t>
        <a:bodyPr/>
        <a:lstStyle/>
        <a:p>
          <a:endParaRPr lang="ru-RU"/>
        </a:p>
      </dgm:t>
    </dgm:pt>
    <dgm:pt modelId="{B76695CB-DB08-4167-A937-E9EDD78C7145}" type="pres">
      <dgm:prSet presAssocID="{D24AA8D1-DF7E-4BEE-AEBD-746AB7513882}" presName="root2" presStyleCnt="0"/>
      <dgm:spPr/>
    </dgm:pt>
    <dgm:pt modelId="{EC11B187-E689-4069-8666-63F6CBFC532C}" type="pres">
      <dgm:prSet presAssocID="{D24AA8D1-DF7E-4BEE-AEBD-746AB7513882}" presName="LevelTwoTextNode" presStyleLbl="node2" presStyleIdx="3" presStyleCnt="4" custScaleX="107744" custLinFactNeighborX="-452" custLinFactNeighborY="-38732">
        <dgm:presLayoutVars>
          <dgm:chPref val="3"/>
        </dgm:presLayoutVars>
      </dgm:prSet>
      <dgm:spPr/>
      <dgm:t>
        <a:bodyPr/>
        <a:lstStyle/>
        <a:p>
          <a:endParaRPr lang="ru-RU"/>
        </a:p>
      </dgm:t>
    </dgm:pt>
    <dgm:pt modelId="{6EA26972-1752-430D-BCD2-68BA184B773D}" type="pres">
      <dgm:prSet presAssocID="{D24AA8D1-DF7E-4BEE-AEBD-746AB7513882}" presName="level3hierChild" presStyleCnt="0"/>
      <dgm:spPr/>
    </dgm:pt>
  </dgm:ptLst>
  <dgm:cxnLst>
    <dgm:cxn modelId="{98087F51-1A69-4110-BB18-E06FC27B7684}" type="presOf" srcId="{847B3F71-72C2-41AF-A7D2-95142EAA3919}" destId="{EE2919C5-FB1B-49E6-A128-1C01C90B02A5}" srcOrd="1" destOrd="0" presId="urn:microsoft.com/office/officeart/2008/layout/HorizontalMultiLevelHierarchy"/>
    <dgm:cxn modelId="{0189CA51-4116-44C1-BEEB-32977F7503AD}" type="presOf" srcId="{2470D492-E479-41E1-9CB4-88D138731811}" destId="{2E4EF0C7-E982-4982-9185-AB7F6343BE92}" srcOrd="0" destOrd="0" presId="urn:microsoft.com/office/officeart/2008/layout/HorizontalMultiLevelHierarchy"/>
    <dgm:cxn modelId="{A9C5B1FA-3657-4D78-877B-CF4FD089E2C5}" type="presOf" srcId="{2470D492-E479-41E1-9CB4-88D138731811}" destId="{A5A3EC22-0E73-492C-9E1C-FE9DF7F2731D}" srcOrd="1" destOrd="0" presId="urn:microsoft.com/office/officeart/2008/layout/HorizontalMultiLevelHierarchy"/>
    <dgm:cxn modelId="{88778EA7-9C9B-42FF-BC72-16C16EF2A738}" type="presOf" srcId="{3E5F3FC1-E5C2-4DB1-ADB0-AFC7547B0504}" destId="{ED3142DA-31A2-49B2-92B4-D6F899C5C54A}" srcOrd="1" destOrd="0" presId="urn:microsoft.com/office/officeart/2008/layout/HorizontalMultiLevelHierarchy"/>
    <dgm:cxn modelId="{0F497676-3875-4216-B38E-280F9489291D}" srcId="{B79F287E-A553-4081-B22D-FDA95B590F1F}" destId="{CE67D52E-96C3-4E94-A927-CA4AFDFD0E1E}" srcOrd="1" destOrd="0" parTransId="{CE20650D-E4BE-429F-893F-904243C1ADDF}" sibTransId="{E6F3E176-1FD2-4ED3-87F2-CF8C7E383895}"/>
    <dgm:cxn modelId="{0F82D2F9-7161-4A81-8B89-B9E4B4F1E0F3}" type="presOf" srcId="{94621ACD-BD31-4321-AC9B-1D66050B2094}" destId="{9E43F53E-6314-49E3-AE32-FDC4DCF72853}" srcOrd="1" destOrd="0" presId="urn:microsoft.com/office/officeart/2008/layout/HorizontalMultiLevelHierarchy"/>
    <dgm:cxn modelId="{B267B985-862F-45C2-A276-70B064D53918}" type="presOf" srcId="{422CF04D-D312-42C3-9FCD-6BF1B6B203D9}" destId="{A59602F0-1970-436C-BFF9-F819663A6548}" srcOrd="0" destOrd="0" presId="urn:microsoft.com/office/officeart/2008/layout/HorizontalMultiLevelHierarchy"/>
    <dgm:cxn modelId="{F40ABA64-D6ED-42BC-A7DD-C6663B57DCB1}" srcId="{CE67D52E-96C3-4E94-A927-CA4AFDFD0E1E}" destId="{D9EEADFB-7336-4AEF-9403-EE29C313FFF9}" srcOrd="1" destOrd="0" parTransId="{984AD634-F82D-4BA9-AB3C-0DABD0577412}" sibTransId="{872A5DBA-51ED-4CFC-BDF0-0A194C4A783F}"/>
    <dgm:cxn modelId="{E8B346F6-2489-477E-8E42-6AFF7DB6496A}" type="presOf" srcId="{984AD634-F82D-4BA9-AB3C-0DABD0577412}" destId="{82BBBF66-8A94-4193-867D-CC33556F851C}" srcOrd="1" destOrd="0" presId="urn:microsoft.com/office/officeart/2008/layout/HorizontalMultiLevelHierarchy"/>
    <dgm:cxn modelId="{95CFB1C8-282A-49C2-A642-E630825E973C}" type="presOf" srcId="{D9EEADFB-7336-4AEF-9403-EE29C313FFF9}" destId="{F09E2347-3717-4AA0-B5BA-56E805DAAA24}" srcOrd="0" destOrd="0" presId="urn:microsoft.com/office/officeart/2008/layout/HorizontalMultiLevelHierarchy"/>
    <dgm:cxn modelId="{19250353-D302-4B85-884F-7617F867BED5}" srcId="{6C18C0CE-4D0E-487A-8579-B1C84A25CBE6}" destId="{22FDC1F0-AD8D-4F52-9F55-A0EEC4C84BC8}" srcOrd="2" destOrd="0" parTransId="{3E5F3FC1-E5C2-4DB1-ADB0-AFC7547B0504}" sibTransId="{8D0212F5-9726-45ED-8E9D-9F9658385C31}"/>
    <dgm:cxn modelId="{A2191657-7811-4FA4-BD77-A7BF74994C92}" type="presOf" srcId="{66F70D62-3DC9-4C5F-923D-6F10B1853278}" destId="{E9FD0F66-E8E4-4C7B-8D7C-6BE9B13DF8BF}" srcOrd="0" destOrd="0" presId="urn:microsoft.com/office/officeart/2008/layout/HorizontalMultiLevelHierarchy"/>
    <dgm:cxn modelId="{983A619D-1E24-4AC9-8058-9061C1C85743}" type="presOf" srcId="{2DCDC268-6C93-4B5D-8B5B-F15F9F6D9E14}" destId="{CC585E75-D07F-4BC2-B748-8B84CF026AA2}" srcOrd="0" destOrd="0" presId="urn:microsoft.com/office/officeart/2008/layout/HorizontalMultiLevelHierarchy"/>
    <dgm:cxn modelId="{3D673EBE-B1DA-4971-9EB1-19C35D67547D}" srcId="{CE67D52E-96C3-4E94-A927-CA4AFDFD0E1E}" destId="{5C9D1590-1C6C-4355-8B0B-2745A6B68E96}" srcOrd="0" destOrd="0" parTransId="{2470D492-E479-41E1-9CB4-88D138731811}" sibTransId="{BA6EF92D-7E94-4145-AE6B-AB620940F089}"/>
    <dgm:cxn modelId="{778DC1DB-66A0-431C-ACF9-F3FFFCB4928C}" type="presOf" srcId="{66F70D62-3DC9-4C5F-923D-6F10B1853278}" destId="{F1E896E1-9F01-4951-BD78-39C05D95391B}" srcOrd="1" destOrd="0" presId="urn:microsoft.com/office/officeart/2008/layout/HorizontalMultiLevelHierarchy"/>
    <dgm:cxn modelId="{9AD31792-686C-45C2-B268-BD286564E296}" type="presOf" srcId="{5982AD24-4286-415C-8F5E-9D419EA75609}" destId="{10575697-086E-4D57-8932-8F52E6C51EDE}" srcOrd="0" destOrd="0" presId="urn:microsoft.com/office/officeart/2008/layout/HorizontalMultiLevelHierarchy"/>
    <dgm:cxn modelId="{B8724AE6-023A-4330-8EFF-781B6240257B}" srcId="{6C18C0CE-4D0E-487A-8579-B1C84A25CBE6}" destId="{FAA171BA-3581-4337-9A4C-014B0E3CFAAC}" srcOrd="0" destOrd="0" parTransId="{2DCDC268-6C93-4B5D-8B5B-F15F9F6D9E14}" sibTransId="{10CC4D8D-DCC7-497B-9B29-53F1BE5A8598}"/>
    <dgm:cxn modelId="{AEB434C5-B028-4305-AD02-41E9B8B805C5}" type="presOf" srcId="{CE20650D-E4BE-429F-893F-904243C1ADDF}" destId="{C23FD71C-CA6B-47FD-975D-87E2D8B8C2DC}" srcOrd="1" destOrd="0" presId="urn:microsoft.com/office/officeart/2008/layout/HorizontalMultiLevelHierarchy"/>
    <dgm:cxn modelId="{F40338A2-B758-4F08-949A-F981DCD5EE40}" type="presOf" srcId="{5F139BE8-A5B2-4FD0-8B14-B395804C416B}" destId="{5581A7E3-EBCC-49CE-8E71-D4DF931772E6}" srcOrd="0" destOrd="0" presId="urn:microsoft.com/office/officeart/2008/layout/HorizontalMultiLevelHierarchy"/>
    <dgm:cxn modelId="{FA12FFB1-DC88-4BE9-90E6-26204DF9B5EC}" srcId="{6C18C0CE-4D0E-487A-8579-B1C84A25CBE6}" destId="{B2E17F9E-2F62-47BE-9CB2-6C7E23EBBD95}" srcOrd="1" destOrd="0" parTransId="{5F139BE8-A5B2-4FD0-8B14-B395804C416B}" sibTransId="{0247ADDC-3714-4AAC-B565-94752D323BEF}"/>
    <dgm:cxn modelId="{9A92E2FB-E1DA-42CF-B17B-07787F78289B}" type="presOf" srcId="{422CF04D-D312-42C3-9FCD-6BF1B6B203D9}" destId="{127A33E0-F695-4A51-B09A-15264FCE271C}" srcOrd="1" destOrd="0" presId="urn:microsoft.com/office/officeart/2008/layout/HorizontalMultiLevelHierarchy"/>
    <dgm:cxn modelId="{C663B5BD-2601-44B4-949B-3864B5F7877A}" type="presOf" srcId="{D24AA8D1-DF7E-4BEE-AEBD-746AB7513882}" destId="{EC11B187-E689-4069-8666-63F6CBFC532C}" srcOrd="0" destOrd="0" presId="urn:microsoft.com/office/officeart/2008/layout/HorizontalMultiLevelHierarchy"/>
    <dgm:cxn modelId="{D4865F54-98FB-4D7F-B82D-77F68B161415}" type="presOf" srcId="{6C18C0CE-4D0E-487A-8579-B1C84A25CBE6}" destId="{165DB2C7-F829-48E2-9CD4-B86D1686F1E0}" srcOrd="0" destOrd="0" presId="urn:microsoft.com/office/officeart/2008/layout/HorizontalMultiLevelHierarchy"/>
    <dgm:cxn modelId="{666A0F03-8E4B-43EB-B3B1-5C8A87AE6070}" type="presOf" srcId="{847B3F71-72C2-41AF-A7D2-95142EAA3919}" destId="{9B4306E3-96DC-404D-8FF8-4996DC175D3C}" srcOrd="0" destOrd="0" presId="urn:microsoft.com/office/officeart/2008/layout/HorizontalMultiLevelHierarchy"/>
    <dgm:cxn modelId="{9F8C1C6C-A751-49BE-990D-EB83D831AE2F}" type="presOf" srcId="{CE67D52E-96C3-4E94-A927-CA4AFDFD0E1E}" destId="{4F7683A1-AFD5-480D-A65D-F820D90AED66}" srcOrd="0" destOrd="0" presId="urn:microsoft.com/office/officeart/2008/layout/HorizontalMultiLevelHierarchy"/>
    <dgm:cxn modelId="{419EA227-B2A0-47B0-85E0-1955D80CEA27}" type="presOf" srcId="{2DCDC268-6C93-4B5D-8B5B-F15F9F6D9E14}" destId="{3562E015-0EAE-4461-89B0-B6C1676692DB}" srcOrd="1" destOrd="0" presId="urn:microsoft.com/office/officeart/2008/layout/HorizontalMultiLevelHierarchy"/>
    <dgm:cxn modelId="{F8037220-111D-4896-A3DF-FA3857766259}" srcId="{23F7EA4E-34F1-486F-BC8A-CE00DCDBD853}" destId="{150CCB7B-46DE-4A17-A998-E1747175079C}" srcOrd="0" destOrd="0" parTransId="{B7FA270A-51FF-41AA-B99F-0389D97FA2C8}" sibTransId="{FDE327AC-63FE-416D-AD68-057D66E9525B}"/>
    <dgm:cxn modelId="{DDF15BBD-477F-408A-82E1-981B350180E9}" type="presOf" srcId="{5C9D1590-1C6C-4355-8B0B-2745A6B68E96}" destId="{4C06FA1D-B9A2-441B-96E3-6032E8D6FE07}" srcOrd="0" destOrd="0" presId="urn:microsoft.com/office/officeart/2008/layout/HorizontalMultiLevelHierarchy"/>
    <dgm:cxn modelId="{B59EE886-F847-4DBA-B448-C9E259CD67C8}" srcId="{B79F287E-A553-4081-B22D-FDA95B590F1F}" destId="{23F7EA4E-34F1-486F-BC8A-CE00DCDBD853}" srcOrd="2" destOrd="0" parTransId="{422CF04D-D312-42C3-9FCD-6BF1B6B203D9}" sibTransId="{E1FC283C-F13B-4EB3-8EC6-6ADED3084E14}"/>
    <dgm:cxn modelId="{92C440E5-617D-475F-BBED-9A476FFBAB7D}" srcId="{B79F287E-A553-4081-B22D-FDA95B590F1F}" destId="{D24AA8D1-DF7E-4BEE-AEBD-746AB7513882}" srcOrd="3" destOrd="0" parTransId="{847B3F71-72C2-41AF-A7D2-95142EAA3919}" sibTransId="{DDF2AD4E-5AE8-480F-B123-F48786E97E0E}"/>
    <dgm:cxn modelId="{23E4B1C9-6D7E-402A-A6E9-89D5E5E5AB2D}" type="presOf" srcId="{B2E17F9E-2F62-47BE-9CB2-6C7E23EBBD95}" destId="{EFF8E269-EAF9-4962-A9CB-7DAE3172A79F}" srcOrd="0" destOrd="0" presId="urn:microsoft.com/office/officeart/2008/layout/HorizontalMultiLevelHierarchy"/>
    <dgm:cxn modelId="{CB19E506-1F91-47C6-850F-203B6CCB8BAB}" type="presOf" srcId="{B7FA270A-51FF-41AA-B99F-0389D97FA2C8}" destId="{A459FC6B-1E97-435A-86CC-60AD18E95BFE}" srcOrd="0" destOrd="0" presId="urn:microsoft.com/office/officeart/2008/layout/HorizontalMultiLevelHierarchy"/>
    <dgm:cxn modelId="{EAFCC899-09D6-4F13-9A8F-51D8E6F5875E}" type="presOf" srcId="{23F7EA4E-34F1-486F-BC8A-CE00DCDBD853}" destId="{F7DCE165-2DFB-4F1B-B05A-2EC07B1F0D07}" srcOrd="0" destOrd="0" presId="urn:microsoft.com/office/officeart/2008/layout/HorizontalMultiLevelHierarchy"/>
    <dgm:cxn modelId="{BC4025BA-4811-4E34-8220-3F5864520711}" type="presOf" srcId="{984AD634-F82D-4BA9-AB3C-0DABD0577412}" destId="{89B5E3F4-B588-4B6F-ADB9-8EA86F6CD72A}" srcOrd="0" destOrd="0" presId="urn:microsoft.com/office/officeart/2008/layout/HorizontalMultiLevelHierarchy"/>
    <dgm:cxn modelId="{D35695AE-B172-4335-B357-1EE7BE9A0625}" type="presOf" srcId="{B7FA270A-51FF-41AA-B99F-0389D97FA2C8}" destId="{808B00FC-E4EC-4B49-9105-DC83E9708CC9}" srcOrd="1" destOrd="0" presId="urn:microsoft.com/office/officeart/2008/layout/HorizontalMultiLevelHierarchy"/>
    <dgm:cxn modelId="{8296ABF5-99DB-499E-B6FF-05511D8ED42D}" type="presOf" srcId="{3E5F3FC1-E5C2-4DB1-ADB0-AFC7547B0504}" destId="{0BD5C79D-00C5-449E-9D09-DB839DF73F0F}" srcOrd="0" destOrd="0" presId="urn:microsoft.com/office/officeart/2008/layout/HorizontalMultiLevelHierarchy"/>
    <dgm:cxn modelId="{C6F3C20D-9667-4A5B-8B87-5C30B92CE00D}" srcId="{B79F287E-A553-4081-B22D-FDA95B590F1F}" destId="{6C18C0CE-4D0E-487A-8579-B1C84A25CBE6}" srcOrd="0" destOrd="0" parTransId="{94621ACD-BD31-4321-AC9B-1D66050B2094}" sibTransId="{D46B9A6E-0565-4F68-847D-428C54E8B8FA}"/>
    <dgm:cxn modelId="{B756F4D4-E37C-47CD-9545-B94A65363797}" type="presOf" srcId="{94621ACD-BD31-4321-AC9B-1D66050B2094}" destId="{98A295F5-80F9-448E-BC0E-DBE99D2F68C0}" srcOrd="0" destOrd="0" presId="urn:microsoft.com/office/officeart/2008/layout/HorizontalMultiLevelHierarchy"/>
    <dgm:cxn modelId="{8ABD3CB3-C8C9-45C9-89A5-5EA13FEC1382}" type="presOf" srcId="{B318C047-0BED-4D49-901F-A9F1428FD066}" destId="{9593C096-286A-47FE-B3EA-8FDACE3E01E0}" srcOrd="0" destOrd="0" presId="urn:microsoft.com/office/officeart/2008/layout/HorizontalMultiLevelHierarchy"/>
    <dgm:cxn modelId="{03E8A7F7-6611-4C89-9C97-4D4603FA5F8C}" type="presOf" srcId="{CE20650D-E4BE-429F-893F-904243C1ADDF}" destId="{724A1942-3E13-4445-8265-0EC899171084}" srcOrd="0" destOrd="0" presId="urn:microsoft.com/office/officeart/2008/layout/HorizontalMultiLevelHierarchy"/>
    <dgm:cxn modelId="{4595B505-5C9C-4FD7-98AA-1787C106214C}" type="presOf" srcId="{150CCB7B-46DE-4A17-A998-E1747175079C}" destId="{DE4455E5-DF45-4785-8D3D-2D5BC3124CD0}" srcOrd="0" destOrd="0" presId="urn:microsoft.com/office/officeart/2008/layout/HorizontalMultiLevelHierarchy"/>
    <dgm:cxn modelId="{166D11EB-9276-466A-A92E-2FFFF8A3D964}" type="presOf" srcId="{FAA171BA-3581-4337-9A4C-014B0E3CFAAC}" destId="{F0B9A1AE-2A47-44CF-8EE0-8AFC9505A5D4}" srcOrd="0" destOrd="0" presId="urn:microsoft.com/office/officeart/2008/layout/HorizontalMultiLevelHierarchy"/>
    <dgm:cxn modelId="{4435820F-F7CA-4717-A39D-6AB658C2E1F2}" srcId="{B318C047-0BED-4D49-901F-A9F1428FD066}" destId="{B79F287E-A553-4081-B22D-FDA95B590F1F}" srcOrd="0" destOrd="0" parTransId="{52615884-A05C-4BE3-B91F-4068086FB418}" sibTransId="{BA6B9D40-3A81-48CD-877E-7995ADB8B817}"/>
    <dgm:cxn modelId="{91EF1E92-3ED5-46F9-8220-EF59B1A05695}" type="presOf" srcId="{B79F287E-A553-4081-B22D-FDA95B590F1F}" destId="{E236FC22-86E4-4D37-B067-F0D7D219F1EB}" srcOrd="0" destOrd="0" presId="urn:microsoft.com/office/officeart/2008/layout/HorizontalMultiLevelHierarchy"/>
    <dgm:cxn modelId="{7976C248-DB88-4A78-B0B4-E878FC5FDF93}" type="presOf" srcId="{22FDC1F0-AD8D-4F52-9F55-A0EEC4C84BC8}" destId="{A10AF34D-80D9-4318-B059-0A7E33C6D94E}" srcOrd="0" destOrd="0" presId="urn:microsoft.com/office/officeart/2008/layout/HorizontalMultiLevelHierarchy"/>
    <dgm:cxn modelId="{40DD211D-3CE4-4EAB-A171-BC6678F7C2A4}" srcId="{23F7EA4E-34F1-486F-BC8A-CE00DCDBD853}" destId="{5982AD24-4286-415C-8F5E-9D419EA75609}" srcOrd="1" destOrd="0" parTransId="{66F70D62-3DC9-4C5F-923D-6F10B1853278}" sibTransId="{6850CAA0-8D68-442C-8E90-5C0FB08D92EA}"/>
    <dgm:cxn modelId="{91E9903C-86EB-42B1-8812-B2732E84033A}" type="presOf" srcId="{5F139BE8-A5B2-4FD0-8B14-B395804C416B}" destId="{60DAFBCE-B58B-45F9-9221-46955FD75E8E}" srcOrd="1" destOrd="0" presId="urn:microsoft.com/office/officeart/2008/layout/HorizontalMultiLevelHierarchy"/>
    <dgm:cxn modelId="{C89A4414-ED75-4999-8B36-C681584CC417}" type="presParOf" srcId="{9593C096-286A-47FE-B3EA-8FDACE3E01E0}" destId="{446D8FA4-59B6-440D-8F24-57EEA1193708}" srcOrd="0" destOrd="0" presId="urn:microsoft.com/office/officeart/2008/layout/HorizontalMultiLevelHierarchy"/>
    <dgm:cxn modelId="{6E81C130-BE31-47C9-973C-D748EA7846D6}" type="presParOf" srcId="{446D8FA4-59B6-440D-8F24-57EEA1193708}" destId="{E236FC22-86E4-4D37-B067-F0D7D219F1EB}" srcOrd="0" destOrd="0" presId="urn:microsoft.com/office/officeart/2008/layout/HorizontalMultiLevelHierarchy"/>
    <dgm:cxn modelId="{7660BDFE-8EEA-4B31-865B-9AEB4E6D059E}" type="presParOf" srcId="{446D8FA4-59B6-440D-8F24-57EEA1193708}" destId="{F8D1BB2E-2D38-493F-871C-64EFE60F8566}" srcOrd="1" destOrd="0" presId="urn:microsoft.com/office/officeart/2008/layout/HorizontalMultiLevelHierarchy"/>
    <dgm:cxn modelId="{ECC404B4-CDD6-4FC6-B7FE-0DA6EE0D6CE6}" type="presParOf" srcId="{F8D1BB2E-2D38-493F-871C-64EFE60F8566}" destId="{98A295F5-80F9-448E-BC0E-DBE99D2F68C0}" srcOrd="0" destOrd="0" presId="urn:microsoft.com/office/officeart/2008/layout/HorizontalMultiLevelHierarchy"/>
    <dgm:cxn modelId="{F96A48DA-F411-40BA-B0CD-254999D08FC4}" type="presParOf" srcId="{98A295F5-80F9-448E-BC0E-DBE99D2F68C0}" destId="{9E43F53E-6314-49E3-AE32-FDC4DCF72853}" srcOrd="0" destOrd="0" presId="urn:microsoft.com/office/officeart/2008/layout/HorizontalMultiLevelHierarchy"/>
    <dgm:cxn modelId="{B5BB92A2-78DB-42F5-BC96-3B03FE7F9A81}" type="presParOf" srcId="{F8D1BB2E-2D38-493F-871C-64EFE60F8566}" destId="{AF415E09-5BF4-4B73-9331-CDEBC32FA003}" srcOrd="1" destOrd="0" presId="urn:microsoft.com/office/officeart/2008/layout/HorizontalMultiLevelHierarchy"/>
    <dgm:cxn modelId="{7E48E9D0-E938-42D7-98EE-57BDBC5F4FD7}" type="presParOf" srcId="{AF415E09-5BF4-4B73-9331-CDEBC32FA003}" destId="{165DB2C7-F829-48E2-9CD4-B86D1686F1E0}" srcOrd="0" destOrd="0" presId="urn:microsoft.com/office/officeart/2008/layout/HorizontalMultiLevelHierarchy"/>
    <dgm:cxn modelId="{61D18303-1781-4CF6-9F65-8F1C7C964AF3}" type="presParOf" srcId="{AF415E09-5BF4-4B73-9331-CDEBC32FA003}" destId="{F6062015-EBCD-4CC7-AA94-A1BD29828F55}" srcOrd="1" destOrd="0" presId="urn:microsoft.com/office/officeart/2008/layout/HorizontalMultiLevelHierarchy"/>
    <dgm:cxn modelId="{D1852FFA-14A3-417C-9AF7-B023ADB4583B}" type="presParOf" srcId="{F6062015-EBCD-4CC7-AA94-A1BD29828F55}" destId="{CC585E75-D07F-4BC2-B748-8B84CF026AA2}" srcOrd="0" destOrd="0" presId="urn:microsoft.com/office/officeart/2008/layout/HorizontalMultiLevelHierarchy"/>
    <dgm:cxn modelId="{96A18817-69CC-4E04-8714-75F62E308A9A}" type="presParOf" srcId="{CC585E75-D07F-4BC2-B748-8B84CF026AA2}" destId="{3562E015-0EAE-4461-89B0-B6C1676692DB}" srcOrd="0" destOrd="0" presId="urn:microsoft.com/office/officeart/2008/layout/HorizontalMultiLevelHierarchy"/>
    <dgm:cxn modelId="{63EDE50D-19F5-4FC4-8E2D-389C1036A511}" type="presParOf" srcId="{F6062015-EBCD-4CC7-AA94-A1BD29828F55}" destId="{047DFBB1-E800-46F7-9447-825B0DADF281}" srcOrd="1" destOrd="0" presId="urn:microsoft.com/office/officeart/2008/layout/HorizontalMultiLevelHierarchy"/>
    <dgm:cxn modelId="{E95D6188-DF25-41EF-BB6C-A4890B59006C}" type="presParOf" srcId="{047DFBB1-E800-46F7-9447-825B0DADF281}" destId="{F0B9A1AE-2A47-44CF-8EE0-8AFC9505A5D4}" srcOrd="0" destOrd="0" presId="urn:microsoft.com/office/officeart/2008/layout/HorizontalMultiLevelHierarchy"/>
    <dgm:cxn modelId="{88355E4A-4A7F-4B94-A017-B1601D624885}" type="presParOf" srcId="{047DFBB1-E800-46F7-9447-825B0DADF281}" destId="{71485B62-1029-458F-944A-AA1D80DA1713}" srcOrd="1" destOrd="0" presId="urn:microsoft.com/office/officeart/2008/layout/HorizontalMultiLevelHierarchy"/>
    <dgm:cxn modelId="{7205AFAD-4F4F-45BF-B44A-C75095E01BC1}" type="presParOf" srcId="{F6062015-EBCD-4CC7-AA94-A1BD29828F55}" destId="{5581A7E3-EBCC-49CE-8E71-D4DF931772E6}" srcOrd="2" destOrd="0" presId="urn:microsoft.com/office/officeart/2008/layout/HorizontalMultiLevelHierarchy"/>
    <dgm:cxn modelId="{B385E541-B329-40AF-953C-3853B012A040}" type="presParOf" srcId="{5581A7E3-EBCC-49CE-8E71-D4DF931772E6}" destId="{60DAFBCE-B58B-45F9-9221-46955FD75E8E}" srcOrd="0" destOrd="0" presId="urn:microsoft.com/office/officeart/2008/layout/HorizontalMultiLevelHierarchy"/>
    <dgm:cxn modelId="{ECEBD6AD-D103-44DA-9822-2CF9A1EFBDA6}" type="presParOf" srcId="{F6062015-EBCD-4CC7-AA94-A1BD29828F55}" destId="{A27B8472-21ED-4F63-B8BE-E4A48FAA7D85}" srcOrd="3" destOrd="0" presId="urn:microsoft.com/office/officeart/2008/layout/HorizontalMultiLevelHierarchy"/>
    <dgm:cxn modelId="{F49F0076-CD88-4D15-BEC5-E30C557392EB}" type="presParOf" srcId="{A27B8472-21ED-4F63-B8BE-E4A48FAA7D85}" destId="{EFF8E269-EAF9-4962-A9CB-7DAE3172A79F}" srcOrd="0" destOrd="0" presId="urn:microsoft.com/office/officeart/2008/layout/HorizontalMultiLevelHierarchy"/>
    <dgm:cxn modelId="{CF5C887A-3AA6-4102-9C68-EA4420DB01D6}" type="presParOf" srcId="{A27B8472-21ED-4F63-B8BE-E4A48FAA7D85}" destId="{AB21EA3A-8331-4FB0-B033-8ED0E2AC731A}" srcOrd="1" destOrd="0" presId="urn:microsoft.com/office/officeart/2008/layout/HorizontalMultiLevelHierarchy"/>
    <dgm:cxn modelId="{B807DFAE-B26F-4A7B-A765-3F233E9DF4A6}" type="presParOf" srcId="{F6062015-EBCD-4CC7-AA94-A1BD29828F55}" destId="{0BD5C79D-00C5-449E-9D09-DB839DF73F0F}" srcOrd="4" destOrd="0" presId="urn:microsoft.com/office/officeart/2008/layout/HorizontalMultiLevelHierarchy"/>
    <dgm:cxn modelId="{B2E9BA3D-E21D-4D32-B7F7-112795752609}" type="presParOf" srcId="{0BD5C79D-00C5-449E-9D09-DB839DF73F0F}" destId="{ED3142DA-31A2-49B2-92B4-D6F899C5C54A}" srcOrd="0" destOrd="0" presId="urn:microsoft.com/office/officeart/2008/layout/HorizontalMultiLevelHierarchy"/>
    <dgm:cxn modelId="{68FED461-ACF2-486F-8A31-BAE761A0B15C}" type="presParOf" srcId="{F6062015-EBCD-4CC7-AA94-A1BD29828F55}" destId="{D560DAA2-EB20-42B1-8474-DEFFA2AB2EF1}" srcOrd="5" destOrd="0" presId="urn:microsoft.com/office/officeart/2008/layout/HorizontalMultiLevelHierarchy"/>
    <dgm:cxn modelId="{0D6FC634-0664-48F1-878D-DA2AA5EF87A3}" type="presParOf" srcId="{D560DAA2-EB20-42B1-8474-DEFFA2AB2EF1}" destId="{A10AF34D-80D9-4318-B059-0A7E33C6D94E}" srcOrd="0" destOrd="0" presId="urn:microsoft.com/office/officeart/2008/layout/HorizontalMultiLevelHierarchy"/>
    <dgm:cxn modelId="{6B5F9A52-4B78-4B17-AC19-B4351266BFC4}" type="presParOf" srcId="{D560DAA2-EB20-42B1-8474-DEFFA2AB2EF1}" destId="{303FCF53-240B-47BE-90CE-9D5F1F362D89}" srcOrd="1" destOrd="0" presId="urn:microsoft.com/office/officeart/2008/layout/HorizontalMultiLevelHierarchy"/>
    <dgm:cxn modelId="{6A39099D-A3A6-4781-9B14-D5FAD6FA7246}" type="presParOf" srcId="{F8D1BB2E-2D38-493F-871C-64EFE60F8566}" destId="{724A1942-3E13-4445-8265-0EC899171084}" srcOrd="2" destOrd="0" presId="urn:microsoft.com/office/officeart/2008/layout/HorizontalMultiLevelHierarchy"/>
    <dgm:cxn modelId="{0377EDF0-2D08-410E-A97F-099D8805FDEE}" type="presParOf" srcId="{724A1942-3E13-4445-8265-0EC899171084}" destId="{C23FD71C-CA6B-47FD-975D-87E2D8B8C2DC}" srcOrd="0" destOrd="0" presId="urn:microsoft.com/office/officeart/2008/layout/HorizontalMultiLevelHierarchy"/>
    <dgm:cxn modelId="{F0FDA97A-4E4E-4286-B5E0-25E9DB1CBBD3}" type="presParOf" srcId="{F8D1BB2E-2D38-493F-871C-64EFE60F8566}" destId="{6D4A5B75-D82A-4F76-A10F-49E01300CA21}" srcOrd="3" destOrd="0" presId="urn:microsoft.com/office/officeart/2008/layout/HorizontalMultiLevelHierarchy"/>
    <dgm:cxn modelId="{7AF2702D-5125-4C98-A103-B53A6077B32F}" type="presParOf" srcId="{6D4A5B75-D82A-4F76-A10F-49E01300CA21}" destId="{4F7683A1-AFD5-480D-A65D-F820D90AED66}" srcOrd="0" destOrd="0" presId="urn:microsoft.com/office/officeart/2008/layout/HorizontalMultiLevelHierarchy"/>
    <dgm:cxn modelId="{53CA47FF-5959-46A2-9FA3-F5E21E07E812}" type="presParOf" srcId="{6D4A5B75-D82A-4F76-A10F-49E01300CA21}" destId="{C170628A-C427-4378-8270-519B454DCA34}" srcOrd="1" destOrd="0" presId="urn:microsoft.com/office/officeart/2008/layout/HorizontalMultiLevelHierarchy"/>
    <dgm:cxn modelId="{2667D0F3-960F-40E2-BE0B-6DCDA242651A}" type="presParOf" srcId="{C170628A-C427-4378-8270-519B454DCA34}" destId="{2E4EF0C7-E982-4982-9185-AB7F6343BE92}" srcOrd="0" destOrd="0" presId="urn:microsoft.com/office/officeart/2008/layout/HorizontalMultiLevelHierarchy"/>
    <dgm:cxn modelId="{2D5F81F8-055C-4A84-899E-07E3784819F9}" type="presParOf" srcId="{2E4EF0C7-E982-4982-9185-AB7F6343BE92}" destId="{A5A3EC22-0E73-492C-9E1C-FE9DF7F2731D}" srcOrd="0" destOrd="0" presId="urn:microsoft.com/office/officeart/2008/layout/HorizontalMultiLevelHierarchy"/>
    <dgm:cxn modelId="{7FA80981-90FD-4ACF-A5C3-E39917236733}" type="presParOf" srcId="{C170628A-C427-4378-8270-519B454DCA34}" destId="{D13F8510-B664-432C-9AF2-B057AD2E849E}" srcOrd="1" destOrd="0" presId="urn:microsoft.com/office/officeart/2008/layout/HorizontalMultiLevelHierarchy"/>
    <dgm:cxn modelId="{36729ABC-95BD-4C46-BA4E-25E77AED4A24}" type="presParOf" srcId="{D13F8510-B664-432C-9AF2-B057AD2E849E}" destId="{4C06FA1D-B9A2-441B-96E3-6032E8D6FE07}" srcOrd="0" destOrd="0" presId="urn:microsoft.com/office/officeart/2008/layout/HorizontalMultiLevelHierarchy"/>
    <dgm:cxn modelId="{DDE289A1-2DF4-4DCF-A126-E05CDC4EF564}" type="presParOf" srcId="{D13F8510-B664-432C-9AF2-B057AD2E849E}" destId="{0CB9E792-8E7C-4E6D-8ABC-FF224275001E}" srcOrd="1" destOrd="0" presId="urn:microsoft.com/office/officeart/2008/layout/HorizontalMultiLevelHierarchy"/>
    <dgm:cxn modelId="{EC8700D4-F4E5-4FCA-8B06-E772DE7A99BA}" type="presParOf" srcId="{C170628A-C427-4378-8270-519B454DCA34}" destId="{89B5E3F4-B588-4B6F-ADB9-8EA86F6CD72A}" srcOrd="2" destOrd="0" presId="urn:microsoft.com/office/officeart/2008/layout/HorizontalMultiLevelHierarchy"/>
    <dgm:cxn modelId="{666BF174-2247-4581-9C3D-4B3BF6160E69}" type="presParOf" srcId="{89B5E3F4-B588-4B6F-ADB9-8EA86F6CD72A}" destId="{82BBBF66-8A94-4193-867D-CC33556F851C}" srcOrd="0" destOrd="0" presId="urn:microsoft.com/office/officeart/2008/layout/HorizontalMultiLevelHierarchy"/>
    <dgm:cxn modelId="{E72783C3-0D97-43B0-AAAD-A4B45B6ADE1E}" type="presParOf" srcId="{C170628A-C427-4378-8270-519B454DCA34}" destId="{F241FE4B-44B8-489C-8CA3-EC08CCA9BDAA}" srcOrd="3" destOrd="0" presId="urn:microsoft.com/office/officeart/2008/layout/HorizontalMultiLevelHierarchy"/>
    <dgm:cxn modelId="{CA96DDDF-056A-4B0E-812C-0975E6720A6A}" type="presParOf" srcId="{F241FE4B-44B8-489C-8CA3-EC08CCA9BDAA}" destId="{F09E2347-3717-4AA0-B5BA-56E805DAAA24}" srcOrd="0" destOrd="0" presId="urn:microsoft.com/office/officeart/2008/layout/HorizontalMultiLevelHierarchy"/>
    <dgm:cxn modelId="{D890B58B-4D9D-4B5A-A1EF-C71855DD6046}" type="presParOf" srcId="{F241FE4B-44B8-489C-8CA3-EC08CCA9BDAA}" destId="{A1C4BE01-06CE-4D49-BA9C-42B607D67613}" srcOrd="1" destOrd="0" presId="urn:microsoft.com/office/officeart/2008/layout/HorizontalMultiLevelHierarchy"/>
    <dgm:cxn modelId="{5F9166A8-40E5-4463-B6B4-F167EAC4F83D}" type="presParOf" srcId="{F8D1BB2E-2D38-493F-871C-64EFE60F8566}" destId="{A59602F0-1970-436C-BFF9-F819663A6548}" srcOrd="4" destOrd="0" presId="urn:microsoft.com/office/officeart/2008/layout/HorizontalMultiLevelHierarchy"/>
    <dgm:cxn modelId="{7255A99D-9C32-4CEA-801F-BFFDB19B20E0}" type="presParOf" srcId="{A59602F0-1970-436C-BFF9-F819663A6548}" destId="{127A33E0-F695-4A51-B09A-15264FCE271C}" srcOrd="0" destOrd="0" presId="urn:microsoft.com/office/officeart/2008/layout/HorizontalMultiLevelHierarchy"/>
    <dgm:cxn modelId="{421BBAC3-1AF8-4E2C-AD5C-18C90DF7D4BE}" type="presParOf" srcId="{F8D1BB2E-2D38-493F-871C-64EFE60F8566}" destId="{FF2FDF09-015D-46CC-AAC0-12B3B630EF74}" srcOrd="5" destOrd="0" presId="urn:microsoft.com/office/officeart/2008/layout/HorizontalMultiLevelHierarchy"/>
    <dgm:cxn modelId="{6081A94A-EBC5-489E-A2C3-256F30E617E9}" type="presParOf" srcId="{FF2FDF09-015D-46CC-AAC0-12B3B630EF74}" destId="{F7DCE165-2DFB-4F1B-B05A-2EC07B1F0D07}" srcOrd="0" destOrd="0" presId="urn:microsoft.com/office/officeart/2008/layout/HorizontalMultiLevelHierarchy"/>
    <dgm:cxn modelId="{FDBB8DEE-750B-4A2A-BA72-A09F86DA6F84}" type="presParOf" srcId="{FF2FDF09-015D-46CC-AAC0-12B3B630EF74}" destId="{8B50E196-70BE-4F3A-AE1B-50C78B83A660}" srcOrd="1" destOrd="0" presId="urn:microsoft.com/office/officeart/2008/layout/HorizontalMultiLevelHierarchy"/>
    <dgm:cxn modelId="{2235E719-531A-4E6C-9957-8052524F724B}" type="presParOf" srcId="{8B50E196-70BE-4F3A-AE1B-50C78B83A660}" destId="{A459FC6B-1E97-435A-86CC-60AD18E95BFE}" srcOrd="0" destOrd="0" presId="urn:microsoft.com/office/officeart/2008/layout/HorizontalMultiLevelHierarchy"/>
    <dgm:cxn modelId="{F84BDD09-2332-45CA-8043-8E7FC2FE58CD}" type="presParOf" srcId="{A459FC6B-1E97-435A-86CC-60AD18E95BFE}" destId="{808B00FC-E4EC-4B49-9105-DC83E9708CC9}" srcOrd="0" destOrd="0" presId="urn:microsoft.com/office/officeart/2008/layout/HorizontalMultiLevelHierarchy"/>
    <dgm:cxn modelId="{88CD2483-3FF6-4F9D-B175-016F01D3B4C1}" type="presParOf" srcId="{8B50E196-70BE-4F3A-AE1B-50C78B83A660}" destId="{2703F411-4C34-4EC9-A20D-2DCFFB02E19B}" srcOrd="1" destOrd="0" presId="urn:microsoft.com/office/officeart/2008/layout/HorizontalMultiLevelHierarchy"/>
    <dgm:cxn modelId="{F0551545-62CD-45C8-B7F4-608D95EA92E7}" type="presParOf" srcId="{2703F411-4C34-4EC9-A20D-2DCFFB02E19B}" destId="{DE4455E5-DF45-4785-8D3D-2D5BC3124CD0}" srcOrd="0" destOrd="0" presId="urn:microsoft.com/office/officeart/2008/layout/HorizontalMultiLevelHierarchy"/>
    <dgm:cxn modelId="{894FB8BD-F3DB-47BB-8A05-ED082976F998}" type="presParOf" srcId="{2703F411-4C34-4EC9-A20D-2DCFFB02E19B}" destId="{275D9F3F-AC0C-4662-9367-D794D1CFD02E}" srcOrd="1" destOrd="0" presId="urn:microsoft.com/office/officeart/2008/layout/HorizontalMultiLevelHierarchy"/>
    <dgm:cxn modelId="{44D29B91-7B59-41A8-98DE-23F715514795}" type="presParOf" srcId="{8B50E196-70BE-4F3A-AE1B-50C78B83A660}" destId="{E9FD0F66-E8E4-4C7B-8D7C-6BE9B13DF8BF}" srcOrd="2" destOrd="0" presId="urn:microsoft.com/office/officeart/2008/layout/HorizontalMultiLevelHierarchy"/>
    <dgm:cxn modelId="{214B736C-BB30-4BD2-B2C2-73A9F040293F}" type="presParOf" srcId="{E9FD0F66-E8E4-4C7B-8D7C-6BE9B13DF8BF}" destId="{F1E896E1-9F01-4951-BD78-39C05D95391B}" srcOrd="0" destOrd="0" presId="urn:microsoft.com/office/officeart/2008/layout/HorizontalMultiLevelHierarchy"/>
    <dgm:cxn modelId="{4F0C4D02-4793-47E3-AB08-4B9477859700}" type="presParOf" srcId="{8B50E196-70BE-4F3A-AE1B-50C78B83A660}" destId="{D60B27A3-21F8-4B2A-B63D-F5BAFC38DECC}" srcOrd="3" destOrd="0" presId="urn:microsoft.com/office/officeart/2008/layout/HorizontalMultiLevelHierarchy"/>
    <dgm:cxn modelId="{F0264F3E-62CF-4913-A09F-303BEB5762BA}" type="presParOf" srcId="{D60B27A3-21F8-4B2A-B63D-F5BAFC38DECC}" destId="{10575697-086E-4D57-8932-8F52E6C51EDE}" srcOrd="0" destOrd="0" presId="urn:microsoft.com/office/officeart/2008/layout/HorizontalMultiLevelHierarchy"/>
    <dgm:cxn modelId="{2428F606-62DF-41CD-A6DA-264DFEC9C579}" type="presParOf" srcId="{D60B27A3-21F8-4B2A-B63D-F5BAFC38DECC}" destId="{AEA5E78B-AB6C-4F3D-91DE-1AD7BF0FF2FF}" srcOrd="1" destOrd="0" presId="urn:microsoft.com/office/officeart/2008/layout/HorizontalMultiLevelHierarchy"/>
    <dgm:cxn modelId="{CE1FF71F-0D9B-4442-B1D9-66028CFBFFA3}" type="presParOf" srcId="{F8D1BB2E-2D38-493F-871C-64EFE60F8566}" destId="{9B4306E3-96DC-404D-8FF8-4996DC175D3C}" srcOrd="6" destOrd="0" presId="urn:microsoft.com/office/officeart/2008/layout/HorizontalMultiLevelHierarchy"/>
    <dgm:cxn modelId="{6AD56FA9-D07F-43AD-BF5D-D3EB40019298}" type="presParOf" srcId="{9B4306E3-96DC-404D-8FF8-4996DC175D3C}" destId="{EE2919C5-FB1B-49E6-A128-1C01C90B02A5}" srcOrd="0" destOrd="0" presId="urn:microsoft.com/office/officeart/2008/layout/HorizontalMultiLevelHierarchy"/>
    <dgm:cxn modelId="{FBF9BA0B-CB6C-4B45-8EE1-0441F552BE79}" type="presParOf" srcId="{F8D1BB2E-2D38-493F-871C-64EFE60F8566}" destId="{B76695CB-DB08-4167-A937-E9EDD78C7145}" srcOrd="7" destOrd="0" presId="urn:microsoft.com/office/officeart/2008/layout/HorizontalMultiLevelHierarchy"/>
    <dgm:cxn modelId="{60AEBEB6-E5A6-4624-8BB7-BD0C0B6EBA82}" type="presParOf" srcId="{B76695CB-DB08-4167-A937-E9EDD78C7145}" destId="{EC11B187-E689-4069-8666-63F6CBFC532C}" srcOrd="0" destOrd="0" presId="urn:microsoft.com/office/officeart/2008/layout/HorizontalMultiLevelHierarchy"/>
    <dgm:cxn modelId="{B8307F5E-6810-4C89-BE7E-7B0A46599EFB}" type="presParOf" srcId="{B76695CB-DB08-4167-A937-E9EDD78C7145}" destId="{6EA26972-1752-430D-BCD2-68BA184B773D}"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FB8F6F0-60D2-4975-8632-290CECC7DF9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FDB6ECD0-14FE-4A36-A48A-3A5AEE646DAF}">
      <dgm:prSet phldrT="[Текст]" custT="1"/>
      <dgm:spPr/>
      <dgm:t>
        <a:bodyPr/>
        <a:lstStyle/>
        <a:p>
          <a:r>
            <a:rPr lang="ru-RU" sz="2800" b="1" i="1" dirty="0" smtClean="0"/>
            <a:t>инвестиционный климат в стране</a:t>
          </a:r>
          <a:r>
            <a:rPr lang="ru-RU" sz="2800" dirty="0" smtClean="0"/>
            <a:t> </a:t>
          </a:r>
          <a:endParaRPr lang="ru-RU" sz="2800" dirty="0"/>
        </a:p>
      </dgm:t>
    </dgm:pt>
    <dgm:pt modelId="{FFAD8D9B-E286-40C1-9870-2ED99BD76C27}" type="parTrans" cxnId="{EDDEAFDD-A4DF-40FF-8F7A-84F2E2DB1838}">
      <dgm:prSet/>
      <dgm:spPr/>
      <dgm:t>
        <a:bodyPr/>
        <a:lstStyle/>
        <a:p>
          <a:endParaRPr lang="ru-RU"/>
        </a:p>
      </dgm:t>
    </dgm:pt>
    <dgm:pt modelId="{94DF258D-A8D1-4BB7-9BA1-9328F7361368}" type="sibTrans" cxnId="{EDDEAFDD-A4DF-40FF-8F7A-84F2E2DB1838}">
      <dgm:prSet/>
      <dgm:spPr/>
      <dgm:t>
        <a:bodyPr/>
        <a:lstStyle/>
        <a:p>
          <a:endParaRPr lang="ru-RU"/>
        </a:p>
      </dgm:t>
    </dgm:pt>
    <dgm:pt modelId="{0FC84007-887F-448A-8FFD-11A6F23C8F98}">
      <dgm:prSet phldrT="[Текст]" custT="1"/>
      <dgm:spPr/>
      <dgm:t>
        <a:bodyPr/>
        <a:lstStyle/>
        <a:p>
          <a:r>
            <a:rPr lang="ru-RU" sz="2400" b="1" i="1" dirty="0" smtClean="0"/>
            <a:t>Инвестиционная привлекательность региона</a:t>
          </a:r>
          <a:r>
            <a:rPr lang="ru-RU" sz="2400" b="1" dirty="0" smtClean="0"/>
            <a:t> </a:t>
          </a:r>
          <a:endParaRPr lang="ru-RU" sz="2400" dirty="0"/>
        </a:p>
      </dgm:t>
    </dgm:pt>
    <dgm:pt modelId="{2748D3BA-61F1-46A9-B46B-815EC97CE456}" type="parTrans" cxnId="{FF2180D7-0779-4AC9-A111-B9328BEE18CD}">
      <dgm:prSet/>
      <dgm:spPr/>
      <dgm:t>
        <a:bodyPr/>
        <a:lstStyle/>
        <a:p>
          <a:endParaRPr lang="ru-RU"/>
        </a:p>
      </dgm:t>
    </dgm:pt>
    <dgm:pt modelId="{40208577-9C9C-4BDA-BE16-E431A98CB074}" type="sibTrans" cxnId="{FF2180D7-0779-4AC9-A111-B9328BEE18CD}">
      <dgm:prSet/>
      <dgm:spPr/>
      <dgm:t>
        <a:bodyPr/>
        <a:lstStyle/>
        <a:p>
          <a:endParaRPr lang="ru-RU"/>
        </a:p>
      </dgm:t>
    </dgm:pt>
    <dgm:pt modelId="{945C6954-8FDE-4A96-9D0A-23B0A7F7FC99}">
      <dgm:prSet custT="1"/>
      <dgm:spPr/>
      <dgm:t>
        <a:bodyPr/>
        <a:lstStyle/>
        <a:p>
          <a:r>
            <a:rPr lang="ru-RU" sz="2400" u="none" dirty="0" smtClean="0"/>
            <a:t>политическая и правовая среда</a:t>
          </a:r>
          <a:endParaRPr lang="ru-RU" sz="2400" u="none" dirty="0"/>
        </a:p>
      </dgm:t>
    </dgm:pt>
    <dgm:pt modelId="{F299CF79-78E8-4B3C-ABDD-52379C15A815}" type="parTrans" cxnId="{A2B4EC1C-97A9-48A6-A1F7-3B904EEEFF4C}">
      <dgm:prSet/>
      <dgm:spPr/>
      <dgm:t>
        <a:bodyPr/>
        <a:lstStyle/>
        <a:p>
          <a:endParaRPr lang="ru-RU"/>
        </a:p>
      </dgm:t>
    </dgm:pt>
    <dgm:pt modelId="{B3B65FB2-3B25-431D-A92C-004BA5402EF6}" type="sibTrans" cxnId="{A2B4EC1C-97A9-48A6-A1F7-3B904EEEFF4C}">
      <dgm:prSet/>
      <dgm:spPr/>
      <dgm:t>
        <a:bodyPr/>
        <a:lstStyle/>
        <a:p>
          <a:endParaRPr lang="ru-RU"/>
        </a:p>
      </dgm:t>
    </dgm:pt>
    <dgm:pt modelId="{7690640F-BD0D-42F6-96F0-A578E56AE5BA}">
      <dgm:prSet custT="1"/>
      <dgm:spPr/>
      <dgm:t>
        <a:bodyPr/>
        <a:lstStyle/>
        <a:p>
          <a:r>
            <a:rPr lang="ru-RU" sz="2400" u="none" dirty="0" smtClean="0"/>
            <a:t>экономическая среда</a:t>
          </a:r>
          <a:endParaRPr lang="ru-RU" sz="2400" u="none" dirty="0"/>
        </a:p>
      </dgm:t>
    </dgm:pt>
    <dgm:pt modelId="{A272F597-0378-4F7D-8DCA-01EF39DB4291}" type="parTrans" cxnId="{BBDEFA40-1B0D-40DA-8561-39F7D650B906}">
      <dgm:prSet/>
      <dgm:spPr/>
      <dgm:t>
        <a:bodyPr/>
        <a:lstStyle/>
        <a:p>
          <a:endParaRPr lang="ru-RU"/>
        </a:p>
      </dgm:t>
    </dgm:pt>
    <dgm:pt modelId="{762032A4-8DF8-4864-BE93-E1AA28ADDC4B}" type="sibTrans" cxnId="{BBDEFA40-1B0D-40DA-8561-39F7D650B906}">
      <dgm:prSet/>
      <dgm:spPr/>
      <dgm:t>
        <a:bodyPr/>
        <a:lstStyle/>
        <a:p>
          <a:endParaRPr lang="ru-RU"/>
        </a:p>
      </dgm:t>
    </dgm:pt>
    <dgm:pt modelId="{DE3DD8EE-DB94-4B46-B894-97B8464C9142}">
      <dgm:prSet custT="1"/>
      <dgm:spPr/>
      <dgm:t>
        <a:bodyPr/>
        <a:lstStyle/>
        <a:p>
          <a:r>
            <a:rPr lang="ru-RU" sz="2000" dirty="0" smtClean="0"/>
            <a:t>уровень развития его экономики и рыночных отношений, инвестиционной и</a:t>
          </a:r>
          <a:r>
            <a:rPr lang="ru-RU" sz="2000" b="1" dirty="0" smtClean="0"/>
            <a:t> </a:t>
          </a:r>
          <a:r>
            <a:rPr lang="ru-RU" sz="2000" dirty="0" smtClean="0"/>
            <a:t>коммерческой инфраструктур, </a:t>
          </a:r>
          <a:endParaRPr lang="ru-RU" sz="2000" dirty="0"/>
        </a:p>
      </dgm:t>
    </dgm:pt>
    <dgm:pt modelId="{2928FEB9-CA81-46BE-B2BC-EA8ACDED3B47}" type="parTrans" cxnId="{C0FBF857-5465-45B2-AD27-6258D43A59E0}">
      <dgm:prSet/>
      <dgm:spPr/>
      <dgm:t>
        <a:bodyPr/>
        <a:lstStyle/>
        <a:p>
          <a:endParaRPr lang="ru-RU"/>
        </a:p>
      </dgm:t>
    </dgm:pt>
    <dgm:pt modelId="{F97EA5FB-1664-4606-97A7-5BEF70A7F3EE}" type="sibTrans" cxnId="{C0FBF857-5465-45B2-AD27-6258D43A59E0}">
      <dgm:prSet/>
      <dgm:spPr/>
      <dgm:t>
        <a:bodyPr/>
        <a:lstStyle/>
        <a:p>
          <a:endParaRPr lang="ru-RU"/>
        </a:p>
      </dgm:t>
    </dgm:pt>
    <dgm:pt modelId="{2D696513-0A8D-4B2B-917F-3653EF28B6CE}">
      <dgm:prSet custT="1"/>
      <dgm:spPr/>
      <dgm:t>
        <a:bodyPr/>
        <a:lstStyle/>
        <a:p>
          <a:r>
            <a:rPr lang="ru-RU" sz="2000" dirty="0" smtClean="0"/>
            <a:t>демографическая характеристика, </a:t>
          </a:r>
          <a:endParaRPr lang="ru-RU" sz="2000" dirty="0"/>
        </a:p>
      </dgm:t>
    </dgm:pt>
    <dgm:pt modelId="{91FED812-E919-48D3-8266-E0B6EB57A40B}" type="parTrans" cxnId="{9C23DD86-61F0-45BA-A453-8882EF87016D}">
      <dgm:prSet/>
      <dgm:spPr/>
      <dgm:t>
        <a:bodyPr/>
        <a:lstStyle/>
        <a:p>
          <a:endParaRPr lang="ru-RU"/>
        </a:p>
      </dgm:t>
    </dgm:pt>
    <dgm:pt modelId="{C81F4357-693B-40D8-AA2D-0BE082B89F13}" type="sibTrans" cxnId="{9C23DD86-61F0-45BA-A453-8882EF87016D}">
      <dgm:prSet/>
      <dgm:spPr/>
      <dgm:t>
        <a:bodyPr/>
        <a:lstStyle/>
        <a:p>
          <a:endParaRPr lang="ru-RU"/>
        </a:p>
      </dgm:t>
    </dgm:pt>
    <dgm:pt modelId="{B247C658-A4BD-447D-9C60-64A9F5982523}">
      <dgm:prSet custT="1"/>
      <dgm:spPr/>
      <dgm:t>
        <a:bodyPr/>
        <a:lstStyle/>
        <a:p>
          <a:r>
            <a:rPr lang="ru-RU" sz="2000" dirty="0" smtClean="0"/>
            <a:t>уровень экологических, криминогенных и других рисков</a:t>
          </a:r>
          <a:r>
            <a:rPr lang="ru-RU" sz="1800" dirty="0" smtClean="0"/>
            <a:t>. </a:t>
          </a:r>
          <a:endParaRPr lang="ru-RU" sz="1800" dirty="0"/>
        </a:p>
      </dgm:t>
    </dgm:pt>
    <dgm:pt modelId="{87A70D77-4EE8-4130-932C-13ACEEDD5F55}" type="parTrans" cxnId="{AE5F412B-F09A-4FBE-AA1F-C28835C5AC1B}">
      <dgm:prSet/>
      <dgm:spPr/>
      <dgm:t>
        <a:bodyPr/>
        <a:lstStyle/>
        <a:p>
          <a:endParaRPr lang="ru-RU"/>
        </a:p>
      </dgm:t>
    </dgm:pt>
    <dgm:pt modelId="{785C67E9-3DF5-4D88-A9D3-64BE659AF373}" type="sibTrans" cxnId="{AE5F412B-F09A-4FBE-AA1F-C28835C5AC1B}">
      <dgm:prSet/>
      <dgm:spPr/>
      <dgm:t>
        <a:bodyPr/>
        <a:lstStyle/>
        <a:p>
          <a:endParaRPr lang="ru-RU"/>
        </a:p>
      </dgm:t>
    </dgm:pt>
    <dgm:pt modelId="{5B45B38B-0D18-4B76-ABB3-B8A65BE29BF3}">
      <dgm:prSet phldrT="[Текст]" custT="1"/>
      <dgm:spPr/>
      <dgm:t>
        <a:bodyPr/>
        <a:lstStyle/>
        <a:p>
          <a:r>
            <a:rPr lang="ru-RU" sz="2400" b="1" dirty="0" smtClean="0"/>
            <a:t>Инвестиционная привлекательность отрасли </a:t>
          </a:r>
          <a:endParaRPr lang="ru-RU" sz="2400" dirty="0"/>
        </a:p>
      </dgm:t>
    </dgm:pt>
    <dgm:pt modelId="{B9C1DBA9-D32B-4B5E-8024-0C94A48D98A2}" type="sibTrans" cxnId="{FA1C7215-C124-469E-9EA7-62DF2A62530A}">
      <dgm:prSet/>
      <dgm:spPr/>
      <dgm:t>
        <a:bodyPr/>
        <a:lstStyle/>
        <a:p>
          <a:endParaRPr lang="ru-RU"/>
        </a:p>
      </dgm:t>
    </dgm:pt>
    <dgm:pt modelId="{AFF60F2E-E6D1-40DC-9DF9-B6BE29B72891}" type="parTrans" cxnId="{FA1C7215-C124-469E-9EA7-62DF2A62530A}">
      <dgm:prSet/>
      <dgm:spPr/>
      <dgm:t>
        <a:bodyPr/>
        <a:lstStyle/>
        <a:p>
          <a:endParaRPr lang="ru-RU"/>
        </a:p>
      </dgm:t>
    </dgm:pt>
    <dgm:pt modelId="{030FE151-0164-4F4E-ADE1-BD6E4C0225A3}">
      <dgm:prSet custT="1"/>
      <dgm:spPr/>
      <dgm:t>
        <a:bodyPr/>
        <a:lstStyle/>
        <a:p>
          <a:r>
            <a:rPr lang="ru-RU" sz="2000" dirty="0" smtClean="0"/>
            <a:t>Экономические факторы</a:t>
          </a:r>
          <a:endParaRPr lang="ru-RU" sz="2000" dirty="0"/>
        </a:p>
      </dgm:t>
    </dgm:pt>
    <dgm:pt modelId="{2949C08C-0991-4293-B493-8613A7BC3EF4}" type="sibTrans" cxnId="{9C777EEF-3717-4040-8299-FA6645364160}">
      <dgm:prSet/>
      <dgm:spPr/>
      <dgm:t>
        <a:bodyPr/>
        <a:lstStyle/>
        <a:p>
          <a:endParaRPr lang="ru-RU"/>
        </a:p>
      </dgm:t>
    </dgm:pt>
    <dgm:pt modelId="{71F970A0-3007-4E7B-9949-B518A6111522}" type="parTrans" cxnId="{9C777EEF-3717-4040-8299-FA6645364160}">
      <dgm:prSet/>
      <dgm:spPr/>
      <dgm:t>
        <a:bodyPr/>
        <a:lstStyle/>
        <a:p>
          <a:endParaRPr lang="ru-RU"/>
        </a:p>
      </dgm:t>
    </dgm:pt>
    <dgm:pt modelId="{828B2DE1-DEED-4141-A2D8-C73E0EA5B1A7}">
      <dgm:prSet custT="1"/>
      <dgm:spPr/>
      <dgm:t>
        <a:bodyPr/>
        <a:lstStyle/>
        <a:p>
          <a:r>
            <a:rPr lang="ru-RU" sz="2000" dirty="0" smtClean="0"/>
            <a:t>Социальные факторы</a:t>
          </a:r>
          <a:endParaRPr lang="ru-RU" sz="2000" dirty="0"/>
        </a:p>
      </dgm:t>
    </dgm:pt>
    <dgm:pt modelId="{AB9D49DA-4F73-4402-9BE8-5C6F36CBF6E7}" type="sibTrans" cxnId="{B655CB52-9E39-4302-ADB2-4E5411EB446F}">
      <dgm:prSet/>
      <dgm:spPr/>
      <dgm:t>
        <a:bodyPr/>
        <a:lstStyle/>
        <a:p>
          <a:endParaRPr lang="ru-RU"/>
        </a:p>
      </dgm:t>
    </dgm:pt>
    <dgm:pt modelId="{5260A9FC-A335-4AA4-86F4-C4BC04B869EB}" type="parTrans" cxnId="{B655CB52-9E39-4302-ADB2-4E5411EB446F}">
      <dgm:prSet/>
      <dgm:spPr/>
      <dgm:t>
        <a:bodyPr/>
        <a:lstStyle/>
        <a:p>
          <a:endParaRPr lang="ru-RU"/>
        </a:p>
      </dgm:t>
    </dgm:pt>
    <dgm:pt modelId="{55D700AE-676E-4B7E-B1FB-FB59D2D5FEFC}">
      <dgm:prSet custT="1"/>
      <dgm:spPr/>
      <dgm:t>
        <a:bodyPr/>
        <a:lstStyle/>
        <a:p>
          <a:r>
            <a:rPr lang="ru-RU" sz="2400" b="1" dirty="0" smtClean="0"/>
            <a:t>Инвестиционная привлекательность предприятия </a:t>
          </a:r>
          <a:endParaRPr lang="ru-RU" sz="2400" dirty="0"/>
        </a:p>
      </dgm:t>
    </dgm:pt>
    <dgm:pt modelId="{8E62ABAE-F771-414A-8498-CBA6668B3F7C}" type="sibTrans" cxnId="{65F2F244-AF12-4F68-99BC-AF3913225F01}">
      <dgm:prSet/>
      <dgm:spPr/>
      <dgm:t>
        <a:bodyPr/>
        <a:lstStyle/>
        <a:p>
          <a:endParaRPr lang="ru-RU"/>
        </a:p>
      </dgm:t>
    </dgm:pt>
    <dgm:pt modelId="{F2721701-8A37-445A-BF6D-657BEDD8CF37}" type="parTrans" cxnId="{65F2F244-AF12-4F68-99BC-AF3913225F01}">
      <dgm:prSet/>
      <dgm:spPr/>
      <dgm:t>
        <a:bodyPr/>
        <a:lstStyle/>
        <a:p>
          <a:endParaRPr lang="ru-RU"/>
        </a:p>
      </dgm:t>
    </dgm:pt>
    <dgm:pt modelId="{8E99778F-90F4-4244-B983-742BE0ED5698}">
      <dgm:prSet custT="1"/>
      <dgm:spPr/>
      <dgm:t>
        <a:bodyPr/>
        <a:lstStyle/>
        <a:p>
          <a:r>
            <a:rPr lang="ru-RU" sz="1900" dirty="0" smtClean="0"/>
            <a:t>объемы производства и перспективы сбыта продукции, </a:t>
          </a:r>
          <a:endParaRPr lang="ru-RU" sz="1900" dirty="0"/>
        </a:p>
      </dgm:t>
    </dgm:pt>
    <dgm:pt modelId="{34382ED0-1A4B-4EF3-9D50-091D62A767B5}" type="sibTrans" cxnId="{BE2F7464-4942-448D-901C-7E7053603BBF}">
      <dgm:prSet/>
      <dgm:spPr/>
      <dgm:t>
        <a:bodyPr/>
        <a:lstStyle/>
        <a:p>
          <a:endParaRPr lang="ru-RU"/>
        </a:p>
      </dgm:t>
    </dgm:pt>
    <dgm:pt modelId="{C32F9EF1-D552-43BA-AB7E-8C454AD2A482}" type="parTrans" cxnId="{BE2F7464-4942-448D-901C-7E7053603BBF}">
      <dgm:prSet/>
      <dgm:spPr/>
      <dgm:t>
        <a:bodyPr/>
        <a:lstStyle/>
        <a:p>
          <a:endParaRPr lang="ru-RU"/>
        </a:p>
      </dgm:t>
    </dgm:pt>
    <dgm:pt modelId="{1EC0CDE2-3D32-464E-AADA-F9D05F2E1DBC}">
      <dgm:prSet custT="1"/>
      <dgm:spPr/>
      <dgm:t>
        <a:bodyPr/>
        <a:lstStyle/>
        <a:p>
          <a:r>
            <a:rPr lang="ru-RU" sz="1900" dirty="0" smtClean="0"/>
            <a:t>эффективность использования активов и их ликвидность, </a:t>
          </a:r>
          <a:endParaRPr lang="ru-RU" sz="1900" dirty="0"/>
        </a:p>
      </dgm:t>
    </dgm:pt>
    <dgm:pt modelId="{3B0DD05C-7B1C-458C-AE33-A30FEC4BB386}" type="sibTrans" cxnId="{B892E516-FF58-4100-954E-F8475551D36E}">
      <dgm:prSet/>
      <dgm:spPr/>
      <dgm:t>
        <a:bodyPr/>
        <a:lstStyle/>
        <a:p>
          <a:endParaRPr lang="ru-RU"/>
        </a:p>
      </dgm:t>
    </dgm:pt>
    <dgm:pt modelId="{02F9FCB6-884F-4DF0-AE5F-E8D3A56A5BF1}" type="parTrans" cxnId="{B892E516-FF58-4100-954E-F8475551D36E}">
      <dgm:prSet/>
      <dgm:spPr/>
      <dgm:t>
        <a:bodyPr/>
        <a:lstStyle/>
        <a:p>
          <a:endParaRPr lang="ru-RU"/>
        </a:p>
      </dgm:t>
    </dgm:pt>
    <dgm:pt modelId="{C7D4CDAC-90BA-453A-9DFD-EC14838377D7}">
      <dgm:prSet custT="1"/>
      <dgm:spPr/>
      <dgm:t>
        <a:bodyPr/>
        <a:lstStyle/>
        <a:p>
          <a:r>
            <a:rPr lang="ru-RU" sz="1900" dirty="0" smtClean="0"/>
            <a:t>платежеспособность и  финансовая устойчивость предприятия</a:t>
          </a:r>
          <a:endParaRPr lang="ru-RU" sz="1900" dirty="0"/>
        </a:p>
      </dgm:t>
    </dgm:pt>
    <dgm:pt modelId="{F1E5B30E-03A9-46AB-9619-5C54240285F1}" type="sibTrans" cxnId="{467FA0B5-18BF-402B-B647-5469FDE7FDB4}">
      <dgm:prSet/>
      <dgm:spPr/>
      <dgm:t>
        <a:bodyPr/>
        <a:lstStyle/>
        <a:p>
          <a:endParaRPr lang="ru-RU"/>
        </a:p>
      </dgm:t>
    </dgm:pt>
    <dgm:pt modelId="{15E90FB4-8DD9-46CD-A408-44A87D275708}" type="parTrans" cxnId="{467FA0B5-18BF-402B-B647-5469FDE7FDB4}">
      <dgm:prSet/>
      <dgm:spPr/>
      <dgm:t>
        <a:bodyPr/>
        <a:lstStyle/>
        <a:p>
          <a:endParaRPr lang="ru-RU"/>
        </a:p>
      </dgm:t>
    </dgm:pt>
    <dgm:pt modelId="{E3F4C02A-1BA6-4EE3-A648-A27ADB870531}" type="pres">
      <dgm:prSet presAssocID="{8FB8F6F0-60D2-4975-8632-290CECC7DF92}" presName="linear" presStyleCnt="0">
        <dgm:presLayoutVars>
          <dgm:dir/>
          <dgm:animLvl val="lvl"/>
          <dgm:resizeHandles val="exact"/>
        </dgm:presLayoutVars>
      </dgm:prSet>
      <dgm:spPr/>
      <dgm:t>
        <a:bodyPr/>
        <a:lstStyle/>
        <a:p>
          <a:endParaRPr lang="ru-RU"/>
        </a:p>
      </dgm:t>
    </dgm:pt>
    <dgm:pt modelId="{A4AB60B8-47F2-41D8-BA92-2F0BCF750BB5}" type="pres">
      <dgm:prSet presAssocID="{FDB6ECD0-14FE-4A36-A48A-3A5AEE646DAF}" presName="parentLin" presStyleCnt="0"/>
      <dgm:spPr/>
    </dgm:pt>
    <dgm:pt modelId="{E80487CA-2519-45A1-90D4-0DF9E3109AE8}" type="pres">
      <dgm:prSet presAssocID="{FDB6ECD0-14FE-4A36-A48A-3A5AEE646DAF}" presName="parentLeftMargin" presStyleLbl="node1" presStyleIdx="0" presStyleCnt="4"/>
      <dgm:spPr/>
      <dgm:t>
        <a:bodyPr/>
        <a:lstStyle/>
        <a:p>
          <a:endParaRPr lang="ru-RU"/>
        </a:p>
      </dgm:t>
    </dgm:pt>
    <dgm:pt modelId="{E4A4F989-ED8E-4E02-A950-7B888D2F81D9}" type="pres">
      <dgm:prSet presAssocID="{FDB6ECD0-14FE-4A36-A48A-3A5AEE646DAF}" presName="parentText" presStyleLbl="node1" presStyleIdx="0" presStyleCnt="4" custScaleX="142857">
        <dgm:presLayoutVars>
          <dgm:chMax val="0"/>
          <dgm:bulletEnabled val="1"/>
        </dgm:presLayoutVars>
      </dgm:prSet>
      <dgm:spPr/>
      <dgm:t>
        <a:bodyPr/>
        <a:lstStyle/>
        <a:p>
          <a:endParaRPr lang="ru-RU"/>
        </a:p>
      </dgm:t>
    </dgm:pt>
    <dgm:pt modelId="{C6728DB9-10FB-4DEE-9F87-F5548621A5F2}" type="pres">
      <dgm:prSet presAssocID="{FDB6ECD0-14FE-4A36-A48A-3A5AEE646DAF}" presName="negativeSpace" presStyleCnt="0"/>
      <dgm:spPr/>
    </dgm:pt>
    <dgm:pt modelId="{E919508A-936B-4BF9-8F0C-55045E7D17AC}" type="pres">
      <dgm:prSet presAssocID="{FDB6ECD0-14FE-4A36-A48A-3A5AEE646DAF}" presName="childText" presStyleLbl="conFgAcc1" presStyleIdx="0" presStyleCnt="4">
        <dgm:presLayoutVars>
          <dgm:bulletEnabled val="1"/>
        </dgm:presLayoutVars>
      </dgm:prSet>
      <dgm:spPr/>
      <dgm:t>
        <a:bodyPr/>
        <a:lstStyle/>
        <a:p>
          <a:endParaRPr lang="ru-RU"/>
        </a:p>
      </dgm:t>
    </dgm:pt>
    <dgm:pt modelId="{AF54B153-5A2F-4CE0-ACA5-EE259BE784F7}" type="pres">
      <dgm:prSet presAssocID="{94DF258D-A8D1-4BB7-9BA1-9328F7361368}" presName="spaceBetweenRectangles" presStyleCnt="0"/>
      <dgm:spPr/>
    </dgm:pt>
    <dgm:pt modelId="{E07A2543-64F1-4263-B8BF-6B8BF1D03069}" type="pres">
      <dgm:prSet presAssocID="{0FC84007-887F-448A-8FFD-11A6F23C8F98}" presName="parentLin" presStyleCnt="0"/>
      <dgm:spPr/>
    </dgm:pt>
    <dgm:pt modelId="{0A27932F-40CB-40CC-94D9-DAB712F6FBF9}" type="pres">
      <dgm:prSet presAssocID="{0FC84007-887F-448A-8FFD-11A6F23C8F98}" presName="parentLeftMargin" presStyleLbl="node1" presStyleIdx="0" presStyleCnt="4"/>
      <dgm:spPr/>
      <dgm:t>
        <a:bodyPr/>
        <a:lstStyle/>
        <a:p>
          <a:endParaRPr lang="ru-RU"/>
        </a:p>
      </dgm:t>
    </dgm:pt>
    <dgm:pt modelId="{CC0D3FF9-C659-465D-9F91-FE2962A77557}" type="pres">
      <dgm:prSet presAssocID="{0FC84007-887F-448A-8FFD-11A6F23C8F98}" presName="parentText" presStyleLbl="node1" presStyleIdx="1" presStyleCnt="4" custScaleX="142857">
        <dgm:presLayoutVars>
          <dgm:chMax val="0"/>
          <dgm:bulletEnabled val="1"/>
        </dgm:presLayoutVars>
      </dgm:prSet>
      <dgm:spPr/>
      <dgm:t>
        <a:bodyPr/>
        <a:lstStyle/>
        <a:p>
          <a:endParaRPr lang="ru-RU"/>
        </a:p>
      </dgm:t>
    </dgm:pt>
    <dgm:pt modelId="{AFC3F739-B968-4A48-A15A-636C1B0F3EE5}" type="pres">
      <dgm:prSet presAssocID="{0FC84007-887F-448A-8FFD-11A6F23C8F98}" presName="negativeSpace" presStyleCnt="0"/>
      <dgm:spPr/>
    </dgm:pt>
    <dgm:pt modelId="{6D0E3651-596F-4FCE-9B82-1E9B9BF29F92}" type="pres">
      <dgm:prSet presAssocID="{0FC84007-887F-448A-8FFD-11A6F23C8F98}" presName="childText" presStyleLbl="conFgAcc1" presStyleIdx="1" presStyleCnt="4" custScaleY="96912">
        <dgm:presLayoutVars>
          <dgm:bulletEnabled val="1"/>
        </dgm:presLayoutVars>
      </dgm:prSet>
      <dgm:spPr/>
      <dgm:t>
        <a:bodyPr/>
        <a:lstStyle/>
        <a:p>
          <a:endParaRPr lang="ru-RU"/>
        </a:p>
      </dgm:t>
    </dgm:pt>
    <dgm:pt modelId="{AC33179E-E497-43B6-A5CB-296011E2DBAF}" type="pres">
      <dgm:prSet presAssocID="{40208577-9C9C-4BDA-BE16-E431A98CB074}" presName="spaceBetweenRectangles" presStyleCnt="0"/>
      <dgm:spPr/>
    </dgm:pt>
    <dgm:pt modelId="{9BD98693-6B35-4BE0-A707-266DEE6AE40D}" type="pres">
      <dgm:prSet presAssocID="{5B45B38B-0D18-4B76-ABB3-B8A65BE29BF3}" presName="parentLin" presStyleCnt="0"/>
      <dgm:spPr/>
    </dgm:pt>
    <dgm:pt modelId="{403B132E-5EB7-451F-ACF6-0366871B840E}" type="pres">
      <dgm:prSet presAssocID="{5B45B38B-0D18-4B76-ABB3-B8A65BE29BF3}" presName="parentLeftMargin" presStyleLbl="node1" presStyleIdx="1" presStyleCnt="4"/>
      <dgm:spPr/>
      <dgm:t>
        <a:bodyPr/>
        <a:lstStyle/>
        <a:p>
          <a:endParaRPr lang="ru-RU"/>
        </a:p>
      </dgm:t>
    </dgm:pt>
    <dgm:pt modelId="{C6FE3644-5C6A-4C3B-B43E-C59C720FCA27}" type="pres">
      <dgm:prSet presAssocID="{5B45B38B-0D18-4B76-ABB3-B8A65BE29BF3}" presName="parentText" presStyleLbl="node1" presStyleIdx="2" presStyleCnt="4" custScaleX="142857" custScaleY="87010">
        <dgm:presLayoutVars>
          <dgm:chMax val="0"/>
          <dgm:bulletEnabled val="1"/>
        </dgm:presLayoutVars>
      </dgm:prSet>
      <dgm:spPr/>
      <dgm:t>
        <a:bodyPr/>
        <a:lstStyle/>
        <a:p>
          <a:endParaRPr lang="ru-RU"/>
        </a:p>
      </dgm:t>
    </dgm:pt>
    <dgm:pt modelId="{103FC1A9-CFDF-4816-9714-14929CFA7C24}" type="pres">
      <dgm:prSet presAssocID="{5B45B38B-0D18-4B76-ABB3-B8A65BE29BF3}" presName="negativeSpace" presStyleCnt="0"/>
      <dgm:spPr/>
    </dgm:pt>
    <dgm:pt modelId="{169E0FA0-FF42-4A33-B4AA-502843C9D3EB}" type="pres">
      <dgm:prSet presAssocID="{5B45B38B-0D18-4B76-ABB3-B8A65BE29BF3}" presName="childText" presStyleLbl="conFgAcc1" presStyleIdx="2" presStyleCnt="4">
        <dgm:presLayoutVars>
          <dgm:bulletEnabled val="1"/>
        </dgm:presLayoutVars>
      </dgm:prSet>
      <dgm:spPr/>
      <dgm:t>
        <a:bodyPr/>
        <a:lstStyle/>
        <a:p>
          <a:endParaRPr lang="ru-RU"/>
        </a:p>
      </dgm:t>
    </dgm:pt>
    <dgm:pt modelId="{07459E7C-E4F6-4CF1-902F-F549251D1440}" type="pres">
      <dgm:prSet presAssocID="{B9C1DBA9-D32B-4B5E-8024-0C94A48D98A2}" presName="spaceBetweenRectangles" presStyleCnt="0"/>
      <dgm:spPr/>
    </dgm:pt>
    <dgm:pt modelId="{3C823152-CA92-4F5C-B322-FEE7B3A40868}" type="pres">
      <dgm:prSet presAssocID="{55D700AE-676E-4B7E-B1FB-FB59D2D5FEFC}" presName="parentLin" presStyleCnt="0"/>
      <dgm:spPr/>
    </dgm:pt>
    <dgm:pt modelId="{0D9BF591-FB45-43E1-AC25-D912C4A4E68C}" type="pres">
      <dgm:prSet presAssocID="{55D700AE-676E-4B7E-B1FB-FB59D2D5FEFC}" presName="parentLeftMargin" presStyleLbl="node1" presStyleIdx="2" presStyleCnt="4"/>
      <dgm:spPr/>
      <dgm:t>
        <a:bodyPr/>
        <a:lstStyle/>
        <a:p>
          <a:endParaRPr lang="ru-RU"/>
        </a:p>
      </dgm:t>
    </dgm:pt>
    <dgm:pt modelId="{B07E154C-68E4-4E19-B73F-F97714C8A6E9}" type="pres">
      <dgm:prSet presAssocID="{55D700AE-676E-4B7E-B1FB-FB59D2D5FEFC}" presName="parentText" presStyleLbl="node1" presStyleIdx="3" presStyleCnt="4" custScaleX="142857">
        <dgm:presLayoutVars>
          <dgm:chMax val="0"/>
          <dgm:bulletEnabled val="1"/>
        </dgm:presLayoutVars>
      </dgm:prSet>
      <dgm:spPr/>
      <dgm:t>
        <a:bodyPr/>
        <a:lstStyle/>
        <a:p>
          <a:endParaRPr lang="ru-RU"/>
        </a:p>
      </dgm:t>
    </dgm:pt>
    <dgm:pt modelId="{45BA1D96-E695-48FE-BCFD-60454F6C6BDD}" type="pres">
      <dgm:prSet presAssocID="{55D700AE-676E-4B7E-B1FB-FB59D2D5FEFC}" presName="negativeSpace" presStyleCnt="0"/>
      <dgm:spPr/>
    </dgm:pt>
    <dgm:pt modelId="{40E90799-0DD8-4226-A594-C24EC4066972}" type="pres">
      <dgm:prSet presAssocID="{55D700AE-676E-4B7E-B1FB-FB59D2D5FEFC}" presName="childText" presStyleLbl="conFgAcc1" presStyleIdx="3" presStyleCnt="4">
        <dgm:presLayoutVars>
          <dgm:bulletEnabled val="1"/>
        </dgm:presLayoutVars>
      </dgm:prSet>
      <dgm:spPr/>
      <dgm:t>
        <a:bodyPr/>
        <a:lstStyle/>
        <a:p>
          <a:endParaRPr lang="ru-RU"/>
        </a:p>
      </dgm:t>
    </dgm:pt>
  </dgm:ptLst>
  <dgm:cxnLst>
    <dgm:cxn modelId="{46B1C1F5-6759-4889-B8DA-7E339670E805}" type="presOf" srcId="{5B45B38B-0D18-4B76-ABB3-B8A65BE29BF3}" destId="{403B132E-5EB7-451F-ACF6-0366871B840E}" srcOrd="0" destOrd="0" presId="urn:microsoft.com/office/officeart/2005/8/layout/list1"/>
    <dgm:cxn modelId="{467FA0B5-18BF-402B-B647-5469FDE7FDB4}" srcId="{55D700AE-676E-4B7E-B1FB-FB59D2D5FEFC}" destId="{C7D4CDAC-90BA-453A-9DFD-EC14838377D7}" srcOrd="2" destOrd="0" parTransId="{15E90FB4-8DD9-46CD-A408-44A87D275708}" sibTransId="{F1E5B30E-03A9-46AB-9619-5C54240285F1}"/>
    <dgm:cxn modelId="{7E475763-03DB-4461-93DD-27DCBE58D700}" type="presOf" srcId="{2D696513-0A8D-4B2B-917F-3653EF28B6CE}" destId="{6D0E3651-596F-4FCE-9B82-1E9B9BF29F92}" srcOrd="0" destOrd="1" presId="urn:microsoft.com/office/officeart/2005/8/layout/list1"/>
    <dgm:cxn modelId="{EDDEAFDD-A4DF-40FF-8F7A-84F2E2DB1838}" srcId="{8FB8F6F0-60D2-4975-8632-290CECC7DF92}" destId="{FDB6ECD0-14FE-4A36-A48A-3A5AEE646DAF}" srcOrd="0" destOrd="0" parTransId="{FFAD8D9B-E286-40C1-9870-2ED99BD76C27}" sibTransId="{94DF258D-A8D1-4BB7-9BA1-9328F7361368}"/>
    <dgm:cxn modelId="{AE5F412B-F09A-4FBE-AA1F-C28835C5AC1B}" srcId="{0FC84007-887F-448A-8FFD-11A6F23C8F98}" destId="{B247C658-A4BD-447D-9C60-64A9F5982523}" srcOrd="2" destOrd="0" parTransId="{87A70D77-4EE8-4130-932C-13ACEEDD5F55}" sibTransId="{785C67E9-3DF5-4D88-A9D3-64BE659AF373}"/>
    <dgm:cxn modelId="{9C777EEF-3717-4040-8299-FA6645364160}" srcId="{5B45B38B-0D18-4B76-ABB3-B8A65BE29BF3}" destId="{030FE151-0164-4F4E-ADE1-BD6E4C0225A3}" srcOrd="0" destOrd="0" parTransId="{71F970A0-3007-4E7B-9949-B518A6111522}" sibTransId="{2949C08C-0991-4293-B493-8613A7BC3EF4}"/>
    <dgm:cxn modelId="{65F2F244-AF12-4F68-99BC-AF3913225F01}" srcId="{8FB8F6F0-60D2-4975-8632-290CECC7DF92}" destId="{55D700AE-676E-4B7E-B1FB-FB59D2D5FEFC}" srcOrd="3" destOrd="0" parTransId="{F2721701-8A37-445A-BF6D-657BEDD8CF37}" sibTransId="{8E62ABAE-F771-414A-8498-CBA6668B3F7C}"/>
    <dgm:cxn modelId="{FF2180D7-0779-4AC9-A111-B9328BEE18CD}" srcId="{8FB8F6F0-60D2-4975-8632-290CECC7DF92}" destId="{0FC84007-887F-448A-8FFD-11A6F23C8F98}" srcOrd="1" destOrd="0" parTransId="{2748D3BA-61F1-46A9-B46B-815EC97CE456}" sibTransId="{40208577-9C9C-4BDA-BE16-E431A98CB074}"/>
    <dgm:cxn modelId="{B7F4DE48-A41D-4842-9AE7-9D034AC239D5}" type="presOf" srcId="{55D700AE-676E-4B7E-B1FB-FB59D2D5FEFC}" destId="{0D9BF591-FB45-43E1-AC25-D912C4A4E68C}" srcOrd="0" destOrd="0" presId="urn:microsoft.com/office/officeart/2005/8/layout/list1"/>
    <dgm:cxn modelId="{920A0B88-7D95-4B2C-B931-18E62A91A1DB}" type="presOf" srcId="{7690640F-BD0D-42F6-96F0-A578E56AE5BA}" destId="{E919508A-936B-4BF9-8F0C-55045E7D17AC}" srcOrd="0" destOrd="1" presId="urn:microsoft.com/office/officeart/2005/8/layout/list1"/>
    <dgm:cxn modelId="{A2B4EC1C-97A9-48A6-A1F7-3B904EEEFF4C}" srcId="{FDB6ECD0-14FE-4A36-A48A-3A5AEE646DAF}" destId="{945C6954-8FDE-4A96-9D0A-23B0A7F7FC99}" srcOrd="0" destOrd="0" parTransId="{F299CF79-78E8-4B3C-ABDD-52379C15A815}" sibTransId="{B3B65FB2-3B25-431D-A92C-004BA5402EF6}"/>
    <dgm:cxn modelId="{5E5B0DCB-00B8-4A2A-BF08-B7D1452B6E5A}" type="presOf" srcId="{945C6954-8FDE-4A96-9D0A-23B0A7F7FC99}" destId="{E919508A-936B-4BF9-8F0C-55045E7D17AC}" srcOrd="0" destOrd="0" presId="urn:microsoft.com/office/officeart/2005/8/layout/list1"/>
    <dgm:cxn modelId="{B655CB52-9E39-4302-ADB2-4E5411EB446F}" srcId="{5B45B38B-0D18-4B76-ABB3-B8A65BE29BF3}" destId="{828B2DE1-DEED-4141-A2D8-C73E0EA5B1A7}" srcOrd="1" destOrd="0" parTransId="{5260A9FC-A335-4AA4-86F4-C4BC04B869EB}" sibTransId="{AB9D49DA-4F73-4402-9BE8-5C6F36CBF6E7}"/>
    <dgm:cxn modelId="{34A6A8E1-4EDE-4A7D-846A-9A8DC008CA66}" type="presOf" srcId="{828B2DE1-DEED-4141-A2D8-C73E0EA5B1A7}" destId="{169E0FA0-FF42-4A33-B4AA-502843C9D3EB}" srcOrd="0" destOrd="1" presId="urn:microsoft.com/office/officeart/2005/8/layout/list1"/>
    <dgm:cxn modelId="{13FFF960-2888-40DC-BCFB-A8DEEA2E3B73}" type="presOf" srcId="{8E99778F-90F4-4244-B983-742BE0ED5698}" destId="{40E90799-0DD8-4226-A594-C24EC4066972}" srcOrd="0" destOrd="0" presId="urn:microsoft.com/office/officeart/2005/8/layout/list1"/>
    <dgm:cxn modelId="{BBDEFA40-1B0D-40DA-8561-39F7D650B906}" srcId="{FDB6ECD0-14FE-4A36-A48A-3A5AEE646DAF}" destId="{7690640F-BD0D-42F6-96F0-A578E56AE5BA}" srcOrd="1" destOrd="0" parTransId="{A272F597-0378-4F7D-8DCA-01EF39DB4291}" sibTransId="{762032A4-8DF8-4864-BE93-E1AA28ADDC4B}"/>
    <dgm:cxn modelId="{246E183E-D34D-4804-B597-89E87C5ABB4A}" type="presOf" srcId="{8FB8F6F0-60D2-4975-8632-290CECC7DF92}" destId="{E3F4C02A-1BA6-4EE3-A648-A27ADB870531}" srcOrd="0" destOrd="0" presId="urn:microsoft.com/office/officeart/2005/8/layout/list1"/>
    <dgm:cxn modelId="{B892E516-FF58-4100-954E-F8475551D36E}" srcId="{55D700AE-676E-4B7E-B1FB-FB59D2D5FEFC}" destId="{1EC0CDE2-3D32-464E-AADA-F9D05F2E1DBC}" srcOrd="1" destOrd="0" parTransId="{02F9FCB6-884F-4DF0-AE5F-E8D3A56A5BF1}" sibTransId="{3B0DD05C-7B1C-458C-AE33-A30FEC4BB386}"/>
    <dgm:cxn modelId="{ABA711B1-66DB-4236-8B85-FF3EF163AE72}" type="presOf" srcId="{FDB6ECD0-14FE-4A36-A48A-3A5AEE646DAF}" destId="{E4A4F989-ED8E-4E02-A950-7B888D2F81D9}" srcOrd="1" destOrd="0" presId="urn:microsoft.com/office/officeart/2005/8/layout/list1"/>
    <dgm:cxn modelId="{E118DBDC-7C1F-434D-80EE-FAE9F271020D}" type="presOf" srcId="{0FC84007-887F-448A-8FFD-11A6F23C8F98}" destId="{CC0D3FF9-C659-465D-9F91-FE2962A77557}" srcOrd="1" destOrd="0" presId="urn:microsoft.com/office/officeart/2005/8/layout/list1"/>
    <dgm:cxn modelId="{C0C927BA-BD69-458E-A198-0E2A8375C4C3}" type="presOf" srcId="{FDB6ECD0-14FE-4A36-A48A-3A5AEE646DAF}" destId="{E80487CA-2519-45A1-90D4-0DF9E3109AE8}" srcOrd="0" destOrd="0" presId="urn:microsoft.com/office/officeart/2005/8/layout/list1"/>
    <dgm:cxn modelId="{1BC06513-5CF5-4D98-85F9-1C9FA8A9D263}" type="presOf" srcId="{55D700AE-676E-4B7E-B1FB-FB59D2D5FEFC}" destId="{B07E154C-68E4-4E19-B73F-F97714C8A6E9}" srcOrd="1" destOrd="0" presId="urn:microsoft.com/office/officeart/2005/8/layout/list1"/>
    <dgm:cxn modelId="{7E6D7011-F7F1-4032-9149-F69B819651C4}" type="presOf" srcId="{030FE151-0164-4F4E-ADE1-BD6E4C0225A3}" destId="{169E0FA0-FF42-4A33-B4AA-502843C9D3EB}" srcOrd="0" destOrd="0" presId="urn:microsoft.com/office/officeart/2005/8/layout/list1"/>
    <dgm:cxn modelId="{3EB3F89E-2754-49D4-B9C8-7629961B3BFD}" type="presOf" srcId="{B247C658-A4BD-447D-9C60-64A9F5982523}" destId="{6D0E3651-596F-4FCE-9B82-1E9B9BF29F92}" srcOrd="0" destOrd="2" presId="urn:microsoft.com/office/officeart/2005/8/layout/list1"/>
    <dgm:cxn modelId="{9C23DD86-61F0-45BA-A453-8882EF87016D}" srcId="{0FC84007-887F-448A-8FFD-11A6F23C8F98}" destId="{2D696513-0A8D-4B2B-917F-3653EF28B6CE}" srcOrd="1" destOrd="0" parTransId="{91FED812-E919-48D3-8266-E0B6EB57A40B}" sibTransId="{C81F4357-693B-40D8-AA2D-0BE082B89F13}"/>
    <dgm:cxn modelId="{74C80066-395C-4AB0-B5EA-0AEDB6C77B79}" type="presOf" srcId="{1EC0CDE2-3D32-464E-AADA-F9D05F2E1DBC}" destId="{40E90799-0DD8-4226-A594-C24EC4066972}" srcOrd="0" destOrd="1" presId="urn:microsoft.com/office/officeart/2005/8/layout/list1"/>
    <dgm:cxn modelId="{C530D69A-E9F6-480A-9138-D540EB51B042}" type="presOf" srcId="{C7D4CDAC-90BA-453A-9DFD-EC14838377D7}" destId="{40E90799-0DD8-4226-A594-C24EC4066972}" srcOrd="0" destOrd="2" presId="urn:microsoft.com/office/officeart/2005/8/layout/list1"/>
    <dgm:cxn modelId="{FA1C7215-C124-469E-9EA7-62DF2A62530A}" srcId="{8FB8F6F0-60D2-4975-8632-290CECC7DF92}" destId="{5B45B38B-0D18-4B76-ABB3-B8A65BE29BF3}" srcOrd="2" destOrd="0" parTransId="{AFF60F2E-E6D1-40DC-9DF9-B6BE29B72891}" sibTransId="{B9C1DBA9-D32B-4B5E-8024-0C94A48D98A2}"/>
    <dgm:cxn modelId="{2F278DEC-F571-44CC-986D-F8EC78F7245B}" type="presOf" srcId="{DE3DD8EE-DB94-4B46-B894-97B8464C9142}" destId="{6D0E3651-596F-4FCE-9B82-1E9B9BF29F92}" srcOrd="0" destOrd="0" presId="urn:microsoft.com/office/officeart/2005/8/layout/list1"/>
    <dgm:cxn modelId="{3B34DC9A-8E74-47C8-BDBC-D8ECE52BC24E}" type="presOf" srcId="{0FC84007-887F-448A-8FFD-11A6F23C8F98}" destId="{0A27932F-40CB-40CC-94D9-DAB712F6FBF9}" srcOrd="0" destOrd="0" presId="urn:microsoft.com/office/officeart/2005/8/layout/list1"/>
    <dgm:cxn modelId="{BE2F7464-4942-448D-901C-7E7053603BBF}" srcId="{55D700AE-676E-4B7E-B1FB-FB59D2D5FEFC}" destId="{8E99778F-90F4-4244-B983-742BE0ED5698}" srcOrd="0" destOrd="0" parTransId="{C32F9EF1-D552-43BA-AB7E-8C454AD2A482}" sibTransId="{34382ED0-1A4B-4EF3-9D50-091D62A767B5}"/>
    <dgm:cxn modelId="{C0FBF857-5465-45B2-AD27-6258D43A59E0}" srcId="{0FC84007-887F-448A-8FFD-11A6F23C8F98}" destId="{DE3DD8EE-DB94-4B46-B894-97B8464C9142}" srcOrd="0" destOrd="0" parTransId="{2928FEB9-CA81-46BE-B2BC-EA8ACDED3B47}" sibTransId="{F97EA5FB-1664-4606-97A7-5BEF70A7F3EE}"/>
    <dgm:cxn modelId="{BC0084AC-4949-4E0C-812D-D7D705A48D82}" type="presOf" srcId="{5B45B38B-0D18-4B76-ABB3-B8A65BE29BF3}" destId="{C6FE3644-5C6A-4C3B-B43E-C59C720FCA27}" srcOrd="1" destOrd="0" presId="urn:microsoft.com/office/officeart/2005/8/layout/list1"/>
    <dgm:cxn modelId="{6C52E32E-1EAB-46A3-8FE3-0BC5F73D2382}" type="presParOf" srcId="{E3F4C02A-1BA6-4EE3-A648-A27ADB870531}" destId="{A4AB60B8-47F2-41D8-BA92-2F0BCF750BB5}" srcOrd="0" destOrd="0" presId="urn:microsoft.com/office/officeart/2005/8/layout/list1"/>
    <dgm:cxn modelId="{ADF4056C-7296-4F2B-A4A9-2126A840124F}" type="presParOf" srcId="{A4AB60B8-47F2-41D8-BA92-2F0BCF750BB5}" destId="{E80487CA-2519-45A1-90D4-0DF9E3109AE8}" srcOrd="0" destOrd="0" presId="urn:microsoft.com/office/officeart/2005/8/layout/list1"/>
    <dgm:cxn modelId="{E8C2CF13-6D07-414C-A723-3F066D6B333B}" type="presParOf" srcId="{A4AB60B8-47F2-41D8-BA92-2F0BCF750BB5}" destId="{E4A4F989-ED8E-4E02-A950-7B888D2F81D9}" srcOrd="1" destOrd="0" presId="urn:microsoft.com/office/officeart/2005/8/layout/list1"/>
    <dgm:cxn modelId="{20985882-8052-4A88-9B8B-13538588721E}" type="presParOf" srcId="{E3F4C02A-1BA6-4EE3-A648-A27ADB870531}" destId="{C6728DB9-10FB-4DEE-9F87-F5548621A5F2}" srcOrd="1" destOrd="0" presId="urn:microsoft.com/office/officeart/2005/8/layout/list1"/>
    <dgm:cxn modelId="{FB7CE440-093E-4413-BD2B-1AB659867778}" type="presParOf" srcId="{E3F4C02A-1BA6-4EE3-A648-A27ADB870531}" destId="{E919508A-936B-4BF9-8F0C-55045E7D17AC}" srcOrd="2" destOrd="0" presId="urn:microsoft.com/office/officeart/2005/8/layout/list1"/>
    <dgm:cxn modelId="{4C612AB1-C574-4704-8487-D848700D1FFE}" type="presParOf" srcId="{E3F4C02A-1BA6-4EE3-A648-A27ADB870531}" destId="{AF54B153-5A2F-4CE0-ACA5-EE259BE784F7}" srcOrd="3" destOrd="0" presId="urn:microsoft.com/office/officeart/2005/8/layout/list1"/>
    <dgm:cxn modelId="{B9933260-768D-4C42-BD96-6200C35236E2}" type="presParOf" srcId="{E3F4C02A-1BA6-4EE3-A648-A27ADB870531}" destId="{E07A2543-64F1-4263-B8BF-6B8BF1D03069}" srcOrd="4" destOrd="0" presId="urn:microsoft.com/office/officeart/2005/8/layout/list1"/>
    <dgm:cxn modelId="{3D2569B0-1357-40C8-BACB-82FEAE04B257}" type="presParOf" srcId="{E07A2543-64F1-4263-B8BF-6B8BF1D03069}" destId="{0A27932F-40CB-40CC-94D9-DAB712F6FBF9}" srcOrd="0" destOrd="0" presId="urn:microsoft.com/office/officeart/2005/8/layout/list1"/>
    <dgm:cxn modelId="{C56A7EAA-2732-4EF8-8AED-45F368CC3731}" type="presParOf" srcId="{E07A2543-64F1-4263-B8BF-6B8BF1D03069}" destId="{CC0D3FF9-C659-465D-9F91-FE2962A77557}" srcOrd="1" destOrd="0" presId="urn:microsoft.com/office/officeart/2005/8/layout/list1"/>
    <dgm:cxn modelId="{B26A45A5-D0E5-4A9E-9555-0056C1E7FEF0}" type="presParOf" srcId="{E3F4C02A-1BA6-4EE3-A648-A27ADB870531}" destId="{AFC3F739-B968-4A48-A15A-636C1B0F3EE5}" srcOrd="5" destOrd="0" presId="urn:microsoft.com/office/officeart/2005/8/layout/list1"/>
    <dgm:cxn modelId="{135583D1-9C81-4993-86D1-D8B37C24AFD4}" type="presParOf" srcId="{E3F4C02A-1BA6-4EE3-A648-A27ADB870531}" destId="{6D0E3651-596F-4FCE-9B82-1E9B9BF29F92}" srcOrd="6" destOrd="0" presId="urn:microsoft.com/office/officeart/2005/8/layout/list1"/>
    <dgm:cxn modelId="{5F69D6ED-D346-43FD-B027-F95696AF6185}" type="presParOf" srcId="{E3F4C02A-1BA6-4EE3-A648-A27ADB870531}" destId="{AC33179E-E497-43B6-A5CB-296011E2DBAF}" srcOrd="7" destOrd="0" presId="urn:microsoft.com/office/officeart/2005/8/layout/list1"/>
    <dgm:cxn modelId="{D5413CEF-3359-4EFA-B76F-1DBBF2B7B840}" type="presParOf" srcId="{E3F4C02A-1BA6-4EE3-A648-A27ADB870531}" destId="{9BD98693-6B35-4BE0-A707-266DEE6AE40D}" srcOrd="8" destOrd="0" presId="urn:microsoft.com/office/officeart/2005/8/layout/list1"/>
    <dgm:cxn modelId="{F43FA534-02E6-4B2B-B113-E66A80AD9380}" type="presParOf" srcId="{9BD98693-6B35-4BE0-A707-266DEE6AE40D}" destId="{403B132E-5EB7-451F-ACF6-0366871B840E}" srcOrd="0" destOrd="0" presId="urn:microsoft.com/office/officeart/2005/8/layout/list1"/>
    <dgm:cxn modelId="{755ADCDF-A3F1-4421-9425-52CBA3E8D53F}" type="presParOf" srcId="{9BD98693-6B35-4BE0-A707-266DEE6AE40D}" destId="{C6FE3644-5C6A-4C3B-B43E-C59C720FCA27}" srcOrd="1" destOrd="0" presId="urn:microsoft.com/office/officeart/2005/8/layout/list1"/>
    <dgm:cxn modelId="{AA13A456-0590-4397-8CFE-F860D40D10DD}" type="presParOf" srcId="{E3F4C02A-1BA6-4EE3-A648-A27ADB870531}" destId="{103FC1A9-CFDF-4816-9714-14929CFA7C24}" srcOrd="9" destOrd="0" presId="urn:microsoft.com/office/officeart/2005/8/layout/list1"/>
    <dgm:cxn modelId="{81124666-A50F-4BBD-9E9A-FB03B9AFDCAC}" type="presParOf" srcId="{E3F4C02A-1BA6-4EE3-A648-A27ADB870531}" destId="{169E0FA0-FF42-4A33-B4AA-502843C9D3EB}" srcOrd="10" destOrd="0" presId="urn:microsoft.com/office/officeart/2005/8/layout/list1"/>
    <dgm:cxn modelId="{54B7BF0F-315C-429D-882E-D4F1E530653F}" type="presParOf" srcId="{E3F4C02A-1BA6-4EE3-A648-A27ADB870531}" destId="{07459E7C-E4F6-4CF1-902F-F549251D1440}" srcOrd="11" destOrd="0" presId="urn:microsoft.com/office/officeart/2005/8/layout/list1"/>
    <dgm:cxn modelId="{1E4345D3-97DB-4588-AC7A-B8E290503066}" type="presParOf" srcId="{E3F4C02A-1BA6-4EE3-A648-A27ADB870531}" destId="{3C823152-CA92-4F5C-B322-FEE7B3A40868}" srcOrd="12" destOrd="0" presId="urn:microsoft.com/office/officeart/2005/8/layout/list1"/>
    <dgm:cxn modelId="{70DEC74D-8F9A-49CE-A51D-1900D35E0846}" type="presParOf" srcId="{3C823152-CA92-4F5C-B322-FEE7B3A40868}" destId="{0D9BF591-FB45-43E1-AC25-D912C4A4E68C}" srcOrd="0" destOrd="0" presId="urn:microsoft.com/office/officeart/2005/8/layout/list1"/>
    <dgm:cxn modelId="{1AB200B1-5F11-47A1-9D1F-12F0A7C6342A}" type="presParOf" srcId="{3C823152-CA92-4F5C-B322-FEE7B3A40868}" destId="{B07E154C-68E4-4E19-B73F-F97714C8A6E9}" srcOrd="1" destOrd="0" presId="urn:microsoft.com/office/officeart/2005/8/layout/list1"/>
    <dgm:cxn modelId="{8E936705-2787-4022-B832-33DDCC0E9D3F}" type="presParOf" srcId="{E3F4C02A-1BA6-4EE3-A648-A27ADB870531}" destId="{45BA1D96-E695-48FE-BCFD-60454F6C6BDD}" srcOrd="13" destOrd="0" presId="urn:microsoft.com/office/officeart/2005/8/layout/list1"/>
    <dgm:cxn modelId="{2B356600-CA39-48EB-B254-DA5E9D587A04}" type="presParOf" srcId="{E3F4C02A-1BA6-4EE3-A648-A27ADB870531}" destId="{40E90799-0DD8-4226-A594-C24EC4066972}"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A55E79-0843-4088-97AA-6CA061F91F16}" type="doc">
      <dgm:prSet loTypeId="urn:microsoft.com/office/officeart/2005/8/layout/orgChart1" loCatId="hierarchy" qsTypeId="urn:microsoft.com/office/officeart/2005/8/quickstyle/simple3" qsCatId="simple" csTypeId="urn:microsoft.com/office/officeart/2005/8/colors/accent1_2" csCatId="accent1" phldr="1"/>
      <dgm:spPr/>
      <dgm:t>
        <a:bodyPr/>
        <a:lstStyle/>
        <a:p>
          <a:endParaRPr lang="ru-RU"/>
        </a:p>
      </dgm:t>
    </dgm:pt>
    <dgm:pt modelId="{0DC9EA9E-765E-496D-A911-D35ADDFD239C}">
      <dgm:prSet phldrT="[Текст]" custT="1"/>
      <dgm:spPr/>
      <dgm:t>
        <a:bodyPr/>
        <a:lstStyle/>
        <a:p>
          <a:r>
            <a:rPr lang="ru-RU" sz="2800" dirty="0"/>
            <a:t>Участники инвестиционного рынка</a:t>
          </a:r>
        </a:p>
      </dgm:t>
    </dgm:pt>
    <dgm:pt modelId="{F3A86D7D-2B24-4DF1-A98F-B127D25A08B7}" type="parTrans" cxnId="{2B73CACE-AE6B-4EE3-83B8-170FB23BA7CD}">
      <dgm:prSet/>
      <dgm:spPr/>
      <dgm:t>
        <a:bodyPr/>
        <a:lstStyle/>
        <a:p>
          <a:endParaRPr lang="ru-RU"/>
        </a:p>
      </dgm:t>
    </dgm:pt>
    <dgm:pt modelId="{DB11EE50-732E-453D-9AF0-84836C9BC3ED}" type="sibTrans" cxnId="{2B73CACE-AE6B-4EE3-83B8-170FB23BA7CD}">
      <dgm:prSet/>
      <dgm:spPr/>
      <dgm:t>
        <a:bodyPr/>
        <a:lstStyle/>
        <a:p>
          <a:endParaRPr lang="ru-RU"/>
        </a:p>
      </dgm:t>
    </dgm:pt>
    <dgm:pt modelId="{9BA4230E-FAAD-428F-ACA7-F473B54097AC}">
      <dgm:prSet phldrT="[Текст]" custT="1"/>
      <dgm:spPr/>
      <dgm:t>
        <a:bodyPr/>
        <a:lstStyle/>
        <a:p>
          <a:r>
            <a:rPr lang="ru-RU" sz="2800" dirty="0"/>
            <a:t>Нефинансовые </a:t>
          </a:r>
          <a:r>
            <a:rPr lang="ru-RU" sz="2800" dirty="0" smtClean="0"/>
            <a:t>компании</a:t>
          </a:r>
          <a:endParaRPr lang="ru-RU" sz="2800" dirty="0"/>
        </a:p>
      </dgm:t>
    </dgm:pt>
    <dgm:pt modelId="{4432C787-9424-4F1A-9031-34A360D01FB1}" type="parTrans" cxnId="{4A0C6226-E25B-47E2-BD7A-198C0A66724B}">
      <dgm:prSet/>
      <dgm:spPr/>
      <dgm:t>
        <a:bodyPr/>
        <a:lstStyle/>
        <a:p>
          <a:endParaRPr lang="ru-RU"/>
        </a:p>
      </dgm:t>
    </dgm:pt>
    <dgm:pt modelId="{B1222601-7890-4F72-B0D9-CB3D6D81C1FA}" type="sibTrans" cxnId="{4A0C6226-E25B-47E2-BD7A-198C0A66724B}">
      <dgm:prSet/>
      <dgm:spPr/>
      <dgm:t>
        <a:bodyPr/>
        <a:lstStyle/>
        <a:p>
          <a:endParaRPr lang="ru-RU"/>
        </a:p>
      </dgm:t>
    </dgm:pt>
    <dgm:pt modelId="{E1A40503-7F0D-44B8-8A1C-6E38897F31A9}">
      <dgm:prSet phldrT="[Текст]" custT="1"/>
      <dgm:spPr/>
      <dgm:t>
        <a:bodyPr/>
        <a:lstStyle/>
        <a:p>
          <a:r>
            <a:rPr lang="ru-RU" sz="2400" dirty="0"/>
            <a:t>Частные инвесторы</a:t>
          </a:r>
        </a:p>
      </dgm:t>
    </dgm:pt>
    <dgm:pt modelId="{341FD0F3-FD15-43C5-B91C-F82BB8EFA427}" type="parTrans" cxnId="{D3903A0A-83CF-43C2-BD11-9C426F544024}">
      <dgm:prSet/>
      <dgm:spPr/>
      <dgm:t>
        <a:bodyPr/>
        <a:lstStyle/>
        <a:p>
          <a:endParaRPr lang="ru-RU"/>
        </a:p>
      </dgm:t>
    </dgm:pt>
    <dgm:pt modelId="{347B7906-C35B-4BEA-86D7-4525E31B8D00}" type="sibTrans" cxnId="{D3903A0A-83CF-43C2-BD11-9C426F544024}">
      <dgm:prSet/>
      <dgm:spPr/>
      <dgm:t>
        <a:bodyPr/>
        <a:lstStyle/>
        <a:p>
          <a:endParaRPr lang="ru-RU"/>
        </a:p>
      </dgm:t>
    </dgm:pt>
    <dgm:pt modelId="{515759FD-1384-4DA0-B467-679413F30737}">
      <dgm:prSet phldrT="[Текст]" custT="1"/>
      <dgm:spPr/>
      <dgm:t>
        <a:bodyPr/>
        <a:lstStyle/>
        <a:p>
          <a:r>
            <a:rPr lang="ru-RU" sz="2400" dirty="0"/>
            <a:t>Государство</a:t>
          </a:r>
        </a:p>
      </dgm:t>
    </dgm:pt>
    <dgm:pt modelId="{9D8EF1DE-49EE-46C8-8B56-28870730969E}" type="parTrans" cxnId="{21C3369F-24C9-4EA9-A1D8-BB411E7A3010}">
      <dgm:prSet/>
      <dgm:spPr/>
      <dgm:t>
        <a:bodyPr/>
        <a:lstStyle/>
        <a:p>
          <a:endParaRPr lang="ru-RU"/>
        </a:p>
      </dgm:t>
    </dgm:pt>
    <dgm:pt modelId="{39EFB366-2B82-42FA-8DEA-3B8DD94F2C06}" type="sibTrans" cxnId="{21C3369F-24C9-4EA9-A1D8-BB411E7A3010}">
      <dgm:prSet/>
      <dgm:spPr/>
      <dgm:t>
        <a:bodyPr/>
        <a:lstStyle/>
        <a:p>
          <a:endParaRPr lang="ru-RU"/>
        </a:p>
      </dgm:t>
    </dgm:pt>
    <dgm:pt modelId="{68B3E800-2E55-403A-950D-9240B391B9D8}">
      <dgm:prSet custT="1"/>
      <dgm:spPr/>
      <dgm:t>
        <a:bodyPr/>
        <a:lstStyle/>
        <a:p>
          <a:r>
            <a:rPr lang="ru-RU" sz="2800" dirty="0"/>
            <a:t>Финансовые посредники</a:t>
          </a:r>
        </a:p>
      </dgm:t>
    </dgm:pt>
    <dgm:pt modelId="{DE7DB00B-EC05-4431-AD13-2AA3CA864D4D}" type="parTrans" cxnId="{5083E220-A753-4AEE-96AE-712CF5F25E77}">
      <dgm:prSet/>
      <dgm:spPr/>
      <dgm:t>
        <a:bodyPr/>
        <a:lstStyle/>
        <a:p>
          <a:endParaRPr lang="ru-RU"/>
        </a:p>
      </dgm:t>
    </dgm:pt>
    <dgm:pt modelId="{8C5EF9F2-87EC-4E20-9FFE-DB97701B4977}" type="sibTrans" cxnId="{5083E220-A753-4AEE-96AE-712CF5F25E77}">
      <dgm:prSet/>
      <dgm:spPr/>
      <dgm:t>
        <a:bodyPr/>
        <a:lstStyle/>
        <a:p>
          <a:endParaRPr lang="ru-RU"/>
        </a:p>
      </dgm:t>
    </dgm:pt>
    <dgm:pt modelId="{7B7C3090-7507-463D-86D7-6D0B92425562}">
      <dgm:prSet custT="1"/>
      <dgm:spPr/>
      <dgm:t>
        <a:bodyPr/>
        <a:lstStyle/>
        <a:p>
          <a:r>
            <a:rPr lang="ru-RU" sz="2400" dirty="0" smtClean="0"/>
            <a:t>Специали-зированные</a:t>
          </a:r>
          <a:endParaRPr lang="ru-RU" sz="2400" dirty="0"/>
        </a:p>
      </dgm:t>
    </dgm:pt>
    <dgm:pt modelId="{30EDA156-9A70-4849-91A9-74BFF0F2E957}" type="parTrans" cxnId="{0A804DD9-91B2-462B-A864-625B8C500BAD}">
      <dgm:prSet/>
      <dgm:spPr/>
      <dgm:t>
        <a:bodyPr/>
        <a:lstStyle/>
        <a:p>
          <a:endParaRPr lang="ru-RU"/>
        </a:p>
      </dgm:t>
    </dgm:pt>
    <dgm:pt modelId="{2A3CAF4D-FEFB-45BE-ADE1-8F3028DEA2A1}" type="sibTrans" cxnId="{0A804DD9-91B2-462B-A864-625B8C500BAD}">
      <dgm:prSet/>
      <dgm:spPr/>
      <dgm:t>
        <a:bodyPr/>
        <a:lstStyle/>
        <a:p>
          <a:endParaRPr lang="ru-RU"/>
        </a:p>
      </dgm:t>
    </dgm:pt>
    <dgm:pt modelId="{C8B2E970-7E22-4FC0-823D-6A99C0A19FDD}">
      <dgm:prSet custT="1"/>
      <dgm:spPr/>
      <dgm:t>
        <a:bodyPr/>
        <a:lstStyle/>
        <a:p>
          <a:r>
            <a:rPr lang="ru-RU" sz="2400" dirty="0" smtClean="0"/>
            <a:t>Диверси-фици-рованные</a:t>
          </a:r>
          <a:endParaRPr lang="ru-RU" sz="2400" dirty="0"/>
        </a:p>
      </dgm:t>
    </dgm:pt>
    <dgm:pt modelId="{2C36B627-3031-4CA9-9C06-AE6504D93021}" type="parTrans" cxnId="{243EDF11-E85F-43BD-9F79-90F60089FD0C}">
      <dgm:prSet/>
      <dgm:spPr/>
      <dgm:t>
        <a:bodyPr/>
        <a:lstStyle/>
        <a:p>
          <a:endParaRPr lang="ru-RU"/>
        </a:p>
      </dgm:t>
    </dgm:pt>
    <dgm:pt modelId="{C629F51B-1728-4DAA-837B-74D75074BBBD}" type="sibTrans" cxnId="{243EDF11-E85F-43BD-9F79-90F60089FD0C}">
      <dgm:prSet/>
      <dgm:spPr/>
      <dgm:t>
        <a:bodyPr/>
        <a:lstStyle/>
        <a:p>
          <a:endParaRPr lang="ru-RU"/>
        </a:p>
      </dgm:t>
    </dgm:pt>
    <dgm:pt modelId="{31AF2113-DD27-4CD4-A53D-8349C5D74497}">
      <dgm:prSet custT="1"/>
      <dgm:spPr/>
      <dgm:t>
        <a:bodyPr/>
        <a:lstStyle/>
        <a:p>
          <a:r>
            <a:rPr lang="ru-RU" sz="2400" dirty="0" smtClean="0"/>
            <a:t>Инвестици-онные </a:t>
          </a:r>
          <a:r>
            <a:rPr lang="ru-RU" sz="2400" dirty="0"/>
            <a:t>банки, страховые компании, </a:t>
          </a:r>
          <a:r>
            <a:rPr lang="ru-RU" sz="2400" dirty="0" smtClean="0"/>
            <a:t>хедж-фонды</a:t>
          </a:r>
          <a:endParaRPr lang="ru-RU" sz="2400" dirty="0"/>
        </a:p>
      </dgm:t>
    </dgm:pt>
    <dgm:pt modelId="{DC22537F-E575-4D57-805C-931C8229749C}" type="parTrans" cxnId="{56857E87-32D6-4007-9DE6-056642812F04}">
      <dgm:prSet/>
      <dgm:spPr/>
      <dgm:t>
        <a:bodyPr/>
        <a:lstStyle/>
        <a:p>
          <a:endParaRPr lang="ru-RU"/>
        </a:p>
      </dgm:t>
    </dgm:pt>
    <dgm:pt modelId="{5F48B22E-134D-4D06-A926-D3DFC75C39FE}" type="sibTrans" cxnId="{56857E87-32D6-4007-9DE6-056642812F04}">
      <dgm:prSet/>
      <dgm:spPr/>
      <dgm:t>
        <a:bodyPr/>
        <a:lstStyle/>
        <a:p>
          <a:endParaRPr lang="ru-RU"/>
        </a:p>
      </dgm:t>
    </dgm:pt>
    <dgm:pt modelId="{23F7910F-4B51-4BA5-8FD5-1CCB42138C7E}">
      <dgm:prSet custT="1"/>
      <dgm:spPr/>
      <dgm:t>
        <a:bodyPr/>
        <a:lstStyle/>
        <a:p>
          <a:r>
            <a:rPr lang="ru-RU" sz="2400" dirty="0"/>
            <a:t>Фонды прямых инвестиций</a:t>
          </a:r>
        </a:p>
      </dgm:t>
    </dgm:pt>
    <dgm:pt modelId="{D516B8B5-EB64-4D4E-B252-D47AEE472891}" type="parTrans" cxnId="{CB71404E-D73A-40FB-98B5-1586E6D0A6A3}">
      <dgm:prSet/>
      <dgm:spPr/>
      <dgm:t>
        <a:bodyPr/>
        <a:lstStyle/>
        <a:p>
          <a:endParaRPr lang="ru-RU"/>
        </a:p>
      </dgm:t>
    </dgm:pt>
    <dgm:pt modelId="{F97B2F17-924A-4B64-B270-6FC5DC31FB4E}" type="sibTrans" cxnId="{CB71404E-D73A-40FB-98B5-1586E6D0A6A3}">
      <dgm:prSet/>
      <dgm:spPr/>
      <dgm:t>
        <a:bodyPr/>
        <a:lstStyle/>
        <a:p>
          <a:endParaRPr lang="ru-RU"/>
        </a:p>
      </dgm:t>
    </dgm:pt>
    <dgm:pt modelId="{A84DB99D-6C7A-451A-A80B-6B40EF7E648E}">
      <dgm:prSet custT="1"/>
      <dgm:spPr/>
      <dgm:t>
        <a:bodyPr/>
        <a:lstStyle/>
        <a:p>
          <a:r>
            <a:rPr lang="ru-RU" sz="2400" dirty="0" smtClean="0"/>
            <a:t>Предпри-ниматели</a:t>
          </a:r>
          <a:endParaRPr lang="ru-RU" sz="2400" dirty="0"/>
        </a:p>
      </dgm:t>
    </dgm:pt>
    <dgm:pt modelId="{0A1DD186-2A4A-45A1-A0A3-73AA84357444}" type="parTrans" cxnId="{8E64085E-1CDA-4EF0-9E29-4F79A2FD12AD}">
      <dgm:prSet/>
      <dgm:spPr/>
      <dgm:t>
        <a:bodyPr/>
        <a:lstStyle/>
        <a:p>
          <a:endParaRPr lang="ru-RU"/>
        </a:p>
      </dgm:t>
    </dgm:pt>
    <dgm:pt modelId="{FE0D3958-D2BD-482E-ACE8-8BDBE4843280}" type="sibTrans" cxnId="{8E64085E-1CDA-4EF0-9E29-4F79A2FD12AD}">
      <dgm:prSet/>
      <dgm:spPr/>
      <dgm:t>
        <a:bodyPr/>
        <a:lstStyle/>
        <a:p>
          <a:endParaRPr lang="ru-RU"/>
        </a:p>
      </dgm:t>
    </dgm:pt>
    <dgm:pt modelId="{345B9E02-B450-453F-BD53-97A7FA813155}">
      <dgm:prSet custT="1"/>
      <dgm:spPr/>
      <dgm:t>
        <a:bodyPr/>
        <a:lstStyle/>
        <a:p>
          <a:r>
            <a:rPr lang="ru-RU" sz="2400" dirty="0"/>
            <a:t>Бизнес-ангелы</a:t>
          </a:r>
        </a:p>
      </dgm:t>
    </dgm:pt>
    <dgm:pt modelId="{FFF7C6CC-96C7-49F5-98C6-A73B0F588A47}" type="parTrans" cxnId="{7C9F026E-D287-46FD-9F1D-1E9A15F698AD}">
      <dgm:prSet/>
      <dgm:spPr/>
      <dgm:t>
        <a:bodyPr/>
        <a:lstStyle/>
        <a:p>
          <a:endParaRPr lang="ru-RU"/>
        </a:p>
      </dgm:t>
    </dgm:pt>
    <dgm:pt modelId="{068F9D99-0B05-4234-81B0-A98F75C3AC13}" type="sibTrans" cxnId="{7C9F026E-D287-46FD-9F1D-1E9A15F698AD}">
      <dgm:prSet/>
      <dgm:spPr/>
      <dgm:t>
        <a:bodyPr/>
        <a:lstStyle/>
        <a:p>
          <a:endParaRPr lang="ru-RU"/>
        </a:p>
      </dgm:t>
    </dgm:pt>
    <dgm:pt modelId="{AF1E6A5A-A7CB-457A-B799-383BF1128E3F}">
      <dgm:prSet custT="1"/>
      <dgm:spPr/>
      <dgm:t>
        <a:bodyPr/>
        <a:lstStyle/>
        <a:p>
          <a:r>
            <a:rPr lang="ru-RU" sz="2400" dirty="0" smtClean="0"/>
            <a:t>Социаль-ные </a:t>
          </a:r>
          <a:r>
            <a:rPr lang="ru-RU" sz="2400" dirty="0"/>
            <a:t>и </a:t>
          </a:r>
          <a:r>
            <a:rPr lang="ru-RU" sz="2400" dirty="0" smtClean="0"/>
            <a:t>инфра-</a:t>
          </a:r>
          <a:r>
            <a:rPr lang="ru-RU" sz="2400" dirty="0" err="1" smtClean="0"/>
            <a:t>струк</a:t>
          </a:r>
          <a:r>
            <a:rPr lang="ru-RU" sz="2400" dirty="0" smtClean="0"/>
            <a:t>-</a:t>
          </a:r>
          <a:r>
            <a:rPr lang="ru-RU" sz="2400" dirty="0" err="1" smtClean="0"/>
            <a:t>турные</a:t>
          </a:r>
          <a:r>
            <a:rPr lang="ru-RU" sz="2400" dirty="0" smtClean="0"/>
            <a:t> </a:t>
          </a:r>
          <a:r>
            <a:rPr lang="ru-RU" sz="2400" dirty="0"/>
            <a:t>проекты</a:t>
          </a:r>
        </a:p>
      </dgm:t>
    </dgm:pt>
    <dgm:pt modelId="{74762FFA-9DF3-4110-849F-65B5B0E4DC9E}" type="parTrans" cxnId="{A8219FC1-5E63-46DC-8962-F58C8E63D93E}">
      <dgm:prSet/>
      <dgm:spPr/>
      <dgm:t>
        <a:bodyPr/>
        <a:lstStyle/>
        <a:p>
          <a:endParaRPr lang="ru-RU"/>
        </a:p>
      </dgm:t>
    </dgm:pt>
    <dgm:pt modelId="{C7AF28C1-AADB-4A00-8851-1F92FC3475DF}" type="sibTrans" cxnId="{A8219FC1-5E63-46DC-8962-F58C8E63D93E}">
      <dgm:prSet/>
      <dgm:spPr/>
      <dgm:t>
        <a:bodyPr/>
        <a:lstStyle/>
        <a:p>
          <a:endParaRPr lang="ru-RU"/>
        </a:p>
      </dgm:t>
    </dgm:pt>
    <dgm:pt modelId="{B0D0B3D3-C036-4F59-A53B-EF653050E060}">
      <dgm:prSet custT="1"/>
      <dgm:spPr/>
      <dgm:t>
        <a:bodyPr/>
        <a:lstStyle/>
        <a:p>
          <a:r>
            <a:rPr lang="ru-RU" sz="2000" dirty="0" smtClean="0"/>
            <a:t>Суверен-</a:t>
          </a:r>
          <a:r>
            <a:rPr lang="ru-RU" sz="2000" dirty="0" err="1" smtClean="0"/>
            <a:t>ные</a:t>
          </a:r>
          <a:r>
            <a:rPr lang="ru-RU" sz="2000" dirty="0" smtClean="0"/>
            <a:t> </a:t>
          </a:r>
          <a:r>
            <a:rPr lang="ru-RU" sz="2000" dirty="0"/>
            <a:t>фонды </a:t>
          </a:r>
        </a:p>
      </dgm:t>
    </dgm:pt>
    <dgm:pt modelId="{FBD5DE92-1D40-479F-87E6-561A7C633A35}" type="parTrans" cxnId="{92AF8538-CE2E-45BC-A61C-E7956BE21982}">
      <dgm:prSet/>
      <dgm:spPr/>
      <dgm:t>
        <a:bodyPr/>
        <a:lstStyle/>
        <a:p>
          <a:endParaRPr lang="ru-RU"/>
        </a:p>
      </dgm:t>
    </dgm:pt>
    <dgm:pt modelId="{A8993D21-7C74-41D7-BBF3-5045A5ABAAFE}" type="sibTrans" cxnId="{92AF8538-CE2E-45BC-A61C-E7956BE21982}">
      <dgm:prSet/>
      <dgm:spPr/>
      <dgm:t>
        <a:bodyPr/>
        <a:lstStyle/>
        <a:p>
          <a:endParaRPr lang="ru-RU"/>
        </a:p>
      </dgm:t>
    </dgm:pt>
    <dgm:pt modelId="{DE3C199D-0090-45E4-9596-963C5C1688C5}" type="pres">
      <dgm:prSet presAssocID="{34A55E79-0843-4088-97AA-6CA061F91F16}" presName="hierChild1" presStyleCnt="0">
        <dgm:presLayoutVars>
          <dgm:orgChart val="1"/>
          <dgm:chPref val="1"/>
          <dgm:dir/>
          <dgm:animOne val="branch"/>
          <dgm:animLvl val="lvl"/>
          <dgm:resizeHandles/>
        </dgm:presLayoutVars>
      </dgm:prSet>
      <dgm:spPr/>
      <dgm:t>
        <a:bodyPr/>
        <a:lstStyle/>
        <a:p>
          <a:endParaRPr lang="ru-RU"/>
        </a:p>
      </dgm:t>
    </dgm:pt>
    <dgm:pt modelId="{D0565F48-A298-416B-AD09-6544CB7EC51D}" type="pres">
      <dgm:prSet presAssocID="{0DC9EA9E-765E-496D-A911-D35ADDFD239C}" presName="hierRoot1" presStyleCnt="0">
        <dgm:presLayoutVars>
          <dgm:hierBranch val="init"/>
        </dgm:presLayoutVars>
      </dgm:prSet>
      <dgm:spPr/>
    </dgm:pt>
    <dgm:pt modelId="{F63624F1-4DA6-48CC-8109-9180AE11901B}" type="pres">
      <dgm:prSet presAssocID="{0DC9EA9E-765E-496D-A911-D35ADDFD239C}" presName="rootComposite1" presStyleCnt="0"/>
      <dgm:spPr/>
    </dgm:pt>
    <dgm:pt modelId="{D3B53C99-0D05-4489-AD04-2FB7C8FCB0E3}" type="pres">
      <dgm:prSet presAssocID="{0DC9EA9E-765E-496D-A911-D35ADDFD239C}" presName="rootText1" presStyleLbl="node0" presStyleIdx="0" presStyleCnt="1" custScaleX="490099">
        <dgm:presLayoutVars>
          <dgm:chPref val="3"/>
        </dgm:presLayoutVars>
      </dgm:prSet>
      <dgm:spPr/>
      <dgm:t>
        <a:bodyPr/>
        <a:lstStyle/>
        <a:p>
          <a:endParaRPr lang="ru-RU"/>
        </a:p>
      </dgm:t>
    </dgm:pt>
    <dgm:pt modelId="{E95FE976-9A0A-431C-981B-0136F33ADD4F}" type="pres">
      <dgm:prSet presAssocID="{0DC9EA9E-765E-496D-A911-D35ADDFD239C}" presName="rootConnector1" presStyleLbl="node1" presStyleIdx="0" presStyleCnt="0"/>
      <dgm:spPr/>
      <dgm:t>
        <a:bodyPr/>
        <a:lstStyle/>
        <a:p>
          <a:endParaRPr lang="ru-RU"/>
        </a:p>
      </dgm:t>
    </dgm:pt>
    <dgm:pt modelId="{36176880-DC9A-4E6E-AD1E-59C8ED654D05}" type="pres">
      <dgm:prSet presAssocID="{0DC9EA9E-765E-496D-A911-D35ADDFD239C}" presName="hierChild2" presStyleCnt="0"/>
      <dgm:spPr/>
    </dgm:pt>
    <dgm:pt modelId="{2462D168-82D6-4916-9388-CFFB4B710634}" type="pres">
      <dgm:prSet presAssocID="{4432C787-9424-4F1A-9031-34A360D01FB1}" presName="Name37" presStyleLbl="parChTrans1D2" presStyleIdx="0" presStyleCnt="4"/>
      <dgm:spPr/>
      <dgm:t>
        <a:bodyPr/>
        <a:lstStyle/>
        <a:p>
          <a:endParaRPr lang="ru-RU"/>
        </a:p>
      </dgm:t>
    </dgm:pt>
    <dgm:pt modelId="{63E0B702-30AB-40BA-A015-7CB49D0A4BB5}" type="pres">
      <dgm:prSet presAssocID="{9BA4230E-FAAD-428F-ACA7-F473B54097AC}" presName="hierRoot2" presStyleCnt="0">
        <dgm:presLayoutVars>
          <dgm:hierBranch val="init"/>
        </dgm:presLayoutVars>
      </dgm:prSet>
      <dgm:spPr/>
    </dgm:pt>
    <dgm:pt modelId="{56D313E4-BBDE-4CF1-BC65-0CBD043E5E45}" type="pres">
      <dgm:prSet presAssocID="{9BA4230E-FAAD-428F-ACA7-F473B54097AC}" presName="rootComposite" presStyleCnt="0"/>
      <dgm:spPr/>
    </dgm:pt>
    <dgm:pt modelId="{7CDD2C0F-60C0-47B6-B2CD-02370F39F662}" type="pres">
      <dgm:prSet presAssocID="{9BA4230E-FAAD-428F-ACA7-F473B54097AC}" presName="rootText" presStyleLbl="node2" presStyleIdx="0" presStyleCnt="4" custScaleX="185097" custScaleY="174686">
        <dgm:presLayoutVars>
          <dgm:chPref val="3"/>
        </dgm:presLayoutVars>
      </dgm:prSet>
      <dgm:spPr/>
      <dgm:t>
        <a:bodyPr/>
        <a:lstStyle/>
        <a:p>
          <a:endParaRPr lang="ru-RU"/>
        </a:p>
      </dgm:t>
    </dgm:pt>
    <dgm:pt modelId="{94C9CE93-D7C5-4956-9ED8-8B954BEC9480}" type="pres">
      <dgm:prSet presAssocID="{9BA4230E-FAAD-428F-ACA7-F473B54097AC}" presName="rootConnector" presStyleLbl="node2" presStyleIdx="0" presStyleCnt="4"/>
      <dgm:spPr/>
      <dgm:t>
        <a:bodyPr/>
        <a:lstStyle/>
        <a:p>
          <a:endParaRPr lang="ru-RU"/>
        </a:p>
      </dgm:t>
    </dgm:pt>
    <dgm:pt modelId="{841B32F0-A44C-4DB2-BBED-AFAA36EAB3EC}" type="pres">
      <dgm:prSet presAssocID="{9BA4230E-FAAD-428F-ACA7-F473B54097AC}" presName="hierChild4" presStyleCnt="0"/>
      <dgm:spPr/>
    </dgm:pt>
    <dgm:pt modelId="{C5127730-636E-4697-81F3-56736D91E5A0}" type="pres">
      <dgm:prSet presAssocID="{2C36B627-3031-4CA9-9C06-AE6504D93021}" presName="Name37" presStyleLbl="parChTrans1D3" presStyleIdx="0" presStyleCnt="8"/>
      <dgm:spPr/>
      <dgm:t>
        <a:bodyPr/>
        <a:lstStyle/>
        <a:p>
          <a:endParaRPr lang="ru-RU"/>
        </a:p>
      </dgm:t>
    </dgm:pt>
    <dgm:pt modelId="{DBBFF8EE-915A-48E1-A756-9E27A17DD906}" type="pres">
      <dgm:prSet presAssocID="{C8B2E970-7E22-4FC0-823D-6A99C0A19FDD}" presName="hierRoot2" presStyleCnt="0">
        <dgm:presLayoutVars>
          <dgm:hierBranch val="init"/>
        </dgm:presLayoutVars>
      </dgm:prSet>
      <dgm:spPr/>
    </dgm:pt>
    <dgm:pt modelId="{EA786503-0A8A-452B-A22C-4D137F5BBDE9}" type="pres">
      <dgm:prSet presAssocID="{C8B2E970-7E22-4FC0-823D-6A99C0A19FDD}" presName="rootComposite" presStyleCnt="0"/>
      <dgm:spPr/>
    </dgm:pt>
    <dgm:pt modelId="{B549618C-2285-4258-8E70-1D68BC4BC286}" type="pres">
      <dgm:prSet presAssocID="{C8B2E970-7E22-4FC0-823D-6A99C0A19FDD}" presName="rootText" presStyleLbl="node3" presStyleIdx="0" presStyleCnt="8" custScaleX="134706" custScaleY="172861">
        <dgm:presLayoutVars>
          <dgm:chPref val="3"/>
        </dgm:presLayoutVars>
      </dgm:prSet>
      <dgm:spPr/>
      <dgm:t>
        <a:bodyPr/>
        <a:lstStyle/>
        <a:p>
          <a:endParaRPr lang="ru-RU"/>
        </a:p>
      </dgm:t>
    </dgm:pt>
    <dgm:pt modelId="{E533FDA1-8485-4301-891A-17B192F16208}" type="pres">
      <dgm:prSet presAssocID="{C8B2E970-7E22-4FC0-823D-6A99C0A19FDD}" presName="rootConnector" presStyleLbl="node3" presStyleIdx="0" presStyleCnt="8"/>
      <dgm:spPr/>
      <dgm:t>
        <a:bodyPr/>
        <a:lstStyle/>
        <a:p>
          <a:endParaRPr lang="ru-RU"/>
        </a:p>
      </dgm:t>
    </dgm:pt>
    <dgm:pt modelId="{4EEC59F2-2D7E-44F7-A58A-185E6DE5C1FB}" type="pres">
      <dgm:prSet presAssocID="{C8B2E970-7E22-4FC0-823D-6A99C0A19FDD}" presName="hierChild4" presStyleCnt="0"/>
      <dgm:spPr/>
    </dgm:pt>
    <dgm:pt modelId="{0023045D-85D3-4C0F-8D92-25B42A0F2D77}" type="pres">
      <dgm:prSet presAssocID="{C8B2E970-7E22-4FC0-823D-6A99C0A19FDD}" presName="hierChild5" presStyleCnt="0"/>
      <dgm:spPr/>
    </dgm:pt>
    <dgm:pt modelId="{AB130AFE-2AB8-4DDC-A4A0-E72328FBF215}" type="pres">
      <dgm:prSet presAssocID="{30EDA156-9A70-4849-91A9-74BFF0F2E957}" presName="Name37" presStyleLbl="parChTrans1D3" presStyleIdx="1" presStyleCnt="8"/>
      <dgm:spPr/>
      <dgm:t>
        <a:bodyPr/>
        <a:lstStyle/>
        <a:p>
          <a:endParaRPr lang="ru-RU"/>
        </a:p>
      </dgm:t>
    </dgm:pt>
    <dgm:pt modelId="{1E64A5E9-E2E0-44E6-8032-486481EEB6F4}" type="pres">
      <dgm:prSet presAssocID="{7B7C3090-7507-463D-86D7-6D0B92425562}" presName="hierRoot2" presStyleCnt="0">
        <dgm:presLayoutVars>
          <dgm:hierBranch val="init"/>
        </dgm:presLayoutVars>
      </dgm:prSet>
      <dgm:spPr/>
    </dgm:pt>
    <dgm:pt modelId="{B44D2680-F969-4CDE-B4A7-463697B18EBC}" type="pres">
      <dgm:prSet presAssocID="{7B7C3090-7507-463D-86D7-6D0B92425562}" presName="rootComposite" presStyleCnt="0"/>
      <dgm:spPr/>
    </dgm:pt>
    <dgm:pt modelId="{488B15E9-3A1F-4BDB-A6A1-B7D39E4EF3CC}" type="pres">
      <dgm:prSet presAssocID="{7B7C3090-7507-463D-86D7-6D0B92425562}" presName="rootText" presStyleLbl="node3" presStyleIdx="1" presStyleCnt="8" custScaleX="142940" custScaleY="146546" custLinFactNeighborX="3085" custLinFactNeighborY="-24580">
        <dgm:presLayoutVars>
          <dgm:chPref val="3"/>
        </dgm:presLayoutVars>
      </dgm:prSet>
      <dgm:spPr/>
      <dgm:t>
        <a:bodyPr/>
        <a:lstStyle/>
        <a:p>
          <a:endParaRPr lang="ru-RU"/>
        </a:p>
      </dgm:t>
    </dgm:pt>
    <dgm:pt modelId="{19BA0DC5-523F-4686-8131-1B81E8F4282F}" type="pres">
      <dgm:prSet presAssocID="{7B7C3090-7507-463D-86D7-6D0B92425562}" presName="rootConnector" presStyleLbl="node3" presStyleIdx="1" presStyleCnt="8"/>
      <dgm:spPr/>
      <dgm:t>
        <a:bodyPr/>
        <a:lstStyle/>
        <a:p>
          <a:endParaRPr lang="ru-RU"/>
        </a:p>
      </dgm:t>
    </dgm:pt>
    <dgm:pt modelId="{C4E9E4FA-1BD0-4F59-A750-490A595DF84E}" type="pres">
      <dgm:prSet presAssocID="{7B7C3090-7507-463D-86D7-6D0B92425562}" presName="hierChild4" presStyleCnt="0"/>
      <dgm:spPr/>
    </dgm:pt>
    <dgm:pt modelId="{B342E0DD-E2C0-458A-8D8B-C2469C303AE1}" type="pres">
      <dgm:prSet presAssocID="{7B7C3090-7507-463D-86D7-6D0B92425562}" presName="hierChild5" presStyleCnt="0"/>
      <dgm:spPr/>
    </dgm:pt>
    <dgm:pt modelId="{C633B91D-C8F3-4E25-BE28-236555E7B9C5}" type="pres">
      <dgm:prSet presAssocID="{9BA4230E-FAAD-428F-ACA7-F473B54097AC}" presName="hierChild5" presStyleCnt="0"/>
      <dgm:spPr/>
    </dgm:pt>
    <dgm:pt modelId="{033B017C-3AE8-4411-B351-E01081139E15}" type="pres">
      <dgm:prSet presAssocID="{DE7DB00B-EC05-4431-AD13-2AA3CA864D4D}" presName="Name37" presStyleLbl="parChTrans1D2" presStyleIdx="1" presStyleCnt="4"/>
      <dgm:spPr/>
      <dgm:t>
        <a:bodyPr/>
        <a:lstStyle/>
        <a:p>
          <a:endParaRPr lang="ru-RU"/>
        </a:p>
      </dgm:t>
    </dgm:pt>
    <dgm:pt modelId="{6CB8288D-03E2-4286-A21E-CF32DCFF26F5}" type="pres">
      <dgm:prSet presAssocID="{68B3E800-2E55-403A-950D-9240B391B9D8}" presName="hierRoot2" presStyleCnt="0">
        <dgm:presLayoutVars>
          <dgm:hierBranch val="init"/>
        </dgm:presLayoutVars>
      </dgm:prSet>
      <dgm:spPr/>
    </dgm:pt>
    <dgm:pt modelId="{45583E06-1108-457D-9596-31C334A8FB5A}" type="pres">
      <dgm:prSet presAssocID="{68B3E800-2E55-403A-950D-9240B391B9D8}" presName="rootComposite" presStyleCnt="0"/>
      <dgm:spPr/>
    </dgm:pt>
    <dgm:pt modelId="{79881242-99BB-45BB-85DA-D29DF1EB65F0}" type="pres">
      <dgm:prSet presAssocID="{68B3E800-2E55-403A-950D-9240B391B9D8}" presName="rootText" presStyleLbl="node2" presStyleIdx="1" presStyleCnt="4" custScaleX="181289" custScaleY="161067" custLinFactNeighborX="-10265" custLinFactNeighborY="-2864">
        <dgm:presLayoutVars>
          <dgm:chPref val="3"/>
        </dgm:presLayoutVars>
      </dgm:prSet>
      <dgm:spPr/>
      <dgm:t>
        <a:bodyPr/>
        <a:lstStyle/>
        <a:p>
          <a:endParaRPr lang="ru-RU"/>
        </a:p>
      </dgm:t>
    </dgm:pt>
    <dgm:pt modelId="{56D7EBCD-2FD8-4903-887C-4F82937750AA}" type="pres">
      <dgm:prSet presAssocID="{68B3E800-2E55-403A-950D-9240B391B9D8}" presName="rootConnector" presStyleLbl="node2" presStyleIdx="1" presStyleCnt="4"/>
      <dgm:spPr/>
      <dgm:t>
        <a:bodyPr/>
        <a:lstStyle/>
        <a:p>
          <a:endParaRPr lang="ru-RU"/>
        </a:p>
      </dgm:t>
    </dgm:pt>
    <dgm:pt modelId="{AD25776C-C03A-43BD-91F6-56E81A6AB338}" type="pres">
      <dgm:prSet presAssocID="{68B3E800-2E55-403A-950D-9240B391B9D8}" presName="hierChild4" presStyleCnt="0"/>
      <dgm:spPr/>
    </dgm:pt>
    <dgm:pt modelId="{64305257-DE65-4032-B9E2-AAA70A3D14C0}" type="pres">
      <dgm:prSet presAssocID="{D516B8B5-EB64-4D4E-B252-D47AEE472891}" presName="Name37" presStyleLbl="parChTrans1D3" presStyleIdx="2" presStyleCnt="8"/>
      <dgm:spPr/>
      <dgm:t>
        <a:bodyPr/>
        <a:lstStyle/>
        <a:p>
          <a:endParaRPr lang="ru-RU"/>
        </a:p>
      </dgm:t>
    </dgm:pt>
    <dgm:pt modelId="{3E090AF1-149A-49FC-AF04-1A305FD9C157}" type="pres">
      <dgm:prSet presAssocID="{23F7910F-4B51-4BA5-8FD5-1CCB42138C7E}" presName="hierRoot2" presStyleCnt="0">
        <dgm:presLayoutVars>
          <dgm:hierBranch val="init"/>
        </dgm:presLayoutVars>
      </dgm:prSet>
      <dgm:spPr/>
    </dgm:pt>
    <dgm:pt modelId="{95B42650-F526-4A1A-A1E4-E0359A072940}" type="pres">
      <dgm:prSet presAssocID="{23F7910F-4B51-4BA5-8FD5-1CCB42138C7E}" presName="rootComposite" presStyleCnt="0"/>
      <dgm:spPr/>
    </dgm:pt>
    <dgm:pt modelId="{9AE0E452-9744-4458-B90E-BE30746250DF}" type="pres">
      <dgm:prSet presAssocID="{23F7910F-4B51-4BA5-8FD5-1CCB42138C7E}" presName="rootText" presStyleLbl="node3" presStyleIdx="2" presStyleCnt="8" custScaleX="132346" custScaleY="192095">
        <dgm:presLayoutVars>
          <dgm:chPref val="3"/>
        </dgm:presLayoutVars>
      </dgm:prSet>
      <dgm:spPr/>
      <dgm:t>
        <a:bodyPr/>
        <a:lstStyle/>
        <a:p>
          <a:endParaRPr lang="ru-RU"/>
        </a:p>
      </dgm:t>
    </dgm:pt>
    <dgm:pt modelId="{B8B74AA5-7BF8-4031-87D8-2F544A1377CF}" type="pres">
      <dgm:prSet presAssocID="{23F7910F-4B51-4BA5-8FD5-1CCB42138C7E}" presName="rootConnector" presStyleLbl="node3" presStyleIdx="2" presStyleCnt="8"/>
      <dgm:spPr/>
      <dgm:t>
        <a:bodyPr/>
        <a:lstStyle/>
        <a:p>
          <a:endParaRPr lang="ru-RU"/>
        </a:p>
      </dgm:t>
    </dgm:pt>
    <dgm:pt modelId="{C1C3853C-24F2-437F-B0C9-7222545B7B41}" type="pres">
      <dgm:prSet presAssocID="{23F7910F-4B51-4BA5-8FD5-1CCB42138C7E}" presName="hierChild4" presStyleCnt="0"/>
      <dgm:spPr/>
    </dgm:pt>
    <dgm:pt modelId="{8F2EA510-9865-4CF2-8FA7-C02E32464662}" type="pres">
      <dgm:prSet presAssocID="{23F7910F-4B51-4BA5-8FD5-1CCB42138C7E}" presName="hierChild5" presStyleCnt="0"/>
      <dgm:spPr/>
    </dgm:pt>
    <dgm:pt modelId="{E626CADF-8DF2-41B1-92B2-344F0CBF3316}" type="pres">
      <dgm:prSet presAssocID="{DC22537F-E575-4D57-805C-931C8229749C}" presName="Name37" presStyleLbl="parChTrans1D3" presStyleIdx="3" presStyleCnt="8"/>
      <dgm:spPr/>
      <dgm:t>
        <a:bodyPr/>
        <a:lstStyle/>
        <a:p>
          <a:endParaRPr lang="ru-RU"/>
        </a:p>
      </dgm:t>
    </dgm:pt>
    <dgm:pt modelId="{C3D7B141-F8E3-4F7F-B244-C425BA55852D}" type="pres">
      <dgm:prSet presAssocID="{31AF2113-DD27-4CD4-A53D-8349C5D74497}" presName="hierRoot2" presStyleCnt="0">
        <dgm:presLayoutVars>
          <dgm:hierBranch val="init"/>
        </dgm:presLayoutVars>
      </dgm:prSet>
      <dgm:spPr/>
    </dgm:pt>
    <dgm:pt modelId="{2618B86F-DF57-49D5-B36D-487A21CCCABF}" type="pres">
      <dgm:prSet presAssocID="{31AF2113-DD27-4CD4-A53D-8349C5D74497}" presName="rootComposite" presStyleCnt="0"/>
      <dgm:spPr/>
    </dgm:pt>
    <dgm:pt modelId="{B5DAD9A8-B396-4CC0-BBCF-439F419B00B0}" type="pres">
      <dgm:prSet presAssocID="{31AF2113-DD27-4CD4-A53D-8349C5D74497}" presName="rootText" presStyleLbl="node3" presStyleIdx="3" presStyleCnt="8" custScaleX="147960" custScaleY="380164" custLinFactNeighborX="-12647" custLinFactNeighborY="4041">
        <dgm:presLayoutVars>
          <dgm:chPref val="3"/>
        </dgm:presLayoutVars>
      </dgm:prSet>
      <dgm:spPr/>
      <dgm:t>
        <a:bodyPr/>
        <a:lstStyle/>
        <a:p>
          <a:endParaRPr lang="ru-RU"/>
        </a:p>
      </dgm:t>
    </dgm:pt>
    <dgm:pt modelId="{14985B0F-E135-4074-82AA-23047D2F9B3B}" type="pres">
      <dgm:prSet presAssocID="{31AF2113-DD27-4CD4-A53D-8349C5D74497}" presName="rootConnector" presStyleLbl="node3" presStyleIdx="3" presStyleCnt="8"/>
      <dgm:spPr/>
      <dgm:t>
        <a:bodyPr/>
        <a:lstStyle/>
        <a:p>
          <a:endParaRPr lang="ru-RU"/>
        </a:p>
      </dgm:t>
    </dgm:pt>
    <dgm:pt modelId="{ACF60308-DE53-4B7A-9036-5DEB35DDC562}" type="pres">
      <dgm:prSet presAssocID="{31AF2113-DD27-4CD4-A53D-8349C5D74497}" presName="hierChild4" presStyleCnt="0"/>
      <dgm:spPr/>
    </dgm:pt>
    <dgm:pt modelId="{15B8DFAE-5DF6-4CDB-B058-0BA5B1D40756}" type="pres">
      <dgm:prSet presAssocID="{31AF2113-DD27-4CD4-A53D-8349C5D74497}" presName="hierChild5" presStyleCnt="0"/>
      <dgm:spPr/>
    </dgm:pt>
    <dgm:pt modelId="{6919561C-B05A-4339-BE20-B5BD28CD58F2}" type="pres">
      <dgm:prSet presAssocID="{68B3E800-2E55-403A-950D-9240B391B9D8}" presName="hierChild5" presStyleCnt="0"/>
      <dgm:spPr/>
    </dgm:pt>
    <dgm:pt modelId="{5E4A9864-BB09-48CD-9EA9-BE0E5E6BEF95}" type="pres">
      <dgm:prSet presAssocID="{341FD0F3-FD15-43C5-B91C-F82BB8EFA427}" presName="Name37" presStyleLbl="parChTrans1D2" presStyleIdx="2" presStyleCnt="4"/>
      <dgm:spPr/>
      <dgm:t>
        <a:bodyPr/>
        <a:lstStyle/>
        <a:p>
          <a:endParaRPr lang="ru-RU"/>
        </a:p>
      </dgm:t>
    </dgm:pt>
    <dgm:pt modelId="{8DF2B2BF-125D-45CF-A5B0-3AA7CEAD1504}" type="pres">
      <dgm:prSet presAssocID="{E1A40503-7F0D-44B8-8A1C-6E38897F31A9}" presName="hierRoot2" presStyleCnt="0">
        <dgm:presLayoutVars>
          <dgm:hierBranch val="init"/>
        </dgm:presLayoutVars>
      </dgm:prSet>
      <dgm:spPr/>
    </dgm:pt>
    <dgm:pt modelId="{441DB03A-9848-460A-ACF1-17AF280A0D3B}" type="pres">
      <dgm:prSet presAssocID="{E1A40503-7F0D-44B8-8A1C-6E38897F31A9}" presName="rootComposite" presStyleCnt="0"/>
      <dgm:spPr/>
    </dgm:pt>
    <dgm:pt modelId="{3B3D3936-B982-4876-BD7E-13BC7E3F1024}" type="pres">
      <dgm:prSet presAssocID="{E1A40503-7F0D-44B8-8A1C-6E38897F31A9}" presName="rootText" presStyleLbl="node2" presStyleIdx="2" presStyleCnt="4" custScaleX="117805" custScaleY="165048" custLinFactNeighborX="-13956" custLinFactNeighborY="-2864">
        <dgm:presLayoutVars>
          <dgm:chPref val="3"/>
        </dgm:presLayoutVars>
      </dgm:prSet>
      <dgm:spPr/>
      <dgm:t>
        <a:bodyPr/>
        <a:lstStyle/>
        <a:p>
          <a:endParaRPr lang="ru-RU"/>
        </a:p>
      </dgm:t>
    </dgm:pt>
    <dgm:pt modelId="{28401C95-8650-408E-B13D-CEBD99F0B3D1}" type="pres">
      <dgm:prSet presAssocID="{E1A40503-7F0D-44B8-8A1C-6E38897F31A9}" presName="rootConnector" presStyleLbl="node2" presStyleIdx="2" presStyleCnt="4"/>
      <dgm:spPr/>
      <dgm:t>
        <a:bodyPr/>
        <a:lstStyle/>
        <a:p>
          <a:endParaRPr lang="ru-RU"/>
        </a:p>
      </dgm:t>
    </dgm:pt>
    <dgm:pt modelId="{A7744FC1-EA2B-4B25-A4B6-6F4E5413BE61}" type="pres">
      <dgm:prSet presAssocID="{E1A40503-7F0D-44B8-8A1C-6E38897F31A9}" presName="hierChild4" presStyleCnt="0"/>
      <dgm:spPr/>
    </dgm:pt>
    <dgm:pt modelId="{C464B5A9-D905-43CB-A75D-0C0A5659F56C}" type="pres">
      <dgm:prSet presAssocID="{FFF7C6CC-96C7-49F5-98C6-A73B0F588A47}" presName="Name37" presStyleLbl="parChTrans1D3" presStyleIdx="4" presStyleCnt="8"/>
      <dgm:spPr/>
      <dgm:t>
        <a:bodyPr/>
        <a:lstStyle/>
        <a:p>
          <a:endParaRPr lang="ru-RU"/>
        </a:p>
      </dgm:t>
    </dgm:pt>
    <dgm:pt modelId="{58862AB6-CB70-4241-AC58-D4F25C74E27E}" type="pres">
      <dgm:prSet presAssocID="{345B9E02-B450-453F-BD53-97A7FA813155}" presName="hierRoot2" presStyleCnt="0">
        <dgm:presLayoutVars>
          <dgm:hierBranch val="init"/>
        </dgm:presLayoutVars>
      </dgm:prSet>
      <dgm:spPr/>
    </dgm:pt>
    <dgm:pt modelId="{AA7239D5-3FE6-47B2-BA05-4D67766A04C2}" type="pres">
      <dgm:prSet presAssocID="{345B9E02-B450-453F-BD53-97A7FA813155}" presName="rootComposite" presStyleCnt="0"/>
      <dgm:spPr/>
    </dgm:pt>
    <dgm:pt modelId="{88EBD0DA-D04A-4A91-83EF-E51842BBD4BD}" type="pres">
      <dgm:prSet presAssocID="{345B9E02-B450-453F-BD53-97A7FA813155}" presName="rootText" presStyleLbl="node3" presStyleIdx="4" presStyleCnt="8" custLinFactNeighborX="-16570" custLinFactNeighborY="-5947">
        <dgm:presLayoutVars>
          <dgm:chPref val="3"/>
        </dgm:presLayoutVars>
      </dgm:prSet>
      <dgm:spPr/>
      <dgm:t>
        <a:bodyPr/>
        <a:lstStyle/>
        <a:p>
          <a:endParaRPr lang="ru-RU"/>
        </a:p>
      </dgm:t>
    </dgm:pt>
    <dgm:pt modelId="{BC44E33E-850C-4B8A-A10A-2B1998A2BA0D}" type="pres">
      <dgm:prSet presAssocID="{345B9E02-B450-453F-BD53-97A7FA813155}" presName="rootConnector" presStyleLbl="node3" presStyleIdx="4" presStyleCnt="8"/>
      <dgm:spPr/>
      <dgm:t>
        <a:bodyPr/>
        <a:lstStyle/>
        <a:p>
          <a:endParaRPr lang="ru-RU"/>
        </a:p>
      </dgm:t>
    </dgm:pt>
    <dgm:pt modelId="{487314DC-26C0-433E-A54D-694F93066DA9}" type="pres">
      <dgm:prSet presAssocID="{345B9E02-B450-453F-BD53-97A7FA813155}" presName="hierChild4" presStyleCnt="0"/>
      <dgm:spPr/>
    </dgm:pt>
    <dgm:pt modelId="{81F8232F-EF18-47B0-97D2-6EC9DFC32446}" type="pres">
      <dgm:prSet presAssocID="{345B9E02-B450-453F-BD53-97A7FA813155}" presName="hierChild5" presStyleCnt="0"/>
      <dgm:spPr/>
    </dgm:pt>
    <dgm:pt modelId="{FD214BAF-590F-409D-A80F-47749F7D8864}" type="pres">
      <dgm:prSet presAssocID="{0A1DD186-2A4A-45A1-A0A3-73AA84357444}" presName="Name37" presStyleLbl="parChTrans1D3" presStyleIdx="5" presStyleCnt="8"/>
      <dgm:spPr/>
      <dgm:t>
        <a:bodyPr/>
        <a:lstStyle/>
        <a:p>
          <a:endParaRPr lang="ru-RU"/>
        </a:p>
      </dgm:t>
    </dgm:pt>
    <dgm:pt modelId="{1A629293-60A9-4265-B277-16A04F01CA13}" type="pres">
      <dgm:prSet presAssocID="{A84DB99D-6C7A-451A-A80B-6B40EF7E648E}" presName="hierRoot2" presStyleCnt="0">
        <dgm:presLayoutVars>
          <dgm:hierBranch val="init"/>
        </dgm:presLayoutVars>
      </dgm:prSet>
      <dgm:spPr/>
    </dgm:pt>
    <dgm:pt modelId="{81C56D32-5F55-40FB-A339-AB2CB6D35B0D}" type="pres">
      <dgm:prSet presAssocID="{A84DB99D-6C7A-451A-A80B-6B40EF7E648E}" presName="rootComposite" presStyleCnt="0"/>
      <dgm:spPr/>
    </dgm:pt>
    <dgm:pt modelId="{93D1EA8F-0515-4C8D-8103-5051EBDD1A9D}" type="pres">
      <dgm:prSet presAssocID="{A84DB99D-6C7A-451A-A80B-6B40EF7E648E}" presName="rootText" presStyleLbl="node3" presStyleIdx="5" presStyleCnt="8" custScaleX="111765" custScaleY="406790" custLinFactNeighborX="-11202" custLinFactNeighborY="-19127">
        <dgm:presLayoutVars>
          <dgm:chPref val="3"/>
        </dgm:presLayoutVars>
      </dgm:prSet>
      <dgm:spPr/>
      <dgm:t>
        <a:bodyPr/>
        <a:lstStyle/>
        <a:p>
          <a:endParaRPr lang="ru-RU"/>
        </a:p>
      </dgm:t>
    </dgm:pt>
    <dgm:pt modelId="{5A34EEF6-6424-4401-8602-239F817428D7}" type="pres">
      <dgm:prSet presAssocID="{A84DB99D-6C7A-451A-A80B-6B40EF7E648E}" presName="rootConnector" presStyleLbl="node3" presStyleIdx="5" presStyleCnt="8"/>
      <dgm:spPr/>
      <dgm:t>
        <a:bodyPr/>
        <a:lstStyle/>
        <a:p>
          <a:endParaRPr lang="ru-RU"/>
        </a:p>
      </dgm:t>
    </dgm:pt>
    <dgm:pt modelId="{77EB0938-0418-46DB-AC55-4B947C361D9D}" type="pres">
      <dgm:prSet presAssocID="{A84DB99D-6C7A-451A-A80B-6B40EF7E648E}" presName="hierChild4" presStyleCnt="0"/>
      <dgm:spPr/>
    </dgm:pt>
    <dgm:pt modelId="{FE0170D0-8B42-4675-8D9E-5BC2005F5E33}" type="pres">
      <dgm:prSet presAssocID="{A84DB99D-6C7A-451A-A80B-6B40EF7E648E}" presName="hierChild5" presStyleCnt="0"/>
      <dgm:spPr/>
    </dgm:pt>
    <dgm:pt modelId="{37CDAD13-2D12-4E88-8137-6BB5D63ED7DE}" type="pres">
      <dgm:prSet presAssocID="{E1A40503-7F0D-44B8-8A1C-6E38897F31A9}" presName="hierChild5" presStyleCnt="0"/>
      <dgm:spPr/>
    </dgm:pt>
    <dgm:pt modelId="{87B6C7F4-AD95-49B3-9410-B664DFDAB7B7}" type="pres">
      <dgm:prSet presAssocID="{9D8EF1DE-49EE-46C8-8B56-28870730969E}" presName="Name37" presStyleLbl="parChTrans1D2" presStyleIdx="3" presStyleCnt="4"/>
      <dgm:spPr/>
      <dgm:t>
        <a:bodyPr/>
        <a:lstStyle/>
        <a:p>
          <a:endParaRPr lang="ru-RU"/>
        </a:p>
      </dgm:t>
    </dgm:pt>
    <dgm:pt modelId="{F6C6A6F1-FC5A-49E0-A20F-5D0E06549D01}" type="pres">
      <dgm:prSet presAssocID="{515759FD-1384-4DA0-B467-679413F30737}" presName="hierRoot2" presStyleCnt="0">
        <dgm:presLayoutVars>
          <dgm:hierBranch val="init"/>
        </dgm:presLayoutVars>
      </dgm:prSet>
      <dgm:spPr/>
    </dgm:pt>
    <dgm:pt modelId="{581C88FA-4CD0-4766-BE8E-037510C32C5C}" type="pres">
      <dgm:prSet presAssocID="{515759FD-1384-4DA0-B467-679413F30737}" presName="rootComposite" presStyleCnt="0"/>
      <dgm:spPr/>
    </dgm:pt>
    <dgm:pt modelId="{8E85E0EC-B954-4C5B-A6E1-CD318A5C2E6F}" type="pres">
      <dgm:prSet presAssocID="{515759FD-1384-4DA0-B467-679413F30737}" presName="rootText" presStyleLbl="node2" presStyleIdx="3" presStyleCnt="4" custScaleX="127295" custLinFactNeighborX="-13206" custLinFactNeighborY="7871">
        <dgm:presLayoutVars>
          <dgm:chPref val="3"/>
        </dgm:presLayoutVars>
      </dgm:prSet>
      <dgm:spPr/>
      <dgm:t>
        <a:bodyPr/>
        <a:lstStyle/>
        <a:p>
          <a:endParaRPr lang="ru-RU"/>
        </a:p>
      </dgm:t>
    </dgm:pt>
    <dgm:pt modelId="{8357FD14-0887-41AC-8167-EB393A2A5266}" type="pres">
      <dgm:prSet presAssocID="{515759FD-1384-4DA0-B467-679413F30737}" presName="rootConnector" presStyleLbl="node2" presStyleIdx="3" presStyleCnt="4"/>
      <dgm:spPr/>
      <dgm:t>
        <a:bodyPr/>
        <a:lstStyle/>
        <a:p>
          <a:endParaRPr lang="ru-RU"/>
        </a:p>
      </dgm:t>
    </dgm:pt>
    <dgm:pt modelId="{D95498B0-4CD0-4162-A455-BAE90F254F71}" type="pres">
      <dgm:prSet presAssocID="{515759FD-1384-4DA0-B467-679413F30737}" presName="hierChild4" presStyleCnt="0"/>
      <dgm:spPr/>
    </dgm:pt>
    <dgm:pt modelId="{3AAD4225-A705-41B7-86DF-1BBFEFC1AF29}" type="pres">
      <dgm:prSet presAssocID="{FBD5DE92-1D40-479F-87E6-561A7C633A35}" presName="Name37" presStyleLbl="parChTrans1D3" presStyleIdx="6" presStyleCnt="8"/>
      <dgm:spPr/>
      <dgm:t>
        <a:bodyPr/>
        <a:lstStyle/>
        <a:p>
          <a:endParaRPr lang="ru-RU"/>
        </a:p>
      </dgm:t>
    </dgm:pt>
    <dgm:pt modelId="{7379D8B7-F6F3-486F-8BDC-F8D4CFF71644}" type="pres">
      <dgm:prSet presAssocID="{B0D0B3D3-C036-4F59-A53B-EF653050E060}" presName="hierRoot2" presStyleCnt="0">
        <dgm:presLayoutVars>
          <dgm:hierBranch val="init"/>
        </dgm:presLayoutVars>
      </dgm:prSet>
      <dgm:spPr/>
    </dgm:pt>
    <dgm:pt modelId="{2753EDAB-20CD-44B4-ADAD-8F880C11D0AD}" type="pres">
      <dgm:prSet presAssocID="{B0D0B3D3-C036-4F59-A53B-EF653050E060}" presName="rootComposite" presStyleCnt="0"/>
      <dgm:spPr/>
    </dgm:pt>
    <dgm:pt modelId="{B3D2D2E4-85C3-4241-A26C-B7009E6A1802}" type="pres">
      <dgm:prSet presAssocID="{B0D0B3D3-C036-4F59-A53B-EF653050E060}" presName="rootText" presStyleLbl="node3" presStyleIdx="6" presStyleCnt="8" custLinFactNeighborX="-18192" custLinFactNeighborY="-5309">
        <dgm:presLayoutVars>
          <dgm:chPref val="3"/>
        </dgm:presLayoutVars>
      </dgm:prSet>
      <dgm:spPr/>
      <dgm:t>
        <a:bodyPr/>
        <a:lstStyle/>
        <a:p>
          <a:endParaRPr lang="ru-RU"/>
        </a:p>
      </dgm:t>
    </dgm:pt>
    <dgm:pt modelId="{336FABD8-8C7E-42C4-BB8A-A85B8CF566F9}" type="pres">
      <dgm:prSet presAssocID="{B0D0B3D3-C036-4F59-A53B-EF653050E060}" presName="rootConnector" presStyleLbl="node3" presStyleIdx="6" presStyleCnt="8"/>
      <dgm:spPr/>
      <dgm:t>
        <a:bodyPr/>
        <a:lstStyle/>
        <a:p>
          <a:endParaRPr lang="ru-RU"/>
        </a:p>
      </dgm:t>
    </dgm:pt>
    <dgm:pt modelId="{4790014D-D2C5-4F68-AFB3-09E84E2482AA}" type="pres">
      <dgm:prSet presAssocID="{B0D0B3D3-C036-4F59-A53B-EF653050E060}" presName="hierChild4" presStyleCnt="0"/>
      <dgm:spPr/>
    </dgm:pt>
    <dgm:pt modelId="{E88524B4-446A-4BDA-85A9-E9110C20F319}" type="pres">
      <dgm:prSet presAssocID="{B0D0B3D3-C036-4F59-A53B-EF653050E060}" presName="hierChild5" presStyleCnt="0"/>
      <dgm:spPr/>
    </dgm:pt>
    <dgm:pt modelId="{51D77B10-FB0C-473F-B7FE-60F10B2B849D}" type="pres">
      <dgm:prSet presAssocID="{74762FFA-9DF3-4110-849F-65B5B0E4DC9E}" presName="Name37" presStyleLbl="parChTrans1D3" presStyleIdx="7" presStyleCnt="8"/>
      <dgm:spPr/>
      <dgm:t>
        <a:bodyPr/>
        <a:lstStyle/>
        <a:p>
          <a:endParaRPr lang="ru-RU"/>
        </a:p>
      </dgm:t>
    </dgm:pt>
    <dgm:pt modelId="{DC38CC85-196C-4AAD-B06D-600DB24DDCD2}" type="pres">
      <dgm:prSet presAssocID="{AF1E6A5A-A7CB-457A-B799-383BF1128E3F}" presName="hierRoot2" presStyleCnt="0">
        <dgm:presLayoutVars>
          <dgm:hierBranch val="init"/>
        </dgm:presLayoutVars>
      </dgm:prSet>
      <dgm:spPr/>
    </dgm:pt>
    <dgm:pt modelId="{FF2E5D97-523B-4888-B3DC-4B2E914D7AE6}" type="pres">
      <dgm:prSet presAssocID="{AF1E6A5A-A7CB-457A-B799-383BF1128E3F}" presName="rootComposite" presStyleCnt="0"/>
      <dgm:spPr/>
    </dgm:pt>
    <dgm:pt modelId="{A432BAB8-9E96-4B0C-80E4-D1DB14B44F47}" type="pres">
      <dgm:prSet presAssocID="{AF1E6A5A-A7CB-457A-B799-383BF1128E3F}" presName="rootText" presStyleLbl="node3" presStyleIdx="7" presStyleCnt="8" custScaleY="333205" custLinFactNeighborX="-18192" custLinFactNeighborY="-7754">
        <dgm:presLayoutVars>
          <dgm:chPref val="3"/>
        </dgm:presLayoutVars>
      </dgm:prSet>
      <dgm:spPr/>
      <dgm:t>
        <a:bodyPr/>
        <a:lstStyle/>
        <a:p>
          <a:endParaRPr lang="ru-RU"/>
        </a:p>
      </dgm:t>
    </dgm:pt>
    <dgm:pt modelId="{B2277656-8B80-4C64-BD35-ECA7FFEF53DD}" type="pres">
      <dgm:prSet presAssocID="{AF1E6A5A-A7CB-457A-B799-383BF1128E3F}" presName="rootConnector" presStyleLbl="node3" presStyleIdx="7" presStyleCnt="8"/>
      <dgm:spPr/>
      <dgm:t>
        <a:bodyPr/>
        <a:lstStyle/>
        <a:p>
          <a:endParaRPr lang="ru-RU"/>
        </a:p>
      </dgm:t>
    </dgm:pt>
    <dgm:pt modelId="{141F5F2E-862D-4A2D-8BC3-43746E7035C8}" type="pres">
      <dgm:prSet presAssocID="{AF1E6A5A-A7CB-457A-B799-383BF1128E3F}" presName="hierChild4" presStyleCnt="0"/>
      <dgm:spPr/>
    </dgm:pt>
    <dgm:pt modelId="{32BA8143-4120-4D93-9044-C92D39680020}" type="pres">
      <dgm:prSet presAssocID="{AF1E6A5A-A7CB-457A-B799-383BF1128E3F}" presName="hierChild5" presStyleCnt="0"/>
      <dgm:spPr/>
    </dgm:pt>
    <dgm:pt modelId="{B75092B8-567D-4370-9382-C481D2454C24}" type="pres">
      <dgm:prSet presAssocID="{515759FD-1384-4DA0-B467-679413F30737}" presName="hierChild5" presStyleCnt="0"/>
      <dgm:spPr/>
    </dgm:pt>
    <dgm:pt modelId="{56C8FB98-85F4-4D3D-A955-3A575237B172}" type="pres">
      <dgm:prSet presAssocID="{0DC9EA9E-765E-496D-A911-D35ADDFD239C}" presName="hierChild3" presStyleCnt="0"/>
      <dgm:spPr/>
    </dgm:pt>
  </dgm:ptLst>
  <dgm:cxnLst>
    <dgm:cxn modelId="{D08AD0B6-1E1D-480D-8C63-E764E76045FE}" type="presOf" srcId="{E1A40503-7F0D-44B8-8A1C-6E38897F31A9}" destId="{3B3D3936-B982-4876-BD7E-13BC7E3F1024}" srcOrd="0" destOrd="0" presId="urn:microsoft.com/office/officeart/2005/8/layout/orgChart1"/>
    <dgm:cxn modelId="{21C3369F-24C9-4EA9-A1D8-BB411E7A3010}" srcId="{0DC9EA9E-765E-496D-A911-D35ADDFD239C}" destId="{515759FD-1384-4DA0-B467-679413F30737}" srcOrd="3" destOrd="0" parTransId="{9D8EF1DE-49EE-46C8-8B56-28870730969E}" sibTransId="{39EFB366-2B82-42FA-8DEA-3B8DD94F2C06}"/>
    <dgm:cxn modelId="{7C9F026E-D287-46FD-9F1D-1E9A15F698AD}" srcId="{E1A40503-7F0D-44B8-8A1C-6E38897F31A9}" destId="{345B9E02-B450-453F-BD53-97A7FA813155}" srcOrd="0" destOrd="0" parTransId="{FFF7C6CC-96C7-49F5-98C6-A73B0F588A47}" sibTransId="{068F9D99-0B05-4234-81B0-A98F75C3AC13}"/>
    <dgm:cxn modelId="{09A64C1A-72E1-40BA-BDB4-DAE0124778AA}" type="presOf" srcId="{AF1E6A5A-A7CB-457A-B799-383BF1128E3F}" destId="{A432BAB8-9E96-4B0C-80E4-D1DB14B44F47}" srcOrd="0" destOrd="0" presId="urn:microsoft.com/office/officeart/2005/8/layout/orgChart1"/>
    <dgm:cxn modelId="{1887E33B-D32D-4B77-AACC-2D116CEDF2B8}" type="presOf" srcId="{515759FD-1384-4DA0-B467-679413F30737}" destId="{8357FD14-0887-41AC-8167-EB393A2A5266}" srcOrd="1" destOrd="0" presId="urn:microsoft.com/office/officeart/2005/8/layout/orgChart1"/>
    <dgm:cxn modelId="{4A0C6226-E25B-47E2-BD7A-198C0A66724B}" srcId="{0DC9EA9E-765E-496D-A911-D35ADDFD239C}" destId="{9BA4230E-FAAD-428F-ACA7-F473B54097AC}" srcOrd="0" destOrd="0" parTransId="{4432C787-9424-4F1A-9031-34A360D01FB1}" sibTransId="{B1222601-7890-4F72-B0D9-CB3D6D81C1FA}"/>
    <dgm:cxn modelId="{08977878-AAE8-4F0B-BEAE-138D9C9162D8}" type="presOf" srcId="{B0D0B3D3-C036-4F59-A53B-EF653050E060}" destId="{336FABD8-8C7E-42C4-BB8A-A85B8CF566F9}" srcOrd="1" destOrd="0" presId="urn:microsoft.com/office/officeart/2005/8/layout/orgChart1"/>
    <dgm:cxn modelId="{C80D2DFB-EC66-4F3D-881E-3D7BC895B508}" type="presOf" srcId="{E1A40503-7F0D-44B8-8A1C-6E38897F31A9}" destId="{28401C95-8650-408E-B13D-CEBD99F0B3D1}" srcOrd="1" destOrd="0" presId="urn:microsoft.com/office/officeart/2005/8/layout/orgChart1"/>
    <dgm:cxn modelId="{4073F8E6-1E72-43B9-B148-15D772FA1BC3}" type="presOf" srcId="{D516B8B5-EB64-4D4E-B252-D47AEE472891}" destId="{64305257-DE65-4032-B9E2-AAA70A3D14C0}" srcOrd="0" destOrd="0" presId="urn:microsoft.com/office/officeart/2005/8/layout/orgChart1"/>
    <dgm:cxn modelId="{74211AEA-39FB-402D-8F93-FCF4BC6DC9AA}" type="presOf" srcId="{74762FFA-9DF3-4110-849F-65B5B0E4DC9E}" destId="{51D77B10-FB0C-473F-B7FE-60F10B2B849D}" srcOrd="0" destOrd="0" presId="urn:microsoft.com/office/officeart/2005/8/layout/orgChart1"/>
    <dgm:cxn modelId="{CB71404E-D73A-40FB-98B5-1586E6D0A6A3}" srcId="{68B3E800-2E55-403A-950D-9240B391B9D8}" destId="{23F7910F-4B51-4BA5-8FD5-1CCB42138C7E}" srcOrd="0" destOrd="0" parTransId="{D516B8B5-EB64-4D4E-B252-D47AEE472891}" sibTransId="{F97B2F17-924A-4B64-B270-6FC5DC31FB4E}"/>
    <dgm:cxn modelId="{0A804DD9-91B2-462B-A864-625B8C500BAD}" srcId="{9BA4230E-FAAD-428F-ACA7-F473B54097AC}" destId="{7B7C3090-7507-463D-86D7-6D0B92425562}" srcOrd="1" destOrd="0" parTransId="{30EDA156-9A70-4849-91A9-74BFF0F2E957}" sibTransId="{2A3CAF4D-FEFB-45BE-ADE1-8F3028DEA2A1}"/>
    <dgm:cxn modelId="{03E27D97-A482-42AC-8F79-A29FDD588BF2}" type="presOf" srcId="{FBD5DE92-1D40-479F-87E6-561A7C633A35}" destId="{3AAD4225-A705-41B7-86DF-1BBFEFC1AF29}" srcOrd="0" destOrd="0" presId="urn:microsoft.com/office/officeart/2005/8/layout/orgChart1"/>
    <dgm:cxn modelId="{BEB14E8D-1660-40D6-B3A5-685BA94B7F4D}" type="presOf" srcId="{345B9E02-B450-453F-BD53-97A7FA813155}" destId="{BC44E33E-850C-4B8A-A10A-2B1998A2BA0D}" srcOrd="1" destOrd="0" presId="urn:microsoft.com/office/officeart/2005/8/layout/orgChart1"/>
    <dgm:cxn modelId="{58D65895-855C-49A0-8B53-345D9423AEDF}" type="presOf" srcId="{23F7910F-4B51-4BA5-8FD5-1CCB42138C7E}" destId="{B8B74AA5-7BF8-4031-87D8-2F544A1377CF}" srcOrd="1" destOrd="0" presId="urn:microsoft.com/office/officeart/2005/8/layout/orgChart1"/>
    <dgm:cxn modelId="{468E886B-187E-4059-96F6-A7FC21BEF35B}" type="presOf" srcId="{0DC9EA9E-765E-496D-A911-D35ADDFD239C}" destId="{E95FE976-9A0A-431C-981B-0136F33ADD4F}" srcOrd="1" destOrd="0" presId="urn:microsoft.com/office/officeart/2005/8/layout/orgChart1"/>
    <dgm:cxn modelId="{EF7C198F-0287-4155-98D0-BEDD7459BF47}" type="presOf" srcId="{2C36B627-3031-4CA9-9C06-AE6504D93021}" destId="{C5127730-636E-4697-81F3-56736D91E5A0}" srcOrd="0" destOrd="0" presId="urn:microsoft.com/office/officeart/2005/8/layout/orgChart1"/>
    <dgm:cxn modelId="{FEDF7621-DFC0-4E1C-A94D-4866D151C592}" type="presOf" srcId="{34A55E79-0843-4088-97AA-6CA061F91F16}" destId="{DE3C199D-0090-45E4-9596-963C5C1688C5}" srcOrd="0" destOrd="0" presId="urn:microsoft.com/office/officeart/2005/8/layout/orgChart1"/>
    <dgm:cxn modelId="{5D2DA264-442D-43D7-A844-0536672D0B08}" type="presOf" srcId="{345B9E02-B450-453F-BD53-97A7FA813155}" destId="{88EBD0DA-D04A-4A91-83EF-E51842BBD4BD}" srcOrd="0" destOrd="0" presId="urn:microsoft.com/office/officeart/2005/8/layout/orgChart1"/>
    <dgm:cxn modelId="{674D88ED-72A7-4CC6-B78A-5EF199A742FD}" type="presOf" srcId="{23F7910F-4B51-4BA5-8FD5-1CCB42138C7E}" destId="{9AE0E452-9744-4458-B90E-BE30746250DF}" srcOrd="0" destOrd="0" presId="urn:microsoft.com/office/officeart/2005/8/layout/orgChart1"/>
    <dgm:cxn modelId="{52AFC179-BB85-46E9-B01B-F5F23ED67D1F}" type="presOf" srcId="{31AF2113-DD27-4CD4-A53D-8349C5D74497}" destId="{14985B0F-E135-4074-82AA-23047D2F9B3B}" srcOrd="1" destOrd="0" presId="urn:microsoft.com/office/officeart/2005/8/layout/orgChart1"/>
    <dgm:cxn modelId="{C31E9277-7DD4-4E59-A2A4-F2BA9343E79A}" type="presOf" srcId="{B0D0B3D3-C036-4F59-A53B-EF653050E060}" destId="{B3D2D2E4-85C3-4241-A26C-B7009E6A1802}" srcOrd="0" destOrd="0" presId="urn:microsoft.com/office/officeart/2005/8/layout/orgChart1"/>
    <dgm:cxn modelId="{DBC58B5A-64E0-48B0-BB9C-F3E487BBC9B3}" type="presOf" srcId="{30EDA156-9A70-4849-91A9-74BFF0F2E957}" destId="{AB130AFE-2AB8-4DDC-A4A0-E72328FBF215}" srcOrd="0" destOrd="0" presId="urn:microsoft.com/office/officeart/2005/8/layout/orgChart1"/>
    <dgm:cxn modelId="{A8219FC1-5E63-46DC-8962-F58C8E63D93E}" srcId="{515759FD-1384-4DA0-B467-679413F30737}" destId="{AF1E6A5A-A7CB-457A-B799-383BF1128E3F}" srcOrd="1" destOrd="0" parTransId="{74762FFA-9DF3-4110-849F-65B5B0E4DC9E}" sibTransId="{C7AF28C1-AADB-4A00-8851-1F92FC3475DF}"/>
    <dgm:cxn modelId="{8E64085E-1CDA-4EF0-9E29-4F79A2FD12AD}" srcId="{E1A40503-7F0D-44B8-8A1C-6E38897F31A9}" destId="{A84DB99D-6C7A-451A-A80B-6B40EF7E648E}" srcOrd="1" destOrd="0" parTransId="{0A1DD186-2A4A-45A1-A0A3-73AA84357444}" sibTransId="{FE0D3958-D2BD-482E-ACE8-8BDBE4843280}"/>
    <dgm:cxn modelId="{B4DD8FD7-824E-4C25-8D5C-7D86D3F65419}" type="presOf" srcId="{68B3E800-2E55-403A-950D-9240B391B9D8}" destId="{56D7EBCD-2FD8-4903-887C-4F82937750AA}" srcOrd="1" destOrd="0" presId="urn:microsoft.com/office/officeart/2005/8/layout/orgChart1"/>
    <dgm:cxn modelId="{DC4E705E-7D8A-4ED7-922A-964895B29092}" type="presOf" srcId="{341FD0F3-FD15-43C5-B91C-F82BB8EFA427}" destId="{5E4A9864-BB09-48CD-9EA9-BE0E5E6BEF95}" srcOrd="0" destOrd="0" presId="urn:microsoft.com/office/officeart/2005/8/layout/orgChart1"/>
    <dgm:cxn modelId="{1DDA7968-BC2F-4886-9A5C-283681A2AD17}" type="presOf" srcId="{7B7C3090-7507-463D-86D7-6D0B92425562}" destId="{488B15E9-3A1F-4BDB-A6A1-B7D39E4EF3CC}" srcOrd="0" destOrd="0" presId="urn:microsoft.com/office/officeart/2005/8/layout/orgChart1"/>
    <dgm:cxn modelId="{243EDF11-E85F-43BD-9F79-90F60089FD0C}" srcId="{9BA4230E-FAAD-428F-ACA7-F473B54097AC}" destId="{C8B2E970-7E22-4FC0-823D-6A99C0A19FDD}" srcOrd="0" destOrd="0" parTransId="{2C36B627-3031-4CA9-9C06-AE6504D93021}" sibTransId="{C629F51B-1728-4DAA-837B-74D75074BBBD}"/>
    <dgm:cxn modelId="{8EAB32DB-1480-49D1-B3C8-4CA775F4EB75}" type="presOf" srcId="{9D8EF1DE-49EE-46C8-8B56-28870730969E}" destId="{87B6C7F4-AD95-49B3-9410-B664DFDAB7B7}" srcOrd="0" destOrd="0" presId="urn:microsoft.com/office/officeart/2005/8/layout/orgChart1"/>
    <dgm:cxn modelId="{56857E87-32D6-4007-9DE6-056642812F04}" srcId="{68B3E800-2E55-403A-950D-9240B391B9D8}" destId="{31AF2113-DD27-4CD4-A53D-8349C5D74497}" srcOrd="1" destOrd="0" parTransId="{DC22537F-E575-4D57-805C-931C8229749C}" sibTransId="{5F48B22E-134D-4D06-A926-D3DFC75C39FE}"/>
    <dgm:cxn modelId="{CEB5128F-0B1A-4E1E-9C4D-9AE990C29DDA}" type="presOf" srcId="{FFF7C6CC-96C7-49F5-98C6-A73B0F588A47}" destId="{C464B5A9-D905-43CB-A75D-0C0A5659F56C}" srcOrd="0" destOrd="0" presId="urn:microsoft.com/office/officeart/2005/8/layout/orgChart1"/>
    <dgm:cxn modelId="{CE305813-60B7-4FA7-B198-52D74DBAA816}" type="presOf" srcId="{DE7DB00B-EC05-4431-AD13-2AA3CA864D4D}" destId="{033B017C-3AE8-4411-B351-E01081139E15}" srcOrd="0" destOrd="0" presId="urn:microsoft.com/office/officeart/2005/8/layout/orgChart1"/>
    <dgm:cxn modelId="{80D4B791-A60F-4DDF-9DE2-BBC01554DF61}" type="presOf" srcId="{31AF2113-DD27-4CD4-A53D-8349C5D74497}" destId="{B5DAD9A8-B396-4CC0-BBCF-439F419B00B0}" srcOrd="0" destOrd="0" presId="urn:microsoft.com/office/officeart/2005/8/layout/orgChart1"/>
    <dgm:cxn modelId="{BD359FD5-D6A6-463C-B011-EF0FE7875AAD}" type="presOf" srcId="{A84DB99D-6C7A-451A-A80B-6B40EF7E648E}" destId="{93D1EA8F-0515-4C8D-8103-5051EBDD1A9D}" srcOrd="0" destOrd="0" presId="urn:microsoft.com/office/officeart/2005/8/layout/orgChart1"/>
    <dgm:cxn modelId="{5083E220-A753-4AEE-96AE-712CF5F25E77}" srcId="{0DC9EA9E-765E-496D-A911-D35ADDFD239C}" destId="{68B3E800-2E55-403A-950D-9240B391B9D8}" srcOrd="1" destOrd="0" parTransId="{DE7DB00B-EC05-4431-AD13-2AA3CA864D4D}" sibTransId="{8C5EF9F2-87EC-4E20-9FFE-DB97701B4977}"/>
    <dgm:cxn modelId="{9D6729BB-5B64-45F3-A41D-BF2B2B37962F}" type="presOf" srcId="{C8B2E970-7E22-4FC0-823D-6A99C0A19FDD}" destId="{B549618C-2285-4258-8E70-1D68BC4BC286}" srcOrd="0" destOrd="0" presId="urn:microsoft.com/office/officeart/2005/8/layout/orgChart1"/>
    <dgm:cxn modelId="{CB3C3CF7-0D97-42A6-ADAD-3C3D2E867195}" type="presOf" srcId="{0A1DD186-2A4A-45A1-A0A3-73AA84357444}" destId="{FD214BAF-590F-409D-A80F-47749F7D8864}" srcOrd="0" destOrd="0" presId="urn:microsoft.com/office/officeart/2005/8/layout/orgChart1"/>
    <dgm:cxn modelId="{9E901499-F449-4CE6-BFE1-9455E5467BCF}" type="presOf" srcId="{9BA4230E-FAAD-428F-ACA7-F473B54097AC}" destId="{7CDD2C0F-60C0-47B6-B2CD-02370F39F662}" srcOrd="0" destOrd="0" presId="urn:microsoft.com/office/officeart/2005/8/layout/orgChart1"/>
    <dgm:cxn modelId="{8CD8C5DA-B959-4E8C-B02A-6CF731ED7D54}" type="presOf" srcId="{0DC9EA9E-765E-496D-A911-D35ADDFD239C}" destId="{D3B53C99-0D05-4489-AD04-2FB7C8FCB0E3}" srcOrd="0" destOrd="0" presId="urn:microsoft.com/office/officeart/2005/8/layout/orgChart1"/>
    <dgm:cxn modelId="{023CF4F0-B917-4143-AE64-128A3C670C2C}" type="presOf" srcId="{515759FD-1384-4DA0-B467-679413F30737}" destId="{8E85E0EC-B954-4C5B-A6E1-CD318A5C2E6F}" srcOrd="0" destOrd="0" presId="urn:microsoft.com/office/officeart/2005/8/layout/orgChart1"/>
    <dgm:cxn modelId="{0BA56AEC-D4A7-4EFA-8E22-F3371821ED69}" type="presOf" srcId="{A84DB99D-6C7A-451A-A80B-6B40EF7E648E}" destId="{5A34EEF6-6424-4401-8602-239F817428D7}" srcOrd="1" destOrd="0" presId="urn:microsoft.com/office/officeart/2005/8/layout/orgChart1"/>
    <dgm:cxn modelId="{26B8EC0C-3776-4FF2-B579-C43E12A70A38}" type="presOf" srcId="{9BA4230E-FAAD-428F-ACA7-F473B54097AC}" destId="{94C9CE93-D7C5-4956-9ED8-8B954BEC9480}" srcOrd="1" destOrd="0" presId="urn:microsoft.com/office/officeart/2005/8/layout/orgChart1"/>
    <dgm:cxn modelId="{D3903A0A-83CF-43C2-BD11-9C426F544024}" srcId="{0DC9EA9E-765E-496D-A911-D35ADDFD239C}" destId="{E1A40503-7F0D-44B8-8A1C-6E38897F31A9}" srcOrd="2" destOrd="0" parTransId="{341FD0F3-FD15-43C5-B91C-F82BB8EFA427}" sibTransId="{347B7906-C35B-4BEA-86D7-4525E31B8D00}"/>
    <dgm:cxn modelId="{4FB92E59-805A-4926-AE67-66B390E6C164}" type="presOf" srcId="{4432C787-9424-4F1A-9031-34A360D01FB1}" destId="{2462D168-82D6-4916-9388-CFFB4B710634}" srcOrd="0" destOrd="0" presId="urn:microsoft.com/office/officeart/2005/8/layout/orgChart1"/>
    <dgm:cxn modelId="{5D35A3A7-B896-482B-88A3-E135672A7B9C}" type="presOf" srcId="{68B3E800-2E55-403A-950D-9240B391B9D8}" destId="{79881242-99BB-45BB-85DA-D29DF1EB65F0}" srcOrd="0" destOrd="0" presId="urn:microsoft.com/office/officeart/2005/8/layout/orgChart1"/>
    <dgm:cxn modelId="{2B73CACE-AE6B-4EE3-83B8-170FB23BA7CD}" srcId="{34A55E79-0843-4088-97AA-6CA061F91F16}" destId="{0DC9EA9E-765E-496D-A911-D35ADDFD239C}" srcOrd="0" destOrd="0" parTransId="{F3A86D7D-2B24-4DF1-A98F-B127D25A08B7}" sibTransId="{DB11EE50-732E-453D-9AF0-84836C9BC3ED}"/>
    <dgm:cxn modelId="{B9BCB37B-EC00-4A2E-ABEC-BDCCB00DFB4D}" type="presOf" srcId="{C8B2E970-7E22-4FC0-823D-6A99C0A19FDD}" destId="{E533FDA1-8485-4301-891A-17B192F16208}" srcOrd="1" destOrd="0" presId="urn:microsoft.com/office/officeart/2005/8/layout/orgChart1"/>
    <dgm:cxn modelId="{11B459B7-63C2-41AE-A936-C96B097866B0}" type="presOf" srcId="{DC22537F-E575-4D57-805C-931C8229749C}" destId="{E626CADF-8DF2-41B1-92B2-344F0CBF3316}" srcOrd="0" destOrd="0" presId="urn:microsoft.com/office/officeart/2005/8/layout/orgChart1"/>
    <dgm:cxn modelId="{92AF8538-CE2E-45BC-A61C-E7956BE21982}" srcId="{515759FD-1384-4DA0-B467-679413F30737}" destId="{B0D0B3D3-C036-4F59-A53B-EF653050E060}" srcOrd="0" destOrd="0" parTransId="{FBD5DE92-1D40-479F-87E6-561A7C633A35}" sibTransId="{A8993D21-7C74-41D7-BBF3-5045A5ABAAFE}"/>
    <dgm:cxn modelId="{BE5D900B-8C6C-48CA-A87C-80FCCB8F0C2B}" type="presOf" srcId="{AF1E6A5A-A7CB-457A-B799-383BF1128E3F}" destId="{B2277656-8B80-4C64-BD35-ECA7FFEF53DD}" srcOrd="1" destOrd="0" presId="urn:microsoft.com/office/officeart/2005/8/layout/orgChart1"/>
    <dgm:cxn modelId="{BBF6B4CD-E581-43EC-9EDF-4C8C71402504}" type="presOf" srcId="{7B7C3090-7507-463D-86D7-6D0B92425562}" destId="{19BA0DC5-523F-4686-8131-1B81E8F4282F}" srcOrd="1" destOrd="0" presId="urn:microsoft.com/office/officeart/2005/8/layout/orgChart1"/>
    <dgm:cxn modelId="{80EABD43-BCA8-4910-A317-8C01D6768D69}" type="presParOf" srcId="{DE3C199D-0090-45E4-9596-963C5C1688C5}" destId="{D0565F48-A298-416B-AD09-6544CB7EC51D}" srcOrd="0" destOrd="0" presId="urn:microsoft.com/office/officeart/2005/8/layout/orgChart1"/>
    <dgm:cxn modelId="{65D51473-27EF-4E74-AA1B-585FD1530DE3}" type="presParOf" srcId="{D0565F48-A298-416B-AD09-6544CB7EC51D}" destId="{F63624F1-4DA6-48CC-8109-9180AE11901B}" srcOrd="0" destOrd="0" presId="urn:microsoft.com/office/officeart/2005/8/layout/orgChart1"/>
    <dgm:cxn modelId="{98172083-162A-4343-989C-A514C712324F}" type="presParOf" srcId="{F63624F1-4DA6-48CC-8109-9180AE11901B}" destId="{D3B53C99-0D05-4489-AD04-2FB7C8FCB0E3}" srcOrd="0" destOrd="0" presId="urn:microsoft.com/office/officeart/2005/8/layout/orgChart1"/>
    <dgm:cxn modelId="{56339F35-FA12-4EC1-A12D-A5CAA46FF47E}" type="presParOf" srcId="{F63624F1-4DA6-48CC-8109-9180AE11901B}" destId="{E95FE976-9A0A-431C-981B-0136F33ADD4F}" srcOrd="1" destOrd="0" presId="urn:microsoft.com/office/officeart/2005/8/layout/orgChart1"/>
    <dgm:cxn modelId="{DE62AC24-ED21-4AC2-B066-27455E708EF4}" type="presParOf" srcId="{D0565F48-A298-416B-AD09-6544CB7EC51D}" destId="{36176880-DC9A-4E6E-AD1E-59C8ED654D05}" srcOrd="1" destOrd="0" presId="urn:microsoft.com/office/officeart/2005/8/layout/orgChart1"/>
    <dgm:cxn modelId="{35B9AA34-90FF-45A0-BE0D-FC2CDD61ADC1}" type="presParOf" srcId="{36176880-DC9A-4E6E-AD1E-59C8ED654D05}" destId="{2462D168-82D6-4916-9388-CFFB4B710634}" srcOrd="0" destOrd="0" presId="urn:microsoft.com/office/officeart/2005/8/layout/orgChart1"/>
    <dgm:cxn modelId="{C5EA0EEB-9EF4-44CB-9E35-4D8C25629B20}" type="presParOf" srcId="{36176880-DC9A-4E6E-AD1E-59C8ED654D05}" destId="{63E0B702-30AB-40BA-A015-7CB49D0A4BB5}" srcOrd="1" destOrd="0" presId="urn:microsoft.com/office/officeart/2005/8/layout/orgChart1"/>
    <dgm:cxn modelId="{826BE2E9-F677-4320-9862-F08A60178D72}" type="presParOf" srcId="{63E0B702-30AB-40BA-A015-7CB49D0A4BB5}" destId="{56D313E4-BBDE-4CF1-BC65-0CBD043E5E45}" srcOrd="0" destOrd="0" presId="urn:microsoft.com/office/officeart/2005/8/layout/orgChart1"/>
    <dgm:cxn modelId="{2EE18522-B27E-48DB-89D5-A9C3F6495A49}" type="presParOf" srcId="{56D313E4-BBDE-4CF1-BC65-0CBD043E5E45}" destId="{7CDD2C0F-60C0-47B6-B2CD-02370F39F662}" srcOrd="0" destOrd="0" presId="urn:microsoft.com/office/officeart/2005/8/layout/orgChart1"/>
    <dgm:cxn modelId="{9129F1FD-891A-494B-814D-DDCE1D2EC34D}" type="presParOf" srcId="{56D313E4-BBDE-4CF1-BC65-0CBD043E5E45}" destId="{94C9CE93-D7C5-4956-9ED8-8B954BEC9480}" srcOrd="1" destOrd="0" presId="urn:microsoft.com/office/officeart/2005/8/layout/orgChart1"/>
    <dgm:cxn modelId="{3A95419F-CBB2-49D3-81CC-B291740EDF7B}" type="presParOf" srcId="{63E0B702-30AB-40BA-A015-7CB49D0A4BB5}" destId="{841B32F0-A44C-4DB2-BBED-AFAA36EAB3EC}" srcOrd="1" destOrd="0" presId="urn:microsoft.com/office/officeart/2005/8/layout/orgChart1"/>
    <dgm:cxn modelId="{ED8DD944-FF7A-42D8-81B0-832E89F39883}" type="presParOf" srcId="{841B32F0-A44C-4DB2-BBED-AFAA36EAB3EC}" destId="{C5127730-636E-4697-81F3-56736D91E5A0}" srcOrd="0" destOrd="0" presId="urn:microsoft.com/office/officeart/2005/8/layout/orgChart1"/>
    <dgm:cxn modelId="{BEFBABDA-4C58-4FC1-862C-63DB55D740D5}" type="presParOf" srcId="{841B32F0-A44C-4DB2-BBED-AFAA36EAB3EC}" destId="{DBBFF8EE-915A-48E1-A756-9E27A17DD906}" srcOrd="1" destOrd="0" presId="urn:microsoft.com/office/officeart/2005/8/layout/orgChart1"/>
    <dgm:cxn modelId="{439D06C5-04B8-4515-A717-F4380EBDD73F}" type="presParOf" srcId="{DBBFF8EE-915A-48E1-A756-9E27A17DD906}" destId="{EA786503-0A8A-452B-A22C-4D137F5BBDE9}" srcOrd="0" destOrd="0" presId="urn:microsoft.com/office/officeart/2005/8/layout/orgChart1"/>
    <dgm:cxn modelId="{0412FECB-B586-44AC-94D4-8D1F3E48B22B}" type="presParOf" srcId="{EA786503-0A8A-452B-A22C-4D137F5BBDE9}" destId="{B549618C-2285-4258-8E70-1D68BC4BC286}" srcOrd="0" destOrd="0" presId="urn:microsoft.com/office/officeart/2005/8/layout/orgChart1"/>
    <dgm:cxn modelId="{B2C75161-661B-4A79-B57D-F913028375B6}" type="presParOf" srcId="{EA786503-0A8A-452B-A22C-4D137F5BBDE9}" destId="{E533FDA1-8485-4301-891A-17B192F16208}" srcOrd="1" destOrd="0" presId="urn:microsoft.com/office/officeart/2005/8/layout/orgChart1"/>
    <dgm:cxn modelId="{CC827406-745B-4656-8EE4-8F19CD0DB3A9}" type="presParOf" srcId="{DBBFF8EE-915A-48E1-A756-9E27A17DD906}" destId="{4EEC59F2-2D7E-44F7-A58A-185E6DE5C1FB}" srcOrd="1" destOrd="0" presId="urn:microsoft.com/office/officeart/2005/8/layout/orgChart1"/>
    <dgm:cxn modelId="{FE8FD259-3EC9-4304-8735-BFE50149697B}" type="presParOf" srcId="{DBBFF8EE-915A-48E1-A756-9E27A17DD906}" destId="{0023045D-85D3-4C0F-8D92-25B42A0F2D77}" srcOrd="2" destOrd="0" presId="urn:microsoft.com/office/officeart/2005/8/layout/orgChart1"/>
    <dgm:cxn modelId="{A28C3332-7F4D-4800-BFDA-E9A5B25658DF}" type="presParOf" srcId="{841B32F0-A44C-4DB2-BBED-AFAA36EAB3EC}" destId="{AB130AFE-2AB8-4DDC-A4A0-E72328FBF215}" srcOrd="2" destOrd="0" presId="urn:microsoft.com/office/officeart/2005/8/layout/orgChart1"/>
    <dgm:cxn modelId="{196685EB-F7C2-4F19-883D-493323F2AC8D}" type="presParOf" srcId="{841B32F0-A44C-4DB2-BBED-AFAA36EAB3EC}" destId="{1E64A5E9-E2E0-44E6-8032-486481EEB6F4}" srcOrd="3" destOrd="0" presId="urn:microsoft.com/office/officeart/2005/8/layout/orgChart1"/>
    <dgm:cxn modelId="{661CAC8C-49ED-42ED-9061-68E4BA7F4775}" type="presParOf" srcId="{1E64A5E9-E2E0-44E6-8032-486481EEB6F4}" destId="{B44D2680-F969-4CDE-B4A7-463697B18EBC}" srcOrd="0" destOrd="0" presId="urn:microsoft.com/office/officeart/2005/8/layout/orgChart1"/>
    <dgm:cxn modelId="{C9F0E555-A835-455A-BEEC-E61A0164D85E}" type="presParOf" srcId="{B44D2680-F969-4CDE-B4A7-463697B18EBC}" destId="{488B15E9-3A1F-4BDB-A6A1-B7D39E4EF3CC}" srcOrd="0" destOrd="0" presId="urn:microsoft.com/office/officeart/2005/8/layout/orgChart1"/>
    <dgm:cxn modelId="{BCF57AB0-A0F9-4170-9330-5E64F38C73DD}" type="presParOf" srcId="{B44D2680-F969-4CDE-B4A7-463697B18EBC}" destId="{19BA0DC5-523F-4686-8131-1B81E8F4282F}" srcOrd="1" destOrd="0" presId="urn:microsoft.com/office/officeart/2005/8/layout/orgChart1"/>
    <dgm:cxn modelId="{3A884E7D-7F33-4F70-99C9-248753313758}" type="presParOf" srcId="{1E64A5E9-E2E0-44E6-8032-486481EEB6F4}" destId="{C4E9E4FA-1BD0-4F59-A750-490A595DF84E}" srcOrd="1" destOrd="0" presId="urn:microsoft.com/office/officeart/2005/8/layout/orgChart1"/>
    <dgm:cxn modelId="{65873992-DDEA-4F21-B7EC-3C8CCC15FB17}" type="presParOf" srcId="{1E64A5E9-E2E0-44E6-8032-486481EEB6F4}" destId="{B342E0DD-E2C0-458A-8D8B-C2469C303AE1}" srcOrd="2" destOrd="0" presId="urn:microsoft.com/office/officeart/2005/8/layout/orgChart1"/>
    <dgm:cxn modelId="{62A3EE47-825D-4C20-AE02-28FFD71FC8AF}" type="presParOf" srcId="{63E0B702-30AB-40BA-A015-7CB49D0A4BB5}" destId="{C633B91D-C8F3-4E25-BE28-236555E7B9C5}" srcOrd="2" destOrd="0" presId="urn:microsoft.com/office/officeart/2005/8/layout/orgChart1"/>
    <dgm:cxn modelId="{7212A494-680D-49E8-A9E2-4D01864D4F52}" type="presParOf" srcId="{36176880-DC9A-4E6E-AD1E-59C8ED654D05}" destId="{033B017C-3AE8-4411-B351-E01081139E15}" srcOrd="2" destOrd="0" presId="urn:microsoft.com/office/officeart/2005/8/layout/orgChart1"/>
    <dgm:cxn modelId="{1FC99F29-06AC-4F08-BDFF-0BF81050AAD5}" type="presParOf" srcId="{36176880-DC9A-4E6E-AD1E-59C8ED654D05}" destId="{6CB8288D-03E2-4286-A21E-CF32DCFF26F5}" srcOrd="3" destOrd="0" presId="urn:microsoft.com/office/officeart/2005/8/layout/orgChart1"/>
    <dgm:cxn modelId="{0957B17D-EADB-48C5-9DA0-2D90FD8A6C6F}" type="presParOf" srcId="{6CB8288D-03E2-4286-A21E-CF32DCFF26F5}" destId="{45583E06-1108-457D-9596-31C334A8FB5A}" srcOrd="0" destOrd="0" presId="urn:microsoft.com/office/officeart/2005/8/layout/orgChart1"/>
    <dgm:cxn modelId="{B02F7003-D5CB-4D6D-9F1A-D6C21848B57F}" type="presParOf" srcId="{45583E06-1108-457D-9596-31C334A8FB5A}" destId="{79881242-99BB-45BB-85DA-D29DF1EB65F0}" srcOrd="0" destOrd="0" presId="urn:microsoft.com/office/officeart/2005/8/layout/orgChart1"/>
    <dgm:cxn modelId="{B16F419A-9D87-46E7-8420-4E09CDADBE8B}" type="presParOf" srcId="{45583E06-1108-457D-9596-31C334A8FB5A}" destId="{56D7EBCD-2FD8-4903-887C-4F82937750AA}" srcOrd="1" destOrd="0" presId="urn:microsoft.com/office/officeart/2005/8/layout/orgChart1"/>
    <dgm:cxn modelId="{507EDB91-14F0-49A6-8D21-C465AE5F1CB2}" type="presParOf" srcId="{6CB8288D-03E2-4286-A21E-CF32DCFF26F5}" destId="{AD25776C-C03A-43BD-91F6-56E81A6AB338}" srcOrd="1" destOrd="0" presId="urn:microsoft.com/office/officeart/2005/8/layout/orgChart1"/>
    <dgm:cxn modelId="{DD10D8D1-2CCD-4A41-910B-9DBFCEDEB83B}" type="presParOf" srcId="{AD25776C-C03A-43BD-91F6-56E81A6AB338}" destId="{64305257-DE65-4032-B9E2-AAA70A3D14C0}" srcOrd="0" destOrd="0" presId="urn:microsoft.com/office/officeart/2005/8/layout/orgChart1"/>
    <dgm:cxn modelId="{D2293759-FA3F-44A2-8C1B-6D8A0D988607}" type="presParOf" srcId="{AD25776C-C03A-43BD-91F6-56E81A6AB338}" destId="{3E090AF1-149A-49FC-AF04-1A305FD9C157}" srcOrd="1" destOrd="0" presId="urn:microsoft.com/office/officeart/2005/8/layout/orgChart1"/>
    <dgm:cxn modelId="{43CCFC03-397D-4FDC-A270-2A9EA52F3B5D}" type="presParOf" srcId="{3E090AF1-149A-49FC-AF04-1A305FD9C157}" destId="{95B42650-F526-4A1A-A1E4-E0359A072940}" srcOrd="0" destOrd="0" presId="urn:microsoft.com/office/officeart/2005/8/layout/orgChart1"/>
    <dgm:cxn modelId="{EFD57516-FD6C-4BD7-BA89-985A4CAE384F}" type="presParOf" srcId="{95B42650-F526-4A1A-A1E4-E0359A072940}" destId="{9AE0E452-9744-4458-B90E-BE30746250DF}" srcOrd="0" destOrd="0" presId="urn:microsoft.com/office/officeart/2005/8/layout/orgChart1"/>
    <dgm:cxn modelId="{ABAC8DCB-E9BD-454F-8CF5-F580FB9A1BC0}" type="presParOf" srcId="{95B42650-F526-4A1A-A1E4-E0359A072940}" destId="{B8B74AA5-7BF8-4031-87D8-2F544A1377CF}" srcOrd="1" destOrd="0" presId="urn:microsoft.com/office/officeart/2005/8/layout/orgChart1"/>
    <dgm:cxn modelId="{EDC75D01-30DB-4682-AEF1-C284EE78BA2E}" type="presParOf" srcId="{3E090AF1-149A-49FC-AF04-1A305FD9C157}" destId="{C1C3853C-24F2-437F-B0C9-7222545B7B41}" srcOrd="1" destOrd="0" presId="urn:microsoft.com/office/officeart/2005/8/layout/orgChart1"/>
    <dgm:cxn modelId="{A66A31BD-E5F7-4FDC-AFE2-EEDE2B6211E9}" type="presParOf" srcId="{3E090AF1-149A-49FC-AF04-1A305FD9C157}" destId="{8F2EA510-9865-4CF2-8FA7-C02E32464662}" srcOrd="2" destOrd="0" presId="urn:microsoft.com/office/officeart/2005/8/layout/orgChart1"/>
    <dgm:cxn modelId="{8090D45A-0F2B-4A33-B616-EC3C3E7C4FCD}" type="presParOf" srcId="{AD25776C-C03A-43BD-91F6-56E81A6AB338}" destId="{E626CADF-8DF2-41B1-92B2-344F0CBF3316}" srcOrd="2" destOrd="0" presId="urn:microsoft.com/office/officeart/2005/8/layout/orgChart1"/>
    <dgm:cxn modelId="{0049F1A4-EBB9-4869-AF47-A532B38FA74C}" type="presParOf" srcId="{AD25776C-C03A-43BD-91F6-56E81A6AB338}" destId="{C3D7B141-F8E3-4F7F-B244-C425BA55852D}" srcOrd="3" destOrd="0" presId="urn:microsoft.com/office/officeart/2005/8/layout/orgChart1"/>
    <dgm:cxn modelId="{A63FF637-99BF-4977-98EB-CE1386ED655D}" type="presParOf" srcId="{C3D7B141-F8E3-4F7F-B244-C425BA55852D}" destId="{2618B86F-DF57-49D5-B36D-487A21CCCABF}" srcOrd="0" destOrd="0" presId="urn:microsoft.com/office/officeart/2005/8/layout/orgChart1"/>
    <dgm:cxn modelId="{91B98EB0-472A-492B-A0DD-FD493E508DD7}" type="presParOf" srcId="{2618B86F-DF57-49D5-B36D-487A21CCCABF}" destId="{B5DAD9A8-B396-4CC0-BBCF-439F419B00B0}" srcOrd="0" destOrd="0" presId="urn:microsoft.com/office/officeart/2005/8/layout/orgChart1"/>
    <dgm:cxn modelId="{E278C7BB-E679-48A2-9538-C3F065000330}" type="presParOf" srcId="{2618B86F-DF57-49D5-B36D-487A21CCCABF}" destId="{14985B0F-E135-4074-82AA-23047D2F9B3B}" srcOrd="1" destOrd="0" presId="urn:microsoft.com/office/officeart/2005/8/layout/orgChart1"/>
    <dgm:cxn modelId="{64DC3D0B-7A04-43CA-A69E-7E9BA482B55A}" type="presParOf" srcId="{C3D7B141-F8E3-4F7F-B244-C425BA55852D}" destId="{ACF60308-DE53-4B7A-9036-5DEB35DDC562}" srcOrd="1" destOrd="0" presId="urn:microsoft.com/office/officeart/2005/8/layout/orgChart1"/>
    <dgm:cxn modelId="{045DF8BB-564D-4EFD-A13E-715298654C26}" type="presParOf" srcId="{C3D7B141-F8E3-4F7F-B244-C425BA55852D}" destId="{15B8DFAE-5DF6-4CDB-B058-0BA5B1D40756}" srcOrd="2" destOrd="0" presId="urn:microsoft.com/office/officeart/2005/8/layout/orgChart1"/>
    <dgm:cxn modelId="{8A000EF3-CAE9-46B5-857F-655646B9845B}" type="presParOf" srcId="{6CB8288D-03E2-4286-A21E-CF32DCFF26F5}" destId="{6919561C-B05A-4339-BE20-B5BD28CD58F2}" srcOrd="2" destOrd="0" presId="urn:microsoft.com/office/officeart/2005/8/layout/orgChart1"/>
    <dgm:cxn modelId="{B0544F34-964C-4D7A-A5FF-DF31411F8B11}" type="presParOf" srcId="{36176880-DC9A-4E6E-AD1E-59C8ED654D05}" destId="{5E4A9864-BB09-48CD-9EA9-BE0E5E6BEF95}" srcOrd="4" destOrd="0" presId="urn:microsoft.com/office/officeart/2005/8/layout/orgChart1"/>
    <dgm:cxn modelId="{64A28DFE-3C61-4617-84FC-498CDBD2F04D}" type="presParOf" srcId="{36176880-DC9A-4E6E-AD1E-59C8ED654D05}" destId="{8DF2B2BF-125D-45CF-A5B0-3AA7CEAD1504}" srcOrd="5" destOrd="0" presId="urn:microsoft.com/office/officeart/2005/8/layout/orgChart1"/>
    <dgm:cxn modelId="{830076D4-FBB1-487E-991E-8B2242AC18CA}" type="presParOf" srcId="{8DF2B2BF-125D-45CF-A5B0-3AA7CEAD1504}" destId="{441DB03A-9848-460A-ACF1-17AF280A0D3B}" srcOrd="0" destOrd="0" presId="urn:microsoft.com/office/officeart/2005/8/layout/orgChart1"/>
    <dgm:cxn modelId="{F2C9E388-C1D7-437D-A954-FD9EB30DAB0B}" type="presParOf" srcId="{441DB03A-9848-460A-ACF1-17AF280A0D3B}" destId="{3B3D3936-B982-4876-BD7E-13BC7E3F1024}" srcOrd="0" destOrd="0" presId="urn:microsoft.com/office/officeart/2005/8/layout/orgChart1"/>
    <dgm:cxn modelId="{B334A8B6-669E-4069-B8A6-ED3BDDFA82C6}" type="presParOf" srcId="{441DB03A-9848-460A-ACF1-17AF280A0D3B}" destId="{28401C95-8650-408E-B13D-CEBD99F0B3D1}" srcOrd="1" destOrd="0" presId="urn:microsoft.com/office/officeart/2005/8/layout/orgChart1"/>
    <dgm:cxn modelId="{5C95EEC9-9044-4EC1-A5A8-F5A301A3E75B}" type="presParOf" srcId="{8DF2B2BF-125D-45CF-A5B0-3AA7CEAD1504}" destId="{A7744FC1-EA2B-4B25-A4B6-6F4E5413BE61}" srcOrd="1" destOrd="0" presId="urn:microsoft.com/office/officeart/2005/8/layout/orgChart1"/>
    <dgm:cxn modelId="{848EBBD4-0B80-4EB2-90A1-EFA2F35D67D6}" type="presParOf" srcId="{A7744FC1-EA2B-4B25-A4B6-6F4E5413BE61}" destId="{C464B5A9-D905-43CB-A75D-0C0A5659F56C}" srcOrd="0" destOrd="0" presId="urn:microsoft.com/office/officeart/2005/8/layout/orgChart1"/>
    <dgm:cxn modelId="{6DC59BCA-3983-485C-9DE3-DF72714BAC6B}" type="presParOf" srcId="{A7744FC1-EA2B-4B25-A4B6-6F4E5413BE61}" destId="{58862AB6-CB70-4241-AC58-D4F25C74E27E}" srcOrd="1" destOrd="0" presId="urn:microsoft.com/office/officeart/2005/8/layout/orgChart1"/>
    <dgm:cxn modelId="{14CAF670-E6BF-4DFE-AF33-858CA4440E83}" type="presParOf" srcId="{58862AB6-CB70-4241-AC58-D4F25C74E27E}" destId="{AA7239D5-3FE6-47B2-BA05-4D67766A04C2}" srcOrd="0" destOrd="0" presId="urn:microsoft.com/office/officeart/2005/8/layout/orgChart1"/>
    <dgm:cxn modelId="{FF2CCDCB-089B-4E64-BEAB-29268F6FF6E2}" type="presParOf" srcId="{AA7239D5-3FE6-47B2-BA05-4D67766A04C2}" destId="{88EBD0DA-D04A-4A91-83EF-E51842BBD4BD}" srcOrd="0" destOrd="0" presId="urn:microsoft.com/office/officeart/2005/8/layout/orgChart1"/>
    <dgm:cxn modelId="{483A6BA3-F7AD-459A-830A-B3427A358346}" type="presParOf" srcId="{AA7239D5-3FE6-47B2-BA05-4D67766A04C2}" destId="{BC44E33E-850C-4B8A-A10A-2B1998A2BA0D}" srcOrd="1" destOrd="0" presId="urn:microsoft.com/office/officeart/2005/8/layout/orgChart1"/>
    <dgm:cxn modelId="{A8150321-7715-4671-8C6A-778F3F7A46A1}" type="presParOf" srcId="{58862AB6-CB70-4241-AC58-D4F25C74E27E}" destId="{487314DC-26C0-433E-A54D-694F93066DA9}" srcOrd="1" destOrd="0" presId="urn:microsoft.com/office/officeart/2005/8/layout/orgChart1"/>
    <dgm:cxn modelId="{A319EB37-BFCB-49C1-933D-07D770059648}" type="presParOf" srcId="{58862AB6-CB70-4241-AC58-D4F25C74E27E}" destId="{81F8232F-EF18-47B0-97D2-6EC9DFC32446}" srcOrd="2" destOrd="0" presId="urn:microsoft.com/office/officeart/2005/8/layout/orgChart1"/>
    <dgm:cxn modelId="{2E8B5F4E-501B-4D61-A8F3-0BFCB1A7A086}" type="presParOf" srcId="{A7744FC1-EA2B-4B25-A4B6-6F4E5413BE61}" destId="{FD214BAF-590F-409D-A80F-47749F7D8864}" srcOrd="2" destOrd="0" presId="urn:microsoft.com/office/officeart/2005/8/layout/orgChart1"/>
    <dgm:cxn modelId="{DA143BF9-032A-42BB-A4BD-BE770501305F}" type="presParOf" srcId="{A7744FC1-EA2B-4B25-A4B6-6F4E5413BE61}" destId="{1A629293-60A9-4265-B277-16A04F01CA13}" srcOrd="3" destOrd="0" presId="urn:microsoft.com/office/officeart/2005/8/layout/orgChart1"/>
    <dgm:cxn modelId="{ED6D7258-4EC2-40EA-BF0F-08C7CDF43E3F}" type="presParOf" srcId="{1A629293-60A9-4265-B277-16A04F01CA13}" destId="{81C56D32-5F55-40FB-A339-AB2CB6D35B0D}" srcOrd="0" destOrd="0" presId="urn:microsoft.com/office/officeart/2005/8/layout/orgChart1"/>
    <dgm:cxn modelId="{5B5D6E50-1B9D-4031-B7EA-4C82AFD60A4F}" type="presParOf" srcId="{81C56D32-5F55-40FB-A339-AB2CB6D35B0D}" destId="{93D1EA8F-0515-4C8D-8103-5051EBDD1A9D}" srcOrd="0" destOrd="0" presId="urn:microsoft.com/office/officeart/2005/8/layout/orgChart1"/>
    <dgm:cxn modelId="{68FA9ECF-F84D-4967-B0CE-63F574A1B80F}" type="presParOf" srcId="{81C56D32-5F55-40FB-A339-AB2CB6D35B0D}" destId="{5A34EEF6-6424-4401-8602-239F817428D7}" srcOrd="1" destOrd="0" presId="urn:microsoft.com/office/officeart/2005/8/layout/orgChart1"/>
    <dgm:cxn modelId="{5CFCA393-305E-4AA8-B93C-3BC9552C1F69}" type="presParOf" srcId="{1A629293-60A9-4265-B277-16A04F01CA13}" destId="{77EB0938-0418-46DB-AC55-4B947C361D9D}" srcOrd="1" destOrd="0" presId="urn:microsoft.com/office/officeart/2005/8/layout/orgChart1"/>
    <dgm:cxn modelId="{0F00B4EB-1467-41B2-A838-4A83FFE7C342}" type="presParOf" srcId="{1A629293-60A9-4265-B277-16A04F01CA13}" destId="{FE0170D0-8B42-4675-8D9E-5BC2005F5E33}" srcOrd="2" destOrd="0" presId="urn:microsoft.com/office/officeart/2005/8/layout/orgChart1"/>
    <dgm:cxn modelId="{858B396C-3F3E-4F1E-AA94-FAE5EF1A1B6D}" type="presParOf" srcId="{8DF2B2BF-125D-45CF-A5B0-3AA7CEAD1504}" destId="{37CDAD13-2D12-4E88-8137-6BB5D63ED7DE}" srcOrd="2" destOrd="0" presId="urn:microsoft.com/office/officeart/2005/8/layout/orgChart1"/>
    <dgm:cxn modelId="{DF7F4A55-BAB9-4DC1-B80B-DAC236682E84}" type="presParOf" srcId="{36176880-DC9A-4E6E-AD1E-59C8ED654D05}" destId="{87B6C7F4-AD95-49B3-9410-B664DFDAB7B7}" srcOrd="6" destOrd="0" presId="urn:microsoft.com/office/officeart/2005/8/layout/orgChart1"/>
    <dgm:cxn modelId="{13B5B9CA-B35F-4206-B520-81C19BC566D9}" type="presParOf" srcId="{36176880-DC9A-4E6E-AD1E-59C8ED654D05}" destId="{F6C6A6F1-FC5A-49E0-A20F-5D0E06549D01}" srcOrd="7" destOrd="0" presId="urn:microsoft.com/office/officeart/2005/8/layout/orgChart1"/>
    <dgm:cxn modelId="{7AF23E45-D59D-4394-B6F5-747AF858FAD9}" type="presParOf" srcId="{F6C6A6F1-FC5A-49E0-A20F-5D0E06549D01}" destId="{581C88FA-4CD0-4766-BE8E-037510C32C5C}" srcOrd="0" destOrd="0" presId="urn:microsoft.com/office/officeart/2005/8/layout/orgChart1"/>
    <dgm:cxn modelId="{35CC141E-DB49-41FC-A92A-5AFEFFBF786A}" type="presParOf" srcId="{581C88FA-4CD0-4766-BE8E-037510C32C5C}" destId="{8E85E0EC-B954-4C5B-A6E1-CD318A5C2E6F}" srcOrd="0" destOrd="0" presId="urn:microsoft.com/office/officeart/2005/8/layout/orgChart1"/>
    <dgm:cxn modelId="{EA6D9F4D-3A0B-4D33-9343-5E8001470DCB}" type="presParOf" srcId="{581C88FA-4CD0-4766-BE8E-037510C32C5C}" destId="{8357FD14-0887-41AC-8167-EB393A2A5266}" srcOrd="1" destOrd="0" presId="urn:microsoft.com/office/officeart/2005/8/layout/orgChart1"/>
    <dgm:cxn modelId="{8A2F9710-265C-4115-823D-358F5E225A49}" type="presParOf" srcId="{F6C6A6F1-FC5A-49E0-A20F-5D0E06549D01}" destId="{D95498B0-4CD0-4162-A455-BAE90F254F71}" srcOrd="1" destOrd="0" presId="urn:microsoft.com/office/officeart/2005/8/layout/orgChart1"/>
    <dgm:cxn modelId="{D80BC1AE-B744-4D9C-B510-D64D0952866C}" type="presParOf" srcId="{D95498B0-4CD0-4162-A455-BAE90F254F71}" destId="{3AAD4225-A705-41B7-86DF-1BBFEFC1AF29}" srcOrd="0" destOrd="0" presId="urn:microsoft.com/office/officeart/2005/8/layout/orgChart1"/>
    <dgm:cxn modelId="{EF1DC2BE-163A-41A2-99AF-121A9096AD92}" type="presParOf" srcId="{D95498B0-4CD0-4162-A455-BAE90F254F71}" destId="{7379D8B7-F6F3-486F-8BDC-F8D4CFF71644}" srcOrd="1" destOrd="0" presId="urn:microsoft.com/office/officeart/2005/8/layout/orgChart1"/>
    <dgm:cxn modelId="{D5A9C6DD-1ADC-4746-9D2C-3C988665BA97}" type="presParOf" srcId="{7379D8B7-F6F3-486F-8BDC-F8D4CFF71644}" destId="{2753EDAB-20CD-44B4-ADAD-8F880C11D0AD}" srcOrd="0" destOrd="0" presId="urn:microsoft.com/office/officeart/2005/8/layout/orgChart1"/>
    <dgm:cxn modelId="{36D31BE6-56BA-4424-BCDB-A1DDA4694597}" type="presParOf" srcId="{2753EDAB-20CD-44B4-ADAD-8F880C11D0AD}" destId="{B3D2D2E4-85C3-4241-A26C-B7009E6A1802}" srcOrd="0" destOrd="0" presId="urn:microsoft.com/office/officeart/2005/8/layout/orgChart1"/>
    <dgm:cxn modelId="{D5DEF8B6-51FB-417E-9574-1FD86F574679}" type="presParOf" srcId="{2753EDAB-20CD-44B4-ADAD-8F880C11D0AD}" destId="{336FABD8-8C7E-42C4-BB8A-A85B8CF566F9}" srcOrd="1" destOrd="0" presId="urn:microsoft.com/office/officeart/2005/8/layout/orgChart1"/>
    <dgm:cxn modelId="{8E981F6E-2585-488A-8E69-F56C322267F4}" type="presParOf" srcId="{7379D8B7-F6F3-486F-8BDC-F8D4CFF71644}" destId="{4790014D-D2C5-4F68-AFB3-09E84E2482AA}" srcOrd="1" destOrd="0" presId="urn:microsoft.com/office/officeart/2005/8/layout/orgChart1"/>
    <dgm:cxn modelId="{EF0DD78F-0A4D-4FCA-B12A-C73FBDEBBB5A}" type="presParOf" srcId="{7379D8B7-F6F3-486F-8BDC-F8D4CFF71644}" destId="{E88524B4-446A-4BDA-85A9-E9110C20F319}" srcOrd="2" destOrd="0" presId="urn:microsoft.com/office/officeart/2005/8/layout/orgChart1"/>
    <dgm:cxn modelId="{09F0B3B3-E724-473B-8369-788C145EEAA8}" type="presParOf" srcId="{D95498B0-4CD0-4162-A455-BAE90F254F71}" destId="{51D77B10-FB0C-473F-B7FE-60F10B2B849D}" srcOrd="2" destOrd="0" presId="urn:microsoft.com/office/officeart/2005/8/layout/orgChart1"/>
    <dgm:cxn modelId="{3A6E5EEE-4A92-480A-ABBA-0306223668A5}" type="presParOf" srcId="{D95498B0-4CD0-4162-A455-BAE90F254F71}" destId="{DC38CC85-196C-4AAD-B06D-600DB24DDCD2}" srcOrd="3" destOrd="0" presId="urn:microsoft.com/office/officeart/2005/8/layout/orgChart1"/>
    <dgm:cxn modelId="{F0C3EAEA-761F-44D4-BB9A-4307A7700D32}" type="presParOf" srcId="{DC38CC85-196C-4AAD-B06D-600DB24DDCD2}" destId="{FF2E5D97-523B-4888-B3DC-4B2E914D7AE6}" srcOrd="0" destOrd="0" presId="urn:microsoft.com/office/officeart/2005/8/layout/orgChart1"/>
    <dgm:cxn modelId="{A635F77A-9338-491D-9084-96AEB06B3C86}" type="presParOf" srcId="{FF2E5D97-523B-4888-B3DC-4B2E914D7AE6}" destId="{A432BAB8-9E96-4B0C-80E4-D1DB14B44F47}" srcOrd="0" destOrd="0" presId="urn:microsoft.com/office/officeart/2005/8/layout/orgChart1"/>
    <dgm:cxn modelId="{53A16F66-A35C-4589-BD30-B0CA6E148DB8}" type="presParOf" srcId="{FF2E5D97-523B-4888-B3DC-4B2E914D7AE6}" destId="{B2277656-8B80-4C64-BD35-ECA7FFEF53DD}" srcOrd="1" destOrd="0" presId="urn:microsoft.com/office/officeart/2005/8/layout/orgChart1"/>
    <dgm:cxn modelId="{B57D0B26-C92B-42A7-9448-CA2408889959}" type="presParOf" srcId="{DC38CC85-196C-4AAD-B06D-600DB24DDCD2}" destId="{141F5F2E-862D-4A2D-8BC3-43746E7035C8}" srcOrd="1" destOrd="0" presId="urn:microsoft.com/office/officeart/2005/8/layout/orgChart1"/>
    <dgm:cxn modelId="{F7EF812D-11B3-4307-8E11-CDBAB5F77437}" type="presParOf" srcId="{DC38CC85-196C-4AAD-B06D-600DB24DDCD2}" destId="{32BA8143-4120-4D93-9044-C92D39680020}" srcOrd="2" destOrd="0" presId="urn:microsoft.com/office/officeart/2005/8/layout/orgChart1"/>
    <dgm:cxn modelId="{DD79BC78-9F17-4A52-80DB-BC1D872A0F51}" type="presParOf" srcId="{F6C6A6F1-FC5A-49E0-A20F-5D0E06549D01}" destId="{B75092B8-567D-4370-9382-C481D2454C24}" srcOrd="2" destOrd="0" presId="urn:microsoft.com/office/officeart/2005/8/layout/orgChart1"/>
    <dgm:cxn modelId="{98DEFBC7-A3A7-49D6-B105-ABB3C81EE5DC}" type="presParOf" srcId="{D0565F48-A298-416B-AD09-6544CB7EC51D}" destId="{56C8FB98-85F4-4D3D-A955-3A575237B172}"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984716-B126-47EC-9970-C8C3F181451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63BB525E-FF75-48B7-8690-C2A34942824B}">
      <dgm:prSet phldrT="[Текст]" custT="1"/>
      <dgm:spPr/>
      <dgm:t>
        <a:bodyPr/>
        <a:lstStyle/>
        <a:p>
          <a:r>
            <a:rPr lang="ru-RU" sz="2400" b="1" dirty="0" smtClean="0"/>
            <a:t>инвестиционная политика – система хозяйственных решений, предполагающая </a:t>
          </a:r>
          <a:endParaRPr lang="ru-RU" sz="2400" dirty="0"/>
        </a:p>
      </dgm:t>
    </dgm:pt>
    <dgm:pt modelId="{6B137C04-87EC-4D25-AFF6-BF713265C28B}" type="parTrans" cxnId="{6C922ACD-F5B7-4013-AE68-C00681AF08A5}">
      <dgm:prSet/>
      <dgm:spPr/>
      <dgm:t>
        <a:bodyPr/>
        <a:lstStyle/>
        <a:p>
          <a:endParaRPr lang="ru-RU"/>
        </a:p>
      </dgm:t>
    </dgm:pt>
    <dgm:pt modelId="{0F5ADE99-C235-45DF-8AAC-0FC5A9CCBAAC}" type="sibTrans" cxnId="{6C922ACD-F5B7-4013-AE68-C00681AF08A5}">
      <dgm:prSet/>
      <dgm:spPr/>
      <dgm:t>
        <a:bodyPr/>
        <a:lstStyle/>
        <a:p>
          <a:endParaRPr lang="ru-RU"/>
        </a:p>
      </dgm:t>
    </dgm:pt>
    <dgm:pt modelId="{CEAEC93E-36CA-438A-8BF6-EFA5C96B0447}">
      <dgm:prSet phldrT="[Текст]" custT="1"/>
      <dgm:spPr/>
      <dgm:t>
        <a:bodyPr/>
        <a:lstStyle/>
        <a:p>
          <a:r>
            <a:rPr lang="ru-RU" sz="2400" b="1" i="1" dirty="0" smtClean="0">
              <a:solidFill>
                <a:srgbClr val="0070C0"/>
              </a:solidFill>
            </a:rPr>
            <a:t>осознанный</a:t>
          </a:r>
          <a:r>
            <a:rPr lang="ru-RU" sz="2400" dirty="0" smtClean="0"/>
            <a:t> процесс инвестирования</a:t>
          </a:r>
          <a:endParaRPr lang="ru-RU" sz="2400" dirty="0"/>
        </a:p>
      </dgm:t>
    </dgm:pt>
    <dgm:pt modelId="{2B1AC88A-5DBC-4C5E-8E13-711FA4239DF1}" type="parTrans" cxnId="{1762FD5D-3680-42C6-8F51-FD63B633264B}">
      <dgm:prSet/>
      <dgm:spPr/>
      <dgm:t>
        <a:bodyPr/>
        <a:lstStyle/>
        <a:p>
          <a:endParaRPr lang="ru-RU"/>
        </a:p>
      </dgm:t>
    </dgm:pt>
    <dgm:pt modelId="{9D9CA613-8FF3-4890-990F-A76136CF1752}" type="sibTrans" cxnId="{1762FD5D-3680-42C6-8F51-FD63B633264B}">
      <dgm:prSet/>
      <dgm:spPr/>
      <dgm:t>
        <a:bodyPr/>
        <a:lstStyle/>
        <a:p>
          <a:endParaRPr lang="ru-RU"/>
        </a:p>
      </dgm:t>
    </dgm:pt>
    <dgm:pt modelId="{689BC513-6FD0-4208-8E6C-3575E659367D}">
      <dgm:prSet phldrT="[Текст]" custT="1"/>
      <dgm:spPr/>
      <dgm:t>
        <a:bodyPr/>
        <a:lstStyle/>
        <a:p>
          <a:r>
            <a:rPr lang="ru-RU" sz="2400" dirty="0" smtClean="0"/>
            <a:t>процесс, имеющий </a:t>
          </a:r>
          <a:r>
            <a:rPr lang="ru-RU" sz="2400" b="1" i="1" dirty="0" smtClean="0">
              <a:solidFill>
                <a:srgbClr val="0070C0"/>
              </a:solidFill>
            </a:rPr>
            <a:t>целевую</a:t>
          </a:r>
          <a:r>
            <a:rPr lang="ru-RU" sz="2400" dirty="0" smtClean="0"/>
            <a:t> направленность</a:t>
          </a:r>
          <a:endParaRPr lang="ru-RU" sz="2400" dirty="0"/>
        </a:p>
      </dgm:t>
    </dgm:pt>
    <dgm:pt modelId="{43F7BDE5-9A13-404F-9CE5-54EEE1ECBCCA}" type="parTrans" cxnId="{9BF0DDA5-B271-4013-A404-7096E6560922}">
      <dgm:prSet/>
      <dgm:spPr/>
      <dgm:t>
        <a:bodyPr/>
        <a:lstStyle/>
        <a:p>
          <a:endParaRPr lang="ru-RU"/>
        </a:p>
      </dgm:t>
    </dgm:pt>
    <dgm:pt modelId="{D8CA6DAC-05D5-404B-BE50-F1E290812248}" type="sibTrans" cxnId="{9BF0DDA5-B271-4013-A404-7096E6560922}">
      <dgm:prSet/>
      <dgm:spPr/>
      <dgm:t>
        <a:bodyPr/>
        <a:lstStyle/>
        <a:p>
          <a:endParaRPr lang="ru-RU"/>
        </a:p>
      </dgm:t>
    </dgm:pt>
    <dgm:pt modelId="{AA9F1DB4-1171-4443-92F8-A299122ED39E}">
      <dgm:prSet phldrT="[Текст]"/>
      <dgm:spPr/>
      <dgm:t>
        <a:bodyPr/>
        <a:lstStyle/>
        <a:p>
          <a:r>
            <a:rPr lang="ru-RU" b="1" dirty="0" smtClean="0"/>
            <a:t>инвестиционная стратегия</a:t>
          </a:r>
          <a:endParaRPr lang="ru-RU" dirty="0"/>
        </a:p>
      </dgm:t>
    </dgm:pt>
    <dgm:pt modelId="{C30C76C2-BB98-435F-8595-0695600E69C6}" type="parTrans" cxnId="{A71448C0-9FB5-47D2-B96D-4F18C13ED46C}">
      <dgm:prSet/>
      <dgm:spPr/>
      <dgm:t>
        <a:bodyPr/>
        <a:lstStyle/>
        <a:p>
          <a:endParaRPr lang="ru-RU"/>
        </a:p>
      </dgm:t>
    </dgm:pt>
    <dgm:pt modelId="{258E4D05-CCF5-48F8-B85D-2C3DC8845E2D}" type="sibTrans" cxnId="{A71448C0-9FB5-47D2-B96D-4F18C13ED46C}">
      <dgm:prSet/>
      <dgm:spPr/>
      <dgm:t>
        <a:bodyPr/>
        <a:lstStyle/>
        <a:p>
          <a:endParaRPr lang="ru-RU"/>
        </a:p>
      </dgm:t>
    </dgm:pt>
    <dgm:pt modelId="{672299BA-13C5-461E-8E13-FA0DBFC7A123}">
      <dgm:prSet phldrT="[Текст]"/>
      <dgm:spPr/>
      <dgm:t>
        <a:bodyPr/>
        <a:lstStyle/>
        <a:p>
          <a:r>
            <a:rPr lang="ru-RU" dirty="0" smtClean="0"/>
            <a:t>Принятие инвестиционных решений согласовано с согласованы </a:t>
          </a:r>
          <a:r>
            <a:rPr lang="ru-RU" b="1" i="1" dirty="0" smtClean="0">
              <a:solidFill>
                <a:srgbClr val="0070C0"/>
              </a:solidFill>
            </a:rPr>
            <a:t>с функциональными стратегиями развития компании</a:t>
          </a:r>
          <a:r>
            <a:rPr lang="ru-RU" b="1" dirty="0" smtClean="0">
              <a:solidFill>
                <a:srgbClr val="0070C0"/>
              </a:solidFill>
            </a:rPr>
            <a:t> </a:t>
          </a:r>
          <a:r>
            <a:rPr lang="ru-RU" dirty="0" smtClean="0"/>
            <a:t>(инновационной, маркетинговой, финансовой, логистической). </a:t>
          </a:r>
          <a:endParaRPr lang="ru-RU" dirty="0"/>
        </a:p>
      </dgm:t>
    </dgm:pt>
    <dgm:pt modelId="{37ED3D6D-4FF8-4CE9-B0DE-C4B4679769F7}" type="parTrans" cxnId="{9B1CF4CA-8932-4D88-9BD4-8224F9A18EB2}">
      <dgm:prSet/>
      <dgm:spPr/>
      <dgm:t>
        <a:bodyPr/>
        <a:lstStyle/>
        <a:p>
          <a:endParaRPr lang="ru-RU"/>
        </a:p>
      </dgm:t>
    </dgm:pt>
    <dgm:pt modelId="{A19F601B-3567-4B9F-9CC4-BCCFE14E4E52}" type="sibTrans" cxnId="{9B1CF4CA-8932-4D88-9BD4-8224F9A18EB2}">
      <dgm:prSet/>
      <dgm:spPr/>
      <dgm:t>
        <a:bodyPr/>
        <a:lstStyle/>
        <a:p>
          <a:endParaRPr lang="ru-RU"/>
        </a:p>
      </dgm:t>
    </dgm:pt>
    <dgm:pt modelId="{7E9464CF-CA57-4832-BAB3-9DC289DA3C9E}">
      <dgm:prSet/>
      <dgm:spPr/>
      <dgm:t>
        <a:bodyPr/>
        <a:lstStyle/>
        <a:p>
          <a:r>
            <a:rPr lang="ru-RU" dirty="0" smtClean="0"/>
            <a:t>Принятие инвестиционных решений согласовано с согласованы </a:t>
          </a:r>
          <a:r>
            <a:rPr lang="ru-RU" b="1" i="1" dirty="0" smtClean="0">
              <a:solidFill>
                <a:srgbClr val="0070C0"/>
              </a:solidFill>
            </a:rPr>
            <a:t>с общей стратегией развития компании</a:t>
          </a:r>
          <a:r>
            <a:rPr lang="ru-RU" b="1" dirty="0" smtClean="0">
              <a:solidFill>
                <a:srgbClr val="0070C0"/>
              </a:solidFill>
            </a:rPr>
            <a:t>. </a:t>
          </a:r>
          <a:endParaRPr lang="ru-RU" b="1" dirty="0">
            <a:solidFill>
              <a:srgbClr val="0070C0"/>
            </a:solidFill>
          </a:endParaRPr>
        </a:p>
      </dgm:t>
    </dgm:pt>
    <dgm:pt modelId="{C760EEF7-2BB7-42FB-9048-CAB19B11864A}" type="parTrans" cxnId="{6B52F267-8553-4F4D-9E0F-9B727849C8A3}">
      <dgm:prSet/>
      <dgm:spPr/>
      <dgm:t>
        <a:bodyPr/>
        <a:lstStyle/>
        <a:p>
          <a:endParaRPr lang="ru-RU"/>
        </a:p>
      </dgm:t>
    </dgm:pt>
    <dgm:pt modelId="{2D42CCD9-0266-4E8E-BE44-F177C0C510B9}" type="sibTrans" cxnId="{6B52F267-8553-4F4D-9E0F-9B727849C8A3}">
      <dgm:prSet/>
      <dgm:spPr/>
      <dgm:t>
        <a:bodyPr/>
        <a:lstStyle/>
        <a:p>
          <a:endParaRPr lang="ru-RU"/>
        </a:p>
      </dgm:t>
    </dgm:pt>
    <dgm:pt modelId="{CFCCAB95-95FB-4235-AA92-CE846946A375}">
      <dgm:prSet phldrT="[Текст]" custT="1"/>
      <dgm:spPr/>
      <dgm:t>
        <a:bodyPr/>
        <a:lstStyle/>
        <a:p>
          <a:r>
            <a:rPr lang="ru-RU" sz="2400" b="1" i="1" dirty="0" smtClean="0">
              <a:solidFill>
                <a:srgbClr val="0070C0"/>
              </a:solidFill>
            </a:rPr>
            <a:t>организованный</a:t>
          </a:r>
          <a:r>
            <a:rPr lang="ru-RU" sz="2400" dirty="0" smtClean="0"/>
            <a:t> процесс</a:t>
          </a:r>
          <a:endParaRPr lang="ru-RU" sz="2400" dirty="0"/>
        </a:p>
      </dgm:t>
    </dgm:pt>
    <dgm:pt modelId="{5C54031C-7245-44E2-A212-A50054A96274}" type="parTrans" cxnId="{C3BD9276-866F-446D-96A7-46424DE04122}">
      <dgm:prSet/>
      <dgm:spPr/>
      <dgm:t>
        <a:bodyPr/>
        <a:lstStyle/>
        <a:p>
          <a:endParaRPr lang="ru-RU"/>
        </a:p>
      </dgm:t>
    </dgm:pt>
    <dgm:pt modelId="{99B941B5-0862-4C74-94C4-A2D561450560}" type="sibTrans" cxnId="{C3BD9276-866F-446D-96A7-46424DE04122}">
      <dgm:prSet/>
      <dgm:spPr/>
      <dgm:t>
        <a:bodyPr/>
        <a:lstStyle/>
        <a:p>
          <a:endParaRPr lang="ru-RU"/>
        </a:p>
      </dgm:t>
    </dgm:pt>
    <dgm:pt modelId="{3567A94C-F9AC-4981-82EE-058D79BDE9CD}" type="pres">
      <dgm:prSet presAssocID="{72984716-B126-47EC-9970-C8C3F1814517}" presName="linear" presStyleCnt="0">
        <dgm:presLayoutVars>
          <dgm:dir/>
          <dgm:animLvl val="lvl"/>
          <dgm:resizeHandles val="exact"/>
        </dgm:presLayoutVars>
      </dgm:prSet>
      <dgm:spPr/>
      <dgm:t>
        <a:bodyPr/>
        <a:lstStyle/>
        <a:p>
          <a:endParaRPr lang="ru-RU"/>
        </a:p>
      </dgm:t>
    </dgm:pt>
    <dgm:pt modelId="{B5A3427B-4471-4275-98F1-C934BC2BFE98}" type="pres">
      <dgm:prSet presAssocID="{63BB525E-FF75-48B7-8690-C2A34942824B}" presName="parentLin" presStyleCnt="0"/>
      <dgm:spPr/>
    </dgm:pt>
    <dgm:pt modelId="{E518FF94-9F59-481E-8D36-11169EE48E42}" type="pres">
      <dgm:prSet presAssocID="{63BB525E-FF75-48B7-8690-C2A34942824B}" presName="parentLeftMargin" presStyleLbl="node1" presStyleIdx="0" presStyleCnt="2"/>
      <dgm:spPr/>
      <dgm:t>
        <a:bodyPr/>
        <a:lstStyle/>
        <a:p>
          <a:endParaRPr lang="ru-RU"/>
        </a:p>
      </dgm:t>
    </dgm:pt>
    <dgm:pt modelId="{ABCDCB62-71B1-4161-8E1C-A391E5BB2326}" type="pres">
      <dgm:prSet presAssocID="{63BB525E-FF75-48B7-8690-C2A34942824B}" presName="parentText" presStyleLbl="node1" presStyleIdx="0" presStyleCnt="2" custScaleX="125510" custScaleY="161205">
        <dgm:presLayoutVars>
          <dgm:chMax val="0"/>
          <dgm:bulletEnabled val="1"/>
        </dgm:presLayoutVars>
      </dgm:prSet>
      <dgm:spPr/>
      <dgm:t>
        <a:bodyPr/>
        <a:lstStyle/>
        <a:p>
          <a:endParaRPr lang="ru-RU"/>
        </a:p>
      </dgm:t>
    </dgm:pt>
    <dgm:pt modelId="{CF627EC1-5F74-45CC-BD22-6D7790DDB324}" type="pres">
      <dgm:prSet presAssocID="{63BB525E-FF75-48B7-8690-C2A34942824B}" presName="negativeSpace" presStyleCnt="0"/>
      <dgm:spPr/>
    </dgm:pt>
    <dgm:pt modelId="{E1F32164-5C6B-41F9-A9D5-B4B25B8FF1DF}" type="pres">
      <dgm:prSet presAssocID="{63BB525E-FF75-48B7-8690-C2A34942824B}" presName="childText" presStyleLbl="conFgAcc1" presStyleIdx="0" presStyleCnt="2">
        <dgm:presLayoutVars>
          <dgm:bulletEnabled val="1"/>
        </dgm:presLayoutVars>
      </dgm:prSet>
      <dgm:spPr/>
      <dgm:t>
        <a:bodyPr/>
        <a:lstStyle/>
        <a:p>
          <a:endParaRPr lang="ru-RU"/>
        </a:p>
      </dgm:t>
    </dgm:pt>
    <dgm:pt modelId="{D43CB906-9DEB-461B-8FD4-D05B9DC8934A}" type="pres">
      <dgm:prSet presAssocID="{0F5ADE99-C235-45DF-8AAC-0FC5A9CCBAAC}" presName="spaceBetweenRectangles" presStyleCnt="0"/>
      <dgm:spPr/>
    </dgm:pt>
    <dgm:pt modelId="{65418900-DD5A-4A42-A224-FFAC75387B75}" type="pres">
      <dgm:prSet presAssocID="{AA9F1DB4-1171-4443-92F8-A299122ED39E}" presName="parentLin" presStyleCnt="0"/>
      <dgm:spPr/>
    </dgm:pt>
    <dgm:pt modelId="{4812AE8F-0A61-4D98-A443-CC5EBE37FD83}" type="pres">
      <dgm:prSet presAssocID="{AA9F1DB4-1171-4443-92F8-A299122ED39E}" presName="parentLeftMargin" presStyleLbl="node1" presStyleIdx="0" presStyleCnt="2"/>
      <dgm:spPr/>
      <dgm:t>
        <a:bodyPr/>
        <a:lstStyle/>
        <a:p>
          <a:endParaRPr lang="ru-RU"/>
        </a:p>
      </dgm:t>
    </dgm:pt>
    <dgm:pt modelId="{62E678E3-8DE7-4B18-8671-70181A853C14}" type="pres">
      <dgm:prSet presAssocID="{AA9F1DB4-1171-4443-92F8-A299122ED39E}" presName="parentText" presStyleLbl="node1" presStyleIdx="1" presStyleCnt="2">
        <dgm:presLayoutVars>
          <dgm:chMax val="0"/>
          <dgm:bulletEnabled val="1"/>
        </dgm:presLayoutVars>
      </dgm:prSet>
      <dgm:spPr/>
      <dgm:t>
        <a:bodyPr/>
        <a:lstStyle/>
        <a:p>
          <a:endParaRPr lang="ru-RU"/>
        </a:p>
      </dgm:t>
    </dgm:pt>
    <dgm:pt modelId="{7F48F92E-B88F-4FF6-A81C-7ECF3C1B0749}" type="pres">
      <dgm:prSet presAssocID="{AA9F1DB4-1171-4443-92F8-A299122ED39E}" presName="negativeSpace" presStyleCnt="0"/>
      <dgm:spPr/>
    </dgm:pt>
    <dgm:pt modelId="{74D4059C-6D02-4F54-BEFB-D87B962E81EF}" type="pres">
      <dgm:prSet presAssocID="{AA9F1DB4-1171-4443-92F8-A299122ED39E}" presName="childText" presStyleLbl="conFgAcc1" presStyleIdx="1" presStyleCnt="2">
        <dgm:presLayoutVars>
          <dgm:bulletEnabled val="1"/>
        </dgm:presLayoutVars>
      </dgm:prSet>
      <dgm:spPr/>
      <dgm:t>
        <a:bodyPr/>
        <a:lstStyle/>
        <a:p>
          <a:endParaRPr lang="ru-RU"/>
        </a:p>
      </dgm:t>
    </dgm:pt>
  </dgm:ptLst>
  <dgm:cxnLst>
    <dgm:cxn modelId="{2CCCEF65-8601-4C71-9C21-F8B2996B3127}" type="presOf" srcId="{AA9F1DB4-1171-4443-92F8-A299122ED39E}" destId="{62E678E3-8DE7-4B18-8671-70181A853C14}" srcOrd="1" destOrd="0" presId="urn:microsoft.com/office/officeart/2005/8/layout/list1"/>
    <dgm:cxn modelId="{9BF0DDA5-B271-4013-A404-7096E6560922}" srcId="{63BB525E-FF75-48B7-8690-C2A34942824B}" destId="{689BC513-6FD0-4208-8E6C-3575E659367D}" srcOrd="1" destOrd="0" parTransId="{43F7BDE5-9A13-404F-9CE5-54EEE1ECBCCA}" sibTransId="{D8CA6DAC-05D5-404B-BE50-F1E290812248}"/>
    <dgm:cxn modelId="{9B1CF4CA-8932-4D88-9BD4-8224F9A18EB2}" srcId="{AA9F1DB4-1171-4443-92F8-A299122ED39E}" destId="{672299BA-13C5-461E-8E13-FA0DBFC7A123}" srcOrd="1" destOrd="0" parTransId="{37ED3D6D-4FF8-4CE9-B0DE-C4B4679769F7}" sibTransId="{A19F601B-3567-4B9F-9CC4-BCCFE14E4E52}"/>
    <dgm:cxn modelId="{3218020E-1731-409D-8E5F-71A59566F6FA}" type="presOf" srcId="{AA9F1DB4-1171-4443-92F8-A299122ED39E}" destId="{4812AE8F-0A61-4D98-A443-CC5EBE37FD83}" srcOrd="0" destOrd="0" presId="urn:microsoft.com/office/officeart/2005/8/layout/list1"/>
    <dgm:cxn modelId="{346FDEA6-FAAA-4CB3-883A-62E646B7AD7B}" type="presOf" srcId="{CEAEC93E-36CA-438A-8BF6-EFA5C96B0447}" destId="{E1F32164-5C6B-41F9-A9D5-B4B25B8FF1DF}" srcOrd="0" destOrd="0" presId="urn:microsoft.com/office/officeart/2005/8/layout/list1"/>
    <dgm:cxn modelId="{E0FEC76D-3B20-419E-9892-ABE42F8DA0D0}" type="presOf" srcId="{672299BA-13C5-461E-8E13-FA0DBFC7A123}" destId="{74D4059C-6D02-4F54-BEFB-D87B962E81EF}" srcOrd="0" destOrd="1" presId="urn:microsoft.com/office/officeart/2005/8/layout/list1"/>
    <dgm:cxn modelId="{1762FD5D-3680-42C6-8F51-FD63B633264B}" srcId="{63BB525E-FF75-48B7-8690-C2A34942824B}" destId="{CEAEC93E-36CA-438A-8BF6-EFA5C96B0447}" srcOrd="0" destOrd="0" parTransId="{2B1AC88A-5DBC-4C5E-8E13-711FA4239DF1}" sibTransId="{9D9CA613-8FF3-4890-990F-A76136CF1752}"/>
    <dgm:cxn modelId="{C3BD9276-866F-446D-96A7-46424DE04122}" srcId="{63BB525E-FF75-48B7-8690-C2A34942824B}" destId="{CFCCAB95-95FB-4235-AA92-CE846946A375}" srcOrd="2" destOrd="0" parTransId="{5C54031C-7245-44E2-A212-A50054A96274}" sibTransId="{99B941B5-0862-4C74-94C4-A2D561450560}"/>
    <dgm:cxn modelId="{6C922ACD-F5B7-4013-AE68-C00681AF08A5}" srcId="{72984716-B126-47EC-9970-C8C3F1814517}" destId="{63BB525E-FF75-48B7-8690-C2A34942824B}" srcOrd="0" destOrd="0" parTransId="{6B137C04-87EC-4D25-AFF6-BF713265C28B}" sibTransId="{0F5ADE99-C235-45DF-8AAC-0FC5A9CCBAAC}"/>
    <dgm:cxn modelId="{B1BB1AAE-8905-4209-B938-C5ED4346D3CE}" type="presOf" srcId="{689BC513-6FD0-4208-8E6C-3575E659367D}" destId="{E1F32164-5C6B-41F9-A9D5-B4B25B8FF1DF}" srcOrd="0" destOrd="1" presId="urn:microsoft.com/office/officeart/2005/8/layout/list1"/>
    <dgm:cxn modelId="{9B32F24E-0E22-4134-A6B7-D35262DE4458}" type="presOf" srcId="{7E9464CF-CA57-4832-BAB3-9DC289DA3C9E}" destId="{74D4059C-6D02-4F54-BEFB-D87B962E81EF}" srcOrd="0" destOrd="0" presId="urn:microsoft.com/office/officeart/2005/8/layout/list1"/>
    <dgm:cxn modelId="{EC5DEB4A-0FBC-4A2A-ABA7-46D36529D103}" type="presOf" srcId="{72984716-B126-47EC-9970-C8C3F1814517}" destId="{3567A94C-F9AC-4981-82EE-058D79BDE9CD}" srcOrd="0" destOrd="0" presId="urn:microsoft.com/office/officeart/2005/8/layout/list1"/>
    <dgm:cxn modelId="{804F914F-C5DD-4C04-B966-4B38F094F068}" type="presOf" srcId="{63BB525E-FF75-48B7-8690-C2A34942824B}" destId="{ABCDCB62-71B1-4161-8E1C-A391E5BB2326}" srcOrd="1" destOrd="0" presId="urn:microsoft.com/office/officeart/2005/8/layout/list1"/>
    <dgm:cxn modelId="{8D5D10D9-7F71-4FEC-A8FC-E1D44FAD80B4}" type="presOf" srcId="{63BB525E-FF75-48B7-8690-C2A34942824B}" destId="{E518FF94-9F59-481E-8D36-11169EE48E42}" srcOrd="0" destOrd="0" presId="urn:microsoft.com/office/officeart/2005/8/layout/list1"/>
    <dgm:cxn modelId="{EB74DF87-E1E2-4BD2-A948-259ED4180D7F}" type="presOf" srcId="{CFCCAB95-95FB-4235-AA92-CE846946A375}" destId="{E1F32164-5C6B-41F9-A9D5-B4B25B8FF1DF}" srcOrd="0" destOrd="2" presId="urn:microsoft.com/office/officeart/2005/8/layout/list1"/>
    <dgm:cxn modelId="{6B52F267-8553-4F4D-9E0F-9B727849C8A3}" srcId="{AA9F1DB4-1171-4443-92F8-A299122ED39E}" destId="{7E9464CF-CA57-4832-BAB3-9DC289DA3C9E}" srcOrd="0" destOrd="0" parTransId="{C760EEF7-2BB7-42FB-9048-CAB19B11864A}" sibTransId="{2D42CCD9-0266-4E8E-BE44-F177C0C510B9}"/>
    <dgm:cxn modelId="{A71448C0-9FB5-47D2-B96D-4F18C13ED46C}" srcId="{72984716-B126-47EC-9970-C8C3F1814517}" destId="{AA9F1DB4-1171-4443-92F8-A299122ED39E}" srcOrd="1" destOrd="0" parTransId="{C30C76C2-BB98-435F-8595-0695600E69C6}" sibTransId="{258E4D05-CCF5-48F8-B85D-2C3DC8845E2D}"/>
    <dgm:cxn modelId="{AC4B8061-BE9D-4B1A-8F21-0989C0BC8568}" type="presParOf" srcId="{3567A94C-F9AC-4981-82EE-058D79BDE9CD}" destId="{B5A3427B-4471-4275-98F1-C934BC2BFE98}" srcOrd="0" destOrd="0" presId="urn:microsoft.com/office/officeart/2005/8/layout/list1"/>
    <dgm:cxn modelId="{3FC5E1C7-8161-4CA8-8DC3-F2FE54636562}" type="presParOf" srcId="{B5A3427B-4471-4275-98F1-C934BC2BFE98}" destId="{E518FF94-9F59-481E-8D36-11169EE48E42}" srcOrd="0" destOrd="0" presId="urn:microsoft.com/office/officeart/2005/8/layout/list1"/>
    <dgm:cxn modelId="{F9031B8D-D9F5-46F8-AF86-1A32DC194C8A}" type="presParOf" srcId="{B5A3427B-4471-4275-98F1-C934BC2BFE98}" destId="{ABCDCB62-71B1-4161-8E1C-A391E5BB2326}" srcOrd="1" destOrd="0" presId="urn:microsoft.com/office/officeart/2005/8/layout/list1"/>
    <dgm:cxn modelId="{3FA9D642-1B96-45FA-94AF-3A0BCA6C9BDD}" type="presParOf" srcId="{3567A94C-F9AC-4981-82EE-058D79BDE9CD}" destId="{CF627EC1-5F74-45CC-BD22-6D7790DDB324}" srcOrd="1" destOrd="0" presId="urn:microsoft.com/office/officeart/2005/8/layout/list1"/>
    <dgm:cxn modelId="{C7CDB7A3-94C7-4D3B-A021-3DDB46C1DE67}" type="presParOf" srcId="{3567A94C-F9AC-4981-82EE-058D79BDE9CD}" destId="{E1F32164-5C6B-41F9-A9D5-B4B25B8FF1DF}" srcOrd="2" destOrd="0" presId="urn:microsoft.com/office/officeart/2005/8/layout/list1"/>
    <dgm:cxn modelId="{F5CE04E4-AC4E-44CE-B4A2-788FA7EA0110}" type="presParOf" srcId="{3567A94C-F9AC-4981-82EE-058D79BDE9CD}" destId="{D43CB906-9DEB-461B-8FD4-D05B9DC8934A}" srcOrd="3" destOrd="0" presId="urn:microsoft.com/office/officeart/2005/8/layout/list1"/>
    <dgm:cxn modelId="{FD1AA12E-0010-476C-BA67-686916CA0948}" type="presParOf" srcId="{3567A94C-F9AC-4981-82EE-058D79BDE9CD}" destId="{65418900-DD5A-4A42-A224-FFAC75387B75}" srcOrd="4" destOrd="0" presId="urn:microsoft.com/office/officeart/2005/8/layout/list1"/>
    <dgm:cxn modelId="{1A7ACC4F-BF21-48A9-84C9-7A0677A0DA75}" type="presParOf" srcId="{65418900-DD5A-4A42-A224-FFAC75387B75}" destId="{4812AE8F-0A61-4D98-A443-CC5EBE37FD83}" srcOrd="0" destOrd="0" presId="urn:microsoft.com/office/officeart/2005/8/layout/list1"/>
    <dgm:cxn modelId="{1C18C5D5-806B-479D-B229-CF64D3C23BDB}" type="presParOf" srcId="{65418900-DD5A-4A42-A224-FFAC75387B75}" destId="{62E678E3-8DE7-4B18-8671-70181A853C14}" srcOrd="1" destOrd="0" presId="urn:microsoft.com/office/officeart/2005/8/layout/list1"/>
    <dgm:cxn modelId="{A0189ACF-F038-44AA-B2A1-BF385D597D1E}" type="presParOf" srcId="{3567A94C-F9AC-4981-82EE-058D79BDE9CD}" destId="{7F48F92E-B88F-4FF6-A81C-7ECF3C1B0749}" srcOrd="5" destOrd="0" presId="urn:microsoft.com/office/officeart/2005/8/layout/list1"/>
    <dgm:cxn modelId="{5CE2BDAC-F0DC-40ED-84CE-EA9137CAC324}" type="presParOf" srcId="{3567A94C-F9AC-4981-82EE-058D79BDE9CD}" destId="{74D4059C-6D02-4F54-BEFB-D87B962E81EF}"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CCF16BC-A385-48D2-8FA5-EBC52B1ACB4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9BCDDCED-8B96-45E4-B44E-5572D5B508CC}">
      <dgm:prSet phldrT="[Текст]"/>
      <dgm:spPr/>
      <dgm:t>
        <a:bodyPr/>
        <a:lstStyle/>
        <a:p>
          <a:r>
            <a:rPr lang="ru-RU" dirty="0" smtClean="0"/>
            <a:t>Введение проектного инвестирования означает</a:t>
          </a:r>
          <a:endParaRPr lang="ru-RU" dirty="0"/>
        </a:p>
      </dgm:t>
    </dgm:pt>
    <dgm:pt modelId="{54A64789-7BEC-402D-B0F6-EE0174E1105E}" type="parTrans" cxnId="{0EA375E0-C21E-4595-B31F-6EAD7BF717B3}">
      <dgm:prSet/>
      <dgm:spPr/>
      <dgm:t>
        <a:bodyPr/>
        <a:lstStyle/>
        <a:p>
          <a:endParaRPr lang="ru-RU"/>
        </a:p>
      </dgm:t>
    </dgm:pt>
    <dgm:pt modelId="{22860194-C6F7-4728-A563-52E644604F4B}" type="sibTrans" cxnId="{0EA375E0-C21E-4595-B31F-6EAD7BF717B3}">
      <dgm:prSet/>
      <dgm:spPr/>
      <dgm:t>
        <a:bodyPr/>
        <a:lstStyle/>
        <a:p>
          <a:endParaRPr lang="ru-RU"/>
        </a:p>
      </dgm:t>
    </dgm:pt>
    <dgm:pt modelId="{603F3A66-221E-42F0-997D-0370981F1A26}">
      <dgm:prSet phldrT="[Текст]"/>
      <dgm:spPr/>
      <dgm:t>
        <a:bodyPr/>
        <a:lstStyle/>
        <a:p>
          <a:r>
            <a:rPr lang="ru-RU" dirty="0" smtClean="0"/>
            <a:t>четкую фиксацию целей;</a:t>
          </a:r>
          <a:endParaRPr lang="ru-RU" dirty="0"/>
        </a:p>
      </dgm:t>
    </dgm:pt>
    <dgm:pt modelId="{3582116C-E694-4F0F-A1D4-6D6842411B94}" type="parTrans" cxnId="{4CDBC5A9-457C-4813-BCA8-0AE503AC68F9}">
      <dgm:prSet/>
      <dgm:spPr/>
      <dgm:t>
        <a:bodyPr/>
        <a:lstStyle/>
        <a:p>
          <a:endParaRPr lang="ru-RU"/>
        </a:p>
      </dgm:t>
    </dgm:pt>
    <dgm:pt modelId="{8E354708-AD7A-4FCF-A285-E47A1DE4C156}" type="sibTrans" cxnId="{4CDBC5A9-457C-4813-BCA8-0AE503AC68F9}">
      <dgm:prSet/>
      <dgm:spPr/>
      <dgm:t>
        <a:bodyPr/>
        <a:lstStyle/>
        <a:p>
          <a:endParaRPr lang="ru-RU"/>
        </a:p>
      </dgm:t>
    </dgm:pt>
    <dgm:pt modelId="{5569092D-C1A8-4956-A792-F562AB7F28AA}">
      <dgm:prSet phldrT="[Текст]"/>
      <dgm:spPr/>
      <dgm:t>
        <a:bodyPr/>
        <a:lstStyle/>
        <a:p>
          <a:r>
            <a:rPr lang="ru-RU" dirty="0" smtClean="0"/>
            <a:t>ограничение определенных мероприятий временными рамками;</a:t>
          </a:r>
          <a:endParaRPr lang="ru-RU" dirty="0"/>
        </a:p>
      </dgm:t>
    </dgm:pt>
    <dgm:pt modelId="{C0C8FAEB-1627-4F27-8436-9B7AA16A790F}" type="parTrans" cxnId="{09A274F0-C892-418F-BB7E-B5535DBFDF6E}">
      <dgm:prSet/>
      <dgm:spPr/>
      <dgm:t>
        <a:bodyPr/>
        <a:lstStyle/>
        <a:p>
          <a:endParaRPr lang="ru-RU"/>
        </a:p>
      </dgm:t>
    </dgm:pt>
    <dgm:pt modelId="{75D04885-5418-4D01-A1C5-DC233CA03002}" type="sibTrans" cxnId="{09A274F0-C892-418F-BB7E-B5535DBFDF6E}">
      <dgm:prSet/>
      <dgm:spPr/>
      <dgm:t>
        <a:bodyPr/>
        <a:lstStyle/>
        <a:p>
          <a:endParaRPr lang="ru-RU"/>
        </a:p>
      </dgm:t>
    </dgm:pt>
    <dgm:pt modelId="{B57E494E-520B-4372-BD81-CE9AF63ECEAF}">
      <dgm:prSet phldrT="[Текст]"/>
      <dgm:spPr/>
      <dgm:t>
        <a:bodyPr/>
        <a:lstStyle/>
        <a:p>
          <a:r>
            <a:rPr lang="ru-RU" dirty="0" smtClean="0"/>
            <a:t>координирование выполнения мероприятий;</a:t>
          </a:r>
          <a:endParaRPr lang="ru-RU" dirty="0"/>
        </a:p>
      </dgm:t>
    </dgm:pt>
    <dgm:pt modelId="{3E7A6F21-75F2-4140-A77F-6EFD7AC46530}" type="parTrans" cxnId="{C71F1222-4866-41AE-8EB4-6E366EDE753B}">
      <dgm:prSet/>
      <dgm:spPr/>
      <dgm:t>
        <a:bodyPr/>
        <a:lstStyle/>
        <a:p>
          <a:endParaRPr lang="ru-RU"/>
        </a:p>
      </dgm:t>
    </dgm:pt>
    <dgm:pt modelId="{01C37AA5-6547-45F1-A89F-6AB6D2F03FF3}" type="sibTrans" cxnId="{C71F1222-4866-41AE-8EB4-6E366EDE753B}">
      <dgm:prSet/>
      <dgm:spPr/>
      <dgm:t>
        <a:bodyPr/>
        <a:lstStyle/>
        <a:p>
          <a:endParaRPr lang="ru-RU"/>
        </a:p>
      </dgm:t>
    </dgm:pt>
    <dgm:pt modelId="{ED8D1203-EE19-4ADE-B1FF-90517A4D8DF3}">
      <dgm:prSet/>
      <dgm:spPr/>
      <dgm:t>
        <a:bodyPr/>
        <a:lstStyle/>
        <a:p>
          <a:r>
            <a:rPr lang="ru-RU" dirty="0" smtClean="0"/>
            <a:t>уникальность данного процесса (у некоторых проектов уникальными могут быть только отдельные элементы).</a:t>
          </a:r>
          <a:endParaRPr lang="ru-RU" dirty="0"/>
        </a:p>
      </dgm:t>
    </dgm:pt>
    <dgm:pt modelId="{6B0F31FF-3934-45FF-A443-637CE12C2855}" type="parTrans" cxnId="{52ED2728-33FF-4781-AEF1-27F662BB5786}">
      <dgm:prSet/>
      <dgm:spPr/>
      <dgm:t>
        <a:bodyPr/>
        <a:lstStyle/>
        <a:p>
          <a:endParaRPr lang="ru-RU"/>
        </a:p>
      </dgm:t>
    </dgm:pt>
    <dgm:pt modelId="{90FF1D5D-89FF-4EAA-B044-37541F42DAEE}" type="sibTrans" cxnId="{52ED2728-33FF-4781-AEF1-27F662BB5786}">
      <dgm:prSet/>
      <dgm:spPr/>
      <dgm:t>
        <a:bodyPr/>
        <a:lstStyle/>
        <a:p>
          <a:endParaRPr lang="ru-RU"/>
        </a:p>
      </dgm:t>
    </dgm:pt>
    <dgm:pt modelId="{447728F7-7B0B-47FD-B149-94252F91152E}" type="pres">
      <dgm:prSet presAssocID="{DCCF16BC-A385-48D2-8FA5-EBC52B1ACB4C}" presName="Name0" presStyleCnt="0">
        <dgm:presLayoutVars>
          <dgm:dir/>
          <dgm:animLvl val="lvl"/>
          <dgm:resizeHandles val="exact"/>
        </dgm:presLayoutVars>
      </dgm:prSet>
      <dgm:spPr/>
      <dgm:t>
        <a:bodyPr/>
        <a:lstStyle/>
        <a:p>
          <a:endParaRPr lang="ru-RU"/>
        </a:p>
      </dgm:t>
    </dgm:pt>
    <dgm:pt modelId="{2EAD0507-52D8-487F-870A-84BA4C9FB4B9}" type="pres">
      <dgm:prSet presAssocID="{9BCDDCED-8B96-45E4-B44E-5572D5B508CC}" presName="linNode" presStyleCnt="0"/>
      <dgm:spPr/>
    </dgm:pt>
    <dgm:pt modelId="{E9866D84-B326-4B55-B8D9-940AC35CA050}" type="pres">
      <dgm:prSet presAssocID="{9BCDDCED-8B96-45E4-B44E-5572D5B508CC}" presName="parentText" presStyleLbl="node1" presStyleIdx="0" presStyleCnt="1" custScaleY="80699" custLinFactNeighborY="-1645">
        <dgm:presLayoutVars>
          <dgm:chMax val="1"/>
          <dgm:bulletEnabled val="1"/>
        </dgm:presLayoutVars>
      </dgm:prSet>
      <dgm:spPr/>
      <dgm:t>
        <a:bodyPr/>
        <a:lstStyle/>
        <a:p>
          <a:endParaRPr lang="ru-RU"/>
        </a:p>
      </dgm:t>
    </dgm:pt>
    <dgm:pt modelId="{5E76C933-6236-4180-B217-B7E2671F85AC}" type="pres">
      <dgm:prSet presAssocID="{9BCDDCED-8B96-45E4-B44E-5572D5B508CC}" presName="descendantText" presStyleLbl="alignAccFollowNode1" presStyleIdx="0" presStyleCnt="1">
        <dgm:presLayoutVars>
          <dgm:bulletEnabled val="1"/>
        </dgm:presLayoutVars>
      </dgm:prSet>
      <dgm:spPr/>
      <dgm:t>
        <a:bodyPr/>
        <a:lstStyle/>
        <a:p>
          <a:endParaRPr lang="ru-RU"/>
        </a:p>
      </dgm:t>
    </dgm:pt>
  </dgm:ptLst>
  <dgm:cxnLst>
    <dgm:cxn modelId="{C71F1222-4866-41AE-8EB4-6E366EDE753B}" srcId="{9BCDDCED-8B96-45E4-B44E-5572D5B508CC}" destId="{B57E494E-520B-4372-BD81-CE9AF63ECEAF}" srcOrd="2" destOrd="0" parTransId="{3E7A6F21-75F2-4140-A77F-6EFD7AC46530}" sibTransId="{01C37AA5-6547-45F1-A89F-6AB6D2F03FF3}"/>
    <dgm:cxn modelId="{4CDBC5A9-457C-4813-BCA8-0AE503AC68F9}" srcId="{9BCDDCED-8B96-45E4-B44E-5572D5B508CC}" destId="{603F3A66-221E-42F0-997D-0370981F1A26}" srcOrd="0" destOrd="0" parTransId="{3582116C-E694-4F0F-A1D4-6D6842411B94}" sibTransId="{8E354708-AD7A-4FCF-A285-E47A1DE4C156}"/>
    <dgm:cxn modelId="{027A696A-F37D-47B6-8D53-47A0A1C88777}" type="presOf" srcId="{9BCDDCED-8B96-45E4-B44E-5572D5B508CC}" destId="{E9866D84-B326-4B55-B8D9-940AC35CA050}" srcOrd="0" destOrd="0" presId="urn:microsoft.com/office/officeart/2005/8/layout/vList5"/>
    <dgm:cxn modelId="{09A274F0-C892-418F-BB7E-B5535DBFDF6E}" srcId="{9BCDDCED-8B96-45E4-B44E-5572D5B508CC}" destId="{5569092D-C1A8-4956-A792-F562AB7F28AA}" srcOrd="1" destOrd="0" parTransId="{C0C8FAEB-1627-4F27-8436-9B7AA16A790F}" sibTransId="{75D04885-5418-4D01-A1C5-DC233CA03002}"/>
    <dgm:cxn modelId="{6C41F245-3C34-4BF0-AEA2-57E0DE1F9EEB}" type="presOf" srcId="{603F3A66-221E-42F0-997D-0370981F1A26}" destId="{5E76C933-6236-4180-B217-B7E2671F85AC}" srcOrd="0" destOrd="0" presId="urn:microsoft.com/office/officeart/2005/8/layout/vList5"/>
    <dgm:cxn modelId="{A77AB520-6E74-4A71-B6AE-0F8B74734947}" type="presOf" srcId="{ED8D1203-EE19-4ADE-B1FF-90517A4D8DF3}" destId="{5E76C933-6236-4180-B217-B7E2671F85AC}" srcOrd="0" destOrd="3" presId="urn:microsoft.com/office/officeart/2005/8/layout/vList5"/>
    <dgm:cxn modelId="{52ED2728-33FF-4781-AEF1-27F662BB5786}" srcId="{9BCDDCED-8B96-45E4-B44E-5572D5B508CC}" destId="{ED8D1203-EE19-4ADE-B1FF-90517A4D8DF3}" srcOrd="3" destOrd="0" parTransId="{6B0F31FF-3934-45FF-A443-637CE12C2855}" sibTransId="{90FF1D5D-89FF-4EAA-B044-37541F42DAEE}"/>
    <dgm:cxn modelId="{0EA375E0-C21E-4595-B31F-6EAD7BF717B3}" srcId="{DCCF16BC-A385-48D2-8FA5-EBC52B1ACB4C}" destId="{9BCDDCED-8B96-45E4-B44E-5572D5B508CC}" srcOrd="0" destOrd="0" parTransId="{54A64789-7BEC-402D-B0F6-EE0174E1105E}" sibTransId="{22860194-C6F7-4728-A563-52E644604F4B}"/>
    <dgm:cxn modelId="{9F15B0F6-1E0C-4C5A-BE6E-8F3C722731EA}" type="presOf" srcId="{5569092D-C1A8-4956-A792-F562AB7F28AA}" destId="{5E76C933-6236-4180-B217-B7E2671F85AC}" srcOrd="0" destOrd="1" presId="urn:microsoft.com/office/officeart/2005/8/layout/vList5"/>
    <dgm:cxn modelId="{863B8172-760D-4ED9-BF82-7D84DDCEE923}" type="presOf" srcId="{B57E494E-520B-4372-BD81-CE9AF63ECEAF}" destId="{5E76C933-6236-4180-B217-B7E2671F85AC}" srcOrd="0" destOrd="2" presId="urn:microsoft.com/office/officeart/2005/8/layout/vList5"/>
    <dgm:cxn modelId="{47990F4E-1056-4CB2-BFB9-ADC035300E0B}" type="presOf" srcId="{DCCF16BC-A385-48D2-8FA5-EBC52B1ACB4C}" destId="{447728F7-7B0B-47FD-B149-94252F91152E}" srcOrd="0" destOrd="0" presId="urn:microsoft.com/office/officeart/2005/8/layout/vList5"/>
    <dgm:cxn modelId="{33D9BB8C-50B5-4012-A189-7FB673F02731}" type="presParOf" srcId="{447728F7-7B0B-47FD-B149-94252F91152E}" destId="{2EAD0507-52D8-487F-870A-84BA4C9FB4B9}" srcOrd="0" destOrd="0" presId="urn:microsoft.com/office/officeart/2005/8/layout/vList5"/>
    <dgm:cxn modelId="{5795B675-C8A3-46C0-BD4A-01EBA57AAD37}" type="presParOf" srcId="{2EAD0507-52D8-487F-870A-84BA4C9FB4B9}" destId="{E9866D84-B326-4B55-B8D9-940AC35CA050}" srcOrd="0" destOrd="0" presId="urn:microsoft.com/office/officeart/2005/8/layout/vList5"/>
    <dgm:cxn modelId="{2595E811-BBCD-44F1-9083-72478FA4D101}" type="presParOf" srcId="{2EAD0507-52D8-487F-870A-84BA4C9FB4B9}" destId="{5E76C933-6236-4180-B217-B7E2671F85A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D0BB125-FD76-4D82-81C5-9F118ADDF48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D3C8E796-F934-4C59-BF47-12BF8CADFADD}">
      <dgm:prSet phldrT="[Текст]"/>
      <dgm:spPr/>
      <dgm:t>
        <a:bodyPr/>
        <a:lstStyle/>
        <a:p>
          <a:r>
            <a:rPr lang="ru-RU" dirty="0" smtClean="0"/>
            <a:t>Выбор проектного управления определяется следующим:</a:t>
          </a:r>
        </a:p>
        <a:p>
          <a:endParaRPr lang="ru-RU" dirty="0"/>
        </a:p>
      </dgm:t>
    </dgm:pt>
    <dgm:pt modelId="{050C650B-6FC4-460A-A9FE-870ED92A9FC0}" type="parTrans" cxnId="{C0D9266E-B3ED-4E62-B72D-1CD97358F386}">
      <dgm:prSet/>
      <dgm:spPr/>
      <dgm:t>
        <a:bodyPr/>
        <a:lstStyle/>
        <a:p>
          <a:endParaRPr lang="ru-RU"/>
        </a:p>
      </dgm:t>
    </dgm:pt>
    <dgm:pt modelId="{964E929F-D121-4537-9E95-8D0F726F3C9C}" type="sibTrans" cxnId="{C0D9266E-B3ED-4E62-B72D-1CD97358F386}">
      <dgm:prSet/>
      <dgm:spPr/>
      <dgm:t>
        <a:bodyPr/>
        <a:lstStyle/>
        <a:p>
          <a:endParaRPr lang="ru-RU"/>
        </a:p>
      </dgm:t>
    </dgm:pt>
    <dgm:pt modelId="{325A3D91-0946-40F1-82E2-5990D0900A2E}">
      <dgm:prSet phldrT="[Текст]"/>
      <dgm:spPr/>
      <dgm:t>
        <a:bodyPr/>
        <a:lstStyle/>
        <a:p>
          <a:r>
            <a:rPr lang="ru-RU" dirty="0" smtClean="0"/>
            <a:t>инвестиции и эффекты по ним разделены во времени;</a:t>
          </a:r>
          <a:endParaRPr lang="ru-RU" dirty="0"/>
        </a:p>
      </dgm:t>
    </dgm:pt>
    <dgm:pt modelId="{D8A9E372-B8F6-48F3-9FAD-19EFE61FB48E}" type="parTrans" cxnId="{5254F659-7DB9-4A3E-9E5B-764437897462}">
      <dgm:prSet/>
      <dgm:spPr/>
      <dgm:t>
        <a:bodyPr/>
        <a:lstStyle/>
        <a:p>
          <a:endParaRPr lang="ru-RU"/>
        </a:p>
      </dgm:t>
    </dgm:pt>
    <dgm:pt modelId="{11683676-A2A2-4C67-8700-E468C5C112EF}" type="sibTrans" cxnId="{5254F659-7DB9-4A3E-9E5B-764437897462}">
      <dgm:prSet/>
      <dgm:spPr/>
      <dgm:t>
        <a:bodyPr/>
        <a:lstStyle/>
        <a:p>
          <a:endParaRPr lang="ru-RU"/>
        </a:p>
      </dgm:t>
    </dgm:pt>
    <dgm:pt modelId="{D52F4975-5ED0-4E95-AAAB-E8A2F9B7769F}">
      <dgm:prSet phldrT="[Текст]"/>
      <dgm:spPr/>
      <dgm:t>
        <a:bodyPr/>
        <a:lstStyle/>
        <a:p>
          <a:r>
            <a:rPr lang="ru-RU" dirty="0" smtClean="0"/>
            <a:t>достижение целей возможно альтернативными путями;</a:t>
          </a:r>
          <a:endParaRPr lang="ru-RU" dirty="0"/>
        </a:p>
      </dgm:t>
    </dgm:pt>
    <dgm:pt modelId="{FB2996F4-98DC-4B94-ADD6-CA2BD7D3ABAA}" type="parTrans" cxnId="{07528869-D172-45AD-A9AB-7DC1161EDEA8}">
      <dgm:prSet/>
      <dgm:spPr/>
      <dgm:t>
        <a:bodyPr/>
        <a:lstStyle/>
        <a:p>
          <a:endParaRPr lang="ru-RU"/>
        </a:p>
      </dgm:t>
    </dgm:pt>
    <dgm:pt modelId="{B63FFACD-60C3-490A-80F8-8C35D074C9C1}" type="sibTrans" cxnId="{07528869-D172-45AD-A9AB-7DC1161EDEA8}">
      <dgm:prSet/>
      <dgm:spPr/>
      <dgm:t>
        <a:bodyPr/>
        <a:lstStyle/>
        <a:p>
          <a:endParaRPr lang="ru-RU"/>
        </a:p>
      </dgm:t>
    </dgm:pt>
    <dgm:pt modelId="{84EF410D-C962-4B5C-AEC6-7F7E2BEB16D1}">
      <dgm:prSet phldrT="[Текст]"/>
      <dgm:spPr/>
      <dgm:t>
        <a:bodyPr/>
        <a:lstStyle/>
        <a:p>
          <a:r>
            <a:rPr lang="ru-RU" dirty="0" smtClean="0"/>
            <a:t>возможность изменить ход реализации проекта при необходимости.</a:t>
          </a:r>
          <a:endParaRPr lang="ru-RU" dirty="0"/>
        </a:p>
      </dgm:t>
    </dgm:pt>
    <dgm:pt modelId="{5CA8428E-98E5-414B-A615-F267285121A4}" type="parTrans" cxnId="{AB44F979-41BF-4889-80E0-8F57DDAEAC25}">
      <dgm:prSet/>
      <dgm:spPr/>
      <dgm:t>
        <a:bodyPr/>
        <a:lstStyle/>
        <a:p>
          <a:endParaRPr lang="ru-RU"/>
        </a:p>
      </dgm:t>
    </dgm:pt>
    <dgm:pt modelId="{38B7132A-423C-430C-9E13-D0EBF7B890E3}" type="sibTrans" cxnId="{AB44F979-41BF-4889-80E0-8F57DDAEAC25}">
      <dgm:prSet/>
      <dgm:spPr/>
      <dgm:t>
        <a:bodyPr/>
        <a:lstStyle/>
        <a:p>
          <a:endParaRPr lang="ru-RU"/>
        </a:p>
      </dgm:t>
    </dgm:pt>
    <dgm:pt modelId="{8A315281-332B-4532-A8FE-EDA2DF85131D}">
      <dgm:prSet phldrT="[Текст]"/>
      <dgm:spPr/>
      <dgm:t>
        <a:bodyPr/>
        <a:lstStyle/>
        <a:p>
          <a:r>
            <a:rPr lang="ru-RU" dirty="0" smtClean="0"/>
            <a:t>любое инвестиционное решение требует разработки набора организационных мероприятий, его поддерживающих;</a:t>
          </a:r>
        </a:p>
      </dgm:t>
    </dgm:pt>
    <dgm:pt modelId="{A5A3F55F-1475-4096-B26D-DC1A42532842}" type="parTrans" cxnId="{90E029DF-B38A-43E3-9D4E-393B994D9978}">
      <dgm:prSet/>
      <dgm:spPr/>
      <dgm:t>
        <a:bodyPr/>
        <a:lstStyle/>
        <a:p>
          <a:endParaRPr lang="ru-RU"/>
        </a:p>
      </dgm:t>
    </dgm:pt>
    <dgm:pt modelId="{214BF6E4-0123-49A6-BEAE-2BFD0495729A}" type="sibTrans" cxnId="{90E029DF-B38A-43E3-9D4E-393B994D9978}">
      <dgm:prSet/>
      <dgm:spPr/>
      <dgm:t>
        <a:bodyPr/>
        <a:lstStyle/>
        <a:p>
          <a:endParaRPr lang="ru-RU"/>
        </a:p>
      </dgm:t>
    </dgm:pt>
    <dgm:pt modelId="{F38018A6-A1C2-4FFD-8B90-18645B68988D}">
      <dgm:prSet phldrT="[Текст]"/>
      <dgm:spPr/>
      <dgm:t>
        <a:bodyPr/>
        <a:lstStyle/>
        <a:p>
          <a:r>
            <a:rPr lang="ru-RU" dirty="0" smtClean="0"/>
            <a:t>необходимость учета изменения оборотного капитала;</a:t>
          </a:r>
        </a:p>
      </dgm:t>
    </dgm:pt>
    <dgm:pt modelId="{2B378E43-0526-4D12-9ECB-B29306869032}" type="parTrans" cxnId="{EFFAF3B9-D432-4E97-8820-D8B4DE88496B}">
      <dgm:prSet/>
      <dgm:spPr/>
      <dgm:t>
        <a:bodyPr/>
        <a:lstStyle/>
        <a:p>
          <a:endParaRPr lang="ru-RU"/>
        </a:p>
      </dgm:t>
    </dgm:pt>
    <dgm:pt modelId="{89F7E51A-56E4-4340-B96A-3F3F8CF39714}" type="sibTrans" cxnId="{EFFAF3B9-D432-4E97-8820-D8B4DE88496B}">
      <dgm:prSet/>
      <dgm:spPr/>
      <dgm:t>
        <a:bodyPr/>
        <a:lstStyle/>
        <a:p>
          <a:endParaRPr lang="ru-RU"/>
        </a:p>
      </dgm:t>
    </dgm:pt>
    <dgm:pt modelId="{E93CBFF6-E3EB-4F94-9F8F-101335F5CDB3}">
      <dgm:prSet phldrT="[Текст]"/>
      <dgm:spPr/>
      <dgm:t>
        <a:bodyPr/>
        <a:lstStyle/>
        <a:p>
          <a:r>
            <a:rPr lang="ru-RU" dirty="0" smtClean="0"/>
            <a:t>возможность выделения проекта из текущей деятельности компании для защиты интересов инвестора;</a:t>
          </a:r>
          <a:endParaRPr lang="ru-RU" dirty="0"/>
        </a:p>
      </dgm:t>
    </dgm:pt>
    <dgm:pt modelId="{222AF0EA-63DD-4BE4-A837-7A4BD3997064}" type="parTrans" cxnId="{710EC21F-2159-49A5-8184-2D038EE27710}">
      <dgm:prSet/>
      <dgm:spPr/>
      <dgm:t>
        <a:bodyPr/>
        <a:lstStyle/>
        <a:p>
          <a:endParaRPr lang="ru-RU"/>
        </a:p>
      </dgm:t>
    </dgm:pt>
    <dgm:pt modelId="{531B2E4C-36E1-4475-89D9-691ACAE754E7}" type="sibTrans" cxnId="{710EC21F-2159-49A5-8184-2D038EE27710}">
      <dgm:prSet/>
      <dgm:spPr/>
      <dgm:t>
        <a:bodyPr/>
        <a:lstStyle/>
        <a:p>
          <a:endParaRPr lang="ru-RU"/>
        </a:p>
      </dgm:t>
    </dgm:pt>
    <dgm:pt modelId="{8657D082-259B-407D-9289-DFFAFA761440}" type="pres">
      <dgm:prSet presAssocID="{3D0BB125-FD76-4D82-81C5-9F118ADDF489}" presName="Name0" presStyleCnt="0">
        <dgm:presLayoutVars>
          <dgm:dir/>
          <dgm:animLvl val="lvl"/>
          <dgm:resizeHandles val="exact"/>
        </dgm:presLayoutVars>
      </dgm:prSet>
      <dgm:spPr/>
      <dgm:t>
        <a:bodyPr/>
        <a:lstStyle/>
        <a:p>
          <a:endParaRPr lang="ru-RU"/>
        </a:p>
      </dgm:t>
    </dgm:pt>
    <dgm:pt modelId="{AD3EB5BD-52C0-4248-903D-81FBA46EF484}" type="pres">
      <dgm:prSet presAssocID="{D3C8E796-F934-4C59-BF47-12BF8CADFADD}" presName="linNode" presStyleCnt="0"/>
      <dgm:spPr/>
    </dgm:pt>
    <dgm:pt modelId="{B073FC17-BAA9-48FE-A441-408E47A8D8D9}" type="pres">
      <dgm:prSet presAssocID="{D3C8E796-F934-4C59-BF47-12BF8CADFADD}" presName="parentText" presStyleLbl="node1" presStyleIdx="0" presStyleCnt="1" custScaleY="90698">
        <dgm:presLayoutVars>
          <dgm:chMax val="1"/>
          <dgm:bulletEnabled val="1"/>
        </dgm:presLayoutVars>
      </dgm:prSet>
      <dgm:spPr/>
      <dgm:t>
        <a:bodyPr/>
        <a:lstStyle/>
        <a:p>
          <a:endParaRPr lang="ru-RU"/>
        </a:p>
      </dgm:t>
    </dgm:pt>
    <dgm:pt modelId="{779111A6-74CA-48C9-AB43-8CDA8E721D87}" type="pres">
      <dgm:prSet presAssocID="{D3C8E796-F934-4C59-BF47-12BF8CADFADD}" presName="descendantText" presStyleLbl="alignAccFollowNode1" presStyleIdx="0" presStyleCnt="1" custScaleY="112571">
        <dgm:presLayoutVars>
          <dgm:bulletEnabled val="1"/>
        </dgm:presLayoutVars>
      </dgm:prSet>
      <dgm:spPr/>
      <dgm:t>
        <a:bodyPr/>
        <a:lstStyle/>
        <a:p>
          <a:endParaRPr lang="ru-RU"/>
        </a:p>
      </dgm:t>
    </dgm:pt>
  </dgm:ptLst>
  <dgm:cxnLst>
    <dgm:cxn modelId="{5254F659-7DB9-4A3E-9E5B-764437897462}" srcId="{D3C8E796-F934-4C59-BF47-12BF8CADFADD}" destId="{325A3D91-0946-40F1-82E2-5990D0900A2E}" srcOrd="0" destOrd="0" parTransId="{D8A9E372-B8F6-48F3-9FAD-19EFE61FB48E}" sibTransId="{11683676-A2A2-4C67-8700-E468C5C112EF}"/>
    <dgm:cxn modelId="{74A30EE2-A6BF-4787-84F3-3FD1E7D5F5FE}" type="presOf" srcId="{E93CBFF6-E3EB-4F94-9F8F-101335F5CDB3}" destId="{779111A6-74CA-48C9-AB43-8CDA8E721D87}" srcOrd="0" destOrd="4" presId="urn:microsoft.com/office/officeart/2005/8/layout/vList5"/>
    <dgm:cxn modelId="{ACB3BAB5-32B2-4ED7-994F-9122A009C96E}" type="presOf" srcId="{84EF410D-C962-4B5C-AEC6-7F7E2BEB16D1}" destId="{779111A6-74CA-48C9-AB43-8CDA8E721D87}" srcOrd="0" destOrd="5" presId="urn:microsoft.com/office/officeart/2005/8/layout/vList5"/>
    <dgm:cxn modelId="{CE2B5DD2-B3A1-4E91-BE50-120A8023A839}" type="presOf" srcId="{D3C8E796-F934-4C59-BF47-12BF8CADFADD}" destId="{B073FC17-BAA9-48FE-A441-408E47A8D8D9}" srcOrd="0" destOrd="0" presId="urn:microsoft.com/office/officeart/2005/8/layout/vList5"/>
    <dgm:cxn modelId="{093E87E9-3877-4465-BFE3-0CC66A9821CD}" type="presOf" srcId="{325A3D91-0946-40F1-82E2-5990D0900A2E}" destId="{779111A6-74CA-48C9-AB43-8CDA8E721D87}" srcOrd="0" destOrd="0" presId="urn:microsoft.com/office/officeart/2005/8/layout/vList5"/>
    <dgm:cxn modelId="{C0D9266E-B3ED-4E62-B72D-1CD97358F386}" srcId="{3D0BB125-FD76-4D82-81C5-9F118ADDF489}" destId="{D3C8E796-F934-4C59-BF47-12BF8CADFADD}" srcOrd="0" destOrd="0" parTransId="{050C650B-6FC4-460A-A9FE-870ED92A9FC0}" sibTransId="{964E929F-D121-4537-9E95-8D0F726F3C9C}"/>
    <dgm:cxn modelId="{7CB86C0A-E8AE-41B9-AF8F-AE8206839256}" type="presOf" srcId="{3D0BB125-FD76-4D82-81C5-9F118ADDF489}" destId="{8657D082-259B-407D-9289-DFFAFA761440}" srcOrd="0" destOrd="0" presId="urn:microsoft.com/office/officeart/2005/8/layout/vList5"/>
    <dgm:cxn modelId="{90E029DF-B38A-43E3-9D4E-393B994D9978}" srcId="{D3C8E796-F934-4C59-BF47-12BF8CADFADD}" destId="{8A315281-332B-4532-A8FE-EDA2DF85131D}" srcOrd="2" destOrd="0" parTransId="{A5A3F55F-1475-4096-B26D-DC1A42532842}" sibTransId="{214BF6E4-0123-49A6-BEAE-2BFD0495729A}"/>
    <dgm:cxn modelId="{07528869-D172-45AD-A9AB-7DC1161EDEA8}" srcId="{D3C8E796-F934-4C59-BF47-12BF8CADFADD}" destId="{D52F4975-5ED0-4E95-AAAB-E8A2F9B7769F}" srcOrd="1" destOrd="0" parTransId="{FB2996F4-98DC-4B94-ADD6-CA2BD7D3ABAA}" sibTransId="{B63FFACD-60C3-490A-80F8-8C35D074C9C1}"/>
    <dgm:cxn modelId="{38DA1417-182F-4987-A404-048008E8999A}" type="presOf" srcId="{8A315281-332B-4532-A8FE-EDA2DF85131D}" destId="{779111A6-74CA-48C9-AB43-8CDA8E721D87}" srcOrd="0" destOrd="2" presId="urn:microsoft.com/office/officeart/2005/8/layout/vList5"/>
    <dgm:cxn modelId="{55544DAF-BF14-4BF3-A59B-53E3EE75880A}" type="presOf" srcId="{F38018A6-A1C2-4FFD-8B90-18645B68988D}" destId="{779111A6-74CA-48C9-AB43-8CDA8E721D87}" srcOrd="0" destOrd="3" presId="urn:microsoft.com/office/officeart/2005/8/layout/vList5"/>
    <dgm:cxn modelId="{AB44F979-41BF-4889-80E0-8F57DDAEAC25}" srcId="{D3C8E796-F934-4C59-BF47-12BF8CADFADD}" destId="{84EF410D-C962-4B5C-AEC6-7F7E2BEB16D1}" srcOrd="5" destOrd="0" parTransId="{5CA8428E-98E5-414B-A615-F267285121A4}" sibTransId="{38B7132A-423C-430C-9E13-D0EBF7B890E3}"/>
    <dgm:cxn modelId="{EFFAF3B9-D432-4E97-8820-D8B4DE88496B}" srcId="{D3C8E796-F934-4C59-BF47-12BF8CADFADD}" destId="{F38018A6-A1C2-4FFD-8B90-18645B68988D}" srcOrd="3" destOrd="0" parTransId="{2B378E43-0526-4D12-9ECB-B29306869032}" sibTransId="{89F7E51A-56E4-4340-B96A-3F3F8CF39714}"/>
    <dgm:cxn modelId="{B49D08B5-AE07-4CBF-B797-352A62EEB5D6}" type="presOf" srcId="{D52F4975-5ED0-4E95-AAAB-E8A2F9B7769F}" destId="{779111A6-74CA-48C9-AB43-8CDA8E721D87}" srcOrd="0" destOrd="1" presId="urn:microsoft.com/office/officeart/2005/8/layout/vList5"/>
    <dgm:cxn modelId="{710EC21F-2159-49A5-8184-2D038EE27710}" srcId="{D3C8E796-F934-4C59-BF47-12BF8CADFADD}" destId="{E93CBFF6-E3EB-4F94-9F8F-101335F5CDB3}" srcOrd="4" destOrd="0" parTransId="{222AF0EA-63DD-4BE4-A837-7A4BD3997064}" sibTransId="{531B2E4C-36E1-4475-89D9-691ACAE754E7}"/>
    <dgm:cxn modelId="{EB2D58EA-7D46-4932-A4B2-AC8B9BBA8648}" type="presParOf" srcId="{8657D082-259B-407D-9289-DFFAFA761440}" destId="{AD3EB5BD-52C0-4248-903D-81FBA46EF484}" srcOrd="0" destOrd="0" presId="urn:microsoft.com/office/officeart/2005/8/layout/vList5"/>
    <dgm:cxn modelId="{99EF5226-DEFB-4C67-9727-4D2227E57E54}" type="presParOf" srcId="{AD3EB5BD-52C0-4248-903D-81FBA46EF484}" destId="{B073FC17-BAA9-48FE-A441-408E47A8D8D9}" srcOrd="0" destOrd="0" presId="urn:microsoft.com/office/officeart/2005/8/layout/vList5"/>
    <dgm:cxn modelId="{D30F5E17-A6E7-497B-BADC-4CD827676185}" type="presParOf" srcId="{AD3EB5BD-52C0-4248-903D-81FBA46EF484}" destId="{779111A6-74CA-48C9-AB43-8CDA8E721D8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60CFF00-0227-4505-B72D-DAC950662423}"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ru-RU"/>
        </a:p>
      </dgm:t>
    </dgm:pt>
    <dgm:pt modelId="{F8949424-BAB0-474D-8B05-273C6E85648C}">
      <dgm:prSet phldrT="[Текст]"/>
      <dgm:spPr/>
      <dgm:t>
        <a:bodyPr/>
        <a:lstStyle/>
        <a:p>
          <a:r>
            <a:rPr lang="ru-RU" dirty="0" smtClean="0"/>
            <a:t>Предварительную (предынвестиционную)</a:t>
          </a:r>
          <a:endParaRPr lang="ru-RU" dirty="0"/>
        </a:p>
      </dgm:t>
    </dgm:pt>
    <dgm:pt modelId="{2E5292E3-ADF6-46B6-8C1A-44C3EA682964}" type="parTrans" cxnId="{82ADE53E-9927-4EDE-A1BF-3913EA2D93E4}">
      <dgm:prSet/>
      <dgm:spPr/>
      <dgm:t>
        <a:bodyPr/>
        <a:lstStyle/>
        <a:p>
          <a:endParaRPr lang="ru-RU"/>
        </a:p>
      </dgm:t>
    </dgm:pt>
    <dgm:pt modelId="{09ECA28A-25F9-4AD7-9D9E-6416507C23D6}" type="sibTrans" cxnId="{82ADE53E-9927-4EDE-A1BF-3913EA2D93E4}">
      <dgm:prSet/>
      <dgm:spPr/>
      <dgm:t>
        <a:bodyPr/>
        <a:lstStyle/>
        <a:p>
          <a:endParaRPr lang="ru-RU"/>
        </a:p>
      </dgm:t>
    </dgm:pt>
    <dgm:pt modelId="{C324CEAF-91D6-42B6-9989-398E76CA900D}">
      <dgm:prSet phldrT="[Текст]"/>
      <dgm:spPr/>
      <dgm:t>
        <a:bodyPr/>
        <a:lstStyle/>
        <a:p>
          <a:r>
            <a:rPr lang="ru-RU" dirty="0" smtClean="0"/>
            <a:t>Производственную</a:t>
          </a:r>
          <a:endParaRPr lang="ru-RU" dirty="0"/>
        </a:p>
      </dgm:t>
    </dgm:pt>
    <dgm:pt modelId="{DB85E107-95F1-4761-9692-85405AE45648}" type="parTrans" cxnId="{CFD83349-964E-4BE5-B543-4B7BFBFD0204}">
      <dgm:prSet/>
      <dgm:spPr/>
      <dgm:t>
        <a:bodyPr/>
        <a:lstStyle/>
        <a:p>
          <a:endParaRPr lang="ru-RU"/>
        </a:p>
      </dgm:t>
    </dgm:pt>
    <dgm:pt modelId="{7CA172D4-0C30-4B90-AC22-1E0B3CC30187}" type="sibTrans" cxnId="{CFD83349-964E-4BE5-B543-4B7BFBFD0204}">
      <dgm:prSet/>
      <dgm:spPr/>
      <dgm:t>
        <a:bodyPr/>
        <a:lstStyle/>
        <a:p>
          <a:endParaRPr lang="ru-RU"/>
        </a:p>
      </dgm:t>
    </dgm:pt>
    <dgm:pt modelId="{A90A3431-1469-449C-8FCD-F49B682E331D}">
      <dgm:prSet phldrT="[Текст]"/>
      <dgm:spPr/>
      <dgm:t>
        <a:bodyPr/>
        <a:lstStyle/>
        <a:p>
          <a:r>
            <a:rPr lang="ru-RU" dirty="0" smtClean="0"/>
            <a:t>Инвестиционную</a:t>
          </a:r>
          <a:endParaRPr lang="ru-RU" dirty="0"/>
        </a:p>
      </dgm:t>
    </dgm:pt>
    <dgm:pt modelId="{2FA70540-5B1C-4CF2-AD69-D8338DED7AE5}" type="sibTrans" cxnId="{CAAD3B90-99BB-4235-B152-760D77C53BA8}">
      <dgm:prSet/>
      <dgm:spPr/>
      <dgm:t>
        <a:bodyPr/>
        <a:lstStyle/>
        <a:p>
          <a:endParaRPr lang="ru-RU"/>
        </a:p>
      </dgm:t>
    </dgm:pt>
    <dgm:pt modelId="{D17C9075-44ED-400E-8D8F-79DB26B24B4B}" type="parTrans" cxnId="{CAAD3B90-99BB-4235-B152-760D77C53BA8}">
      <dgm:prSet/>
      <dgm:spPr/>
      <dgm:t>
        <a:bodyPr/>
        <a:lstStyle/>
        <a:p>
          <a:endParaRPr lang="ru-RU"/>
        </a:p>
      </dgm:t>
    </dgm:pt>
    <dgm:pt modelId="{8EE8010B-48A5-4CB0-BC9F-DE94B233B3B5}" type="pres">
      <dgm:prSet presAssocID="{C60CFF00-0227-4505-B72D-DAC950662423}" presName="rootnode" presStyleCnt="0">
        <dgm:presLayoutVars>
          <dgm:chMax/>
          <dgm:chPref/>
          <dgm:dir/>
          <dgm:animLvl val="lvl"/>
        </dgm:presLayoutVars>
      </dgm:prSet>
      <dgm:spPr/>
      <dgm:t>
        <a:bodyPr/>
        <a:lstStyle/>
        <a:p>
          <a:endParaRPr lang="ru-RU"/>
        </a:p>
      </dgm:t>
    </dgm:pt>
    <dgm:pt modelId="{5F707353-0606-4C3C-9AA8-7C17EBD80779}" type="pres">
      <dgm:prSet presAssocID="{F8949424-BAB0-474D-8B05-273C6E85648C}" presName="composite" presStyleCnt="0"/>
      <dgm:spPr/>
    </dgm:pt>
    <dgm:pt modelId="{63F76987-F8EE-4676-8F42-159EA1813EBA}" type="pres">
      <dgm:prSet presAssocID="{F8949424-BAB0-474D-8B05-273C6E85648C}" presName="bentUpArrow1" presStyleLbl="alignImgPlace1" presStyleIdx="0" presStyleCnt="2" custLinFactNeighborX="-39334" custLinFactNeighborY="-1925"/>
      <dgm:spPr/>
    </dgm:pt>
    <dgm:pt modelId="{E9176103-891B-439A-8E3B-6CAD7B49F109}" type="pres">
      <dgm:prSet presAssocID="{F8949424-BAB0-474D-8B05-273C6E85648C}" presName="ParentText" presStyleLbl="node1" presStyleIdx="0" presStyleCnt="3" custScaleX="216630" custLinFactNeighborX="-55289" custLinFactNeighborY="-1882">
        <dgm:presLayoutVars>
          <dgm:chMax val="1"/>
          <dgm:chPref val="1"/>
          <dgm:bulletEnabled val="1"/>
        </dgm:presLayoutVars>
      </dgm:prSet>
      <dgm:spPr/>
      <dgm:t>
        <a:bodyPr/>
        <a:lstStyle/>
        <a:p>
          <a:endParaRPr lang="ru-RU"/>
        </a:p>
      </dgm:t>
    </dgm:pt>
    <dgm:pt modelId="{318537E4-61C9-4FBF-A6C5-C76B4F28097A}" type="pres">
      <dgm:prSet presAssocID="{F8949424-BAB0-474D-8B05-273C6E85648C}" presName="ChildText" presStyleLbl="revTx" presStyleIdx="0" presStyleCnt="2">
        <dgm:presLayoutVars>
          <dgm:chMax val="0"/>
          <dgm:chPref val="0"/>
          <dgm:bulletEnabled val="1"/>
        </dgm:presLayoutVars>
      </dgm:prSet>
      <dgm:spPr/>
      <dgm:t>
        <a:bodyPr/>
        <a:lstStyle/>
        <a:p>
          <a:endParaRPr lang="ru-RU"/>
        </a:p>
      </dgm:t>
    </dgm:pt>
    <dgm:pt modelId="{768A9DD2-1276-4E85-A54C-10ADCCE8E770}" type="pres">
      <dgm:prSet presAssocID="{09ECA28A-25F9-4AD7-9D9E-6416507C23D6}" presName="sibTrans" presStyleCnt="0"/>
      <dgm:spPr/>
    </dgm:pt>
    <dgm:pt modelId="{0F6A27AF-DE1F-4486-9039-9CF8739786E8}" type="pres">
      <dgm:prSet presAssocID="{A90A3431-1469-449C-8FCD-F49B682E331D}" presName="composite" presStyleCnt="0"/>
      <dgm:spPr/>
    </dgm:pt>
    <dgm:pt modelId="{49788B9F-1D9B-49AE-815D-8AAD71FE5362}" type="pres">
      <dgm:prSet presAssocID="{A90A3431-1469-449C-8FCD-F49B682E331D}" presName="bentUpArrow1" presStyleLbl="alignImgPlace1" presStyleIdx="1" presStyleCnt="2" custLinFactNeighborX="-32004" custLinFactNeighborY="-1573"/>
      <dgm:spPr/>
    </dgm:pt>
    <dgm:pt modelId="{A3924074-04A2-4E8F-B83F-4F0834A017DF}" type="pres">
      <dgm:prSet presAssocID="{A90A3431-1469-449C-8FCD-F49B682E331D}" presName="ParentText" presStyleLbl="node1" presStyleIdx="1" presStyleCnt="3" custScaleX="235185" custLinFactNeighborX="-5219" custLinFactNeighborY="2684">
        <dgm:presLayoutVars>
          <dgm:chMax val="1"/>
          <dgm:chPref val="1"/>
          <dgm:bulletEnabled val="1"/>
        </dgm:presLayoutVars>
      </dgm:prSet>
      <dgm:spPr/>
      <dgm:t>
        <a:bodyPr/>
        <a:lstStyle/>
        <a:p>
          <a:endParaRPr lang="ru-RU"/>
        </a:p>
      </dgm:t>
    </dgm:pt>
    <dgm:pt modelId="{0A52F3B8-E1E7-43C8-9F7C-AA2CC1764034}" type="pres">
      <dgm:prSet presAssocID="{A90A3431-1469-449C-8FCD-F49B682E331D}" presName="ChildText" presStyleLbl="revTx" presStyleIdx="1" presStyleCnt="2">
        <dgm:presLayoutVars>
          <dgm:chMax val="0"/>
          <dgm:chPref val="0"/>
          <dgm:bulletEnabled val="1"/>
        </dgm:presLayoutVars>
      </dgm:prSet>
      <dgm:spPr/>
    </dgm:pt>
    <dgm:pt modelId="{9FB2C1BC-9877-4EC9-A779-AAF417E586B6}" type="pres">
      <dgm:prSet presAssocID="{2FA70540-5B1C-4CF2-AD69-D8338DED7AE5}" presName="sibTrans" presStyleCnt="0"/>
      <dgm:spPr/>
    </dgm:pt>
    <dgm:pt modelId="{4685ACD0-EB48-4883-8B99-91A53F110FD5}" type="pres">
      <dgm:prSet presAssocID="{C324CEAF-91D6-42B6-9989-398E76CA900D}" presName="composite" presStyleCnt="0"/>
      <dgm:spPr/>
    </dgm:pt>
    <dgm:pt modelId="{6D41F7DF-B2F0-4E1E-9918-B38CF3E2A2DC}" type="pres">
      <dgm:prSet presAssocID="{C324CEAF-91D6-42B6-9989-398E76CA900D}" presName="ParentText" presStyleLbl="node1" presStyleIdx="2" presStyleCnt="3" custScaleX="183055" custLinFactNeighborX="12462" custLinFactNeighborY="1683">
        <dgm:presLayoutVars>
          <dgm:chMax val="1"/>
          <dgm:chPref val="1"/>
          <dgm:bulletEnabled val="1"/>
        </dgm:presLayoutVars>
      </dgm:prSet>
      <dgm:spPr/>
      <dgm:t>
        <a:bodyPr/>
        <a:lstStyle/>
        <a:p>
          <a:endParaRPr lang="ru-RU"/>
        </a:p>
      </dgm:t>
    </dgm:pt>
  </dgm:ptLst>
  <dgm:cxnLst>
    <dgm:cxn modelId="{CA8212A8-0BD8-4DC9-81CF-9239C22BAF15}" type="presOf" srcId="{F8949424-BAB0-474D-8B05-273C6E85648C}" destId="{E9176103-891B-439A-8E3B-6CAD7B49F109}" srcOrd="0" destOrd="0" presId="urn:microsoft.com/office/officeart/2005/8/layout/StepDownProcess"/>
    <dgm:cxn modelId="{CAAD3B90-99BB-4235-B152-760D77C53BA8}" srcId="{C60CFF00-0227-4505-B72D-DAC950662423}" destId="{A90A3431-1469-449C-8FCD-F49B682E331D}" srcOrd="1" destOrd="0" parTransId="{D17C9075-44ED-400E-8D8F-79DB26B24B4B}" sibTransId="{2FA70540-5B1C-4CF2-AD69-D8338DED7AE5}"/>
    <dgm:cxn modelId="{99294253-2CB0-402D-AD21-9CEAB678CF33}" type="presOf" srcId="{C60CFF00-0227-4505-B72D-DAC950662423}" destId="{8EE8010B-48A5-4CB0-BC9F-DE94B233B3B5}" srcOrd="0" destOrd="0" presId="urn:microsoft.com/office/officeart/2005/8/layout/StepDownProcess"/>
    <dgm:cxn modelId="{8BB30BB2-C5D9-4C8A-B745-1B60A03E0256}" type="presOf" srcId="{C324CEAF-91D6-42B6-9989-398E76CA900D}" destId="{6D41F7DF-B2F0-4E1E-9918-B38CF3E2A2DC}" srcOrd="0" destOrd="0" presId="urn:microsoft.com/office/officeart/2005/8/layout/StepDownProcess"/>
    <dgm:cxn modelId="{680F9C14-1C4B-4EAF-BB3D-94C68383A91F}" type="presOf" srcId="{A90A3431-1469-449C-8FCD-F49B682E331D}" destId="{A3924074-04A2-4E8F-B83F-4F0834A017DF}" srcOrd="0" destOrd="0" presId="urn:microsoft.com/office/officeart/2005/8/layout/StepDownProcess"/>
    <dgm:cxn modelId="{82ADE53E-9927-4EDE-A1BF-3913EA2D93E4}" srcId="{C60CFF00-0227-4505-B72D-DAC950662423}" destId="{F8949424-BAB0-474D-8B05-273C6E85648C}" srcOrd="0" destOrd="0" parTransId="{2E5292E3-ADF6-46B6-8C1A-44C3EA682964}" sibTransId="{09ECA28A-25F9-4AD7-9D9E-6416507C23D6}"/>
    <dgm:cxn modelId="{CFD83349-964E-4BE5-B543-4B7BFBFD0204}" srcId="{C60CFF00-0227-4505-B72D-DAC950662423}" destId="{C324CEAF-91D6-42B6-9989-398E76CA900D}" srcOrd="2" destOrd="0" parTransId="{DB85E107-95F1-4761-9692-85405AE45648}" sibTransId="{7CA172D4-0C30-4B90-AC22-1E0B3CC30187}"/>
    <dgm:cxn modelId="{CA829D75-479C-41BC-9A5F-4D1E6D208582}" type="presParOf" srcId="{8EE8010B-48A5-4CB0-BC9F-DE94B233B3B5}" destId="{5F707353-0606-4C3C-9AA8-7C17EBD80779}" srcOrd="0" destOrd="0" presId="urn:microsoft.com/office/officeart/2005/8/layout/StepDownProcess"/>
    <dgm:cxn modelId="{9C427F77-DA93-4921-8640-4EB5F0C5E6C2}" type="presParOf" srcId="{5F707353-0606-4C3C-9AA8-7C17EBD80779}" destId="{63F76987-F8EE-4676-8F42-159EA1813EBA}" srcOrd="0" destOrd="0" presId="urn:microsoft.com/office/officeart/2005/8/layout/StepDownProcess"/>
    <dgm:cxn modelId="{2A5674BF-87CE-4F97-85E0-1D64CB5B0B0D}" type="presParOf" srcId="{5F707353-0606-4C3C-9AA8-7C17EBD80779}" destId="{E9176103-891B-439A-8E3B-6CAD7B49F109}" srcOrd="1" destOrd="0" presId="urn:microsoft.com/office/officeart/2005/8/layout/StepDownProcess"/>
    <dgm:cxn modelId="{F374C63A-0BDE-4917-AA0C-77A2BFAA9602}" type="presParOf" srcId="{5F707353-0606-4C3C-9AA8-7C17EBD80779}" destId="{318537E4-61C9-4FBF-A6C5-C76B4F28097A}" srcOrd="2" destOrd="0" presId="urn:microsoft.com/office/officeart/2005/8/layout/StepDownProcess"/>
    <dgm:cxn modelId="{160C7D61-1BEF-449C-B222-A41626DAE242}" type="presParOf" srcId="{8EE8010B-48A5-4CB0-BC9F-DE94B233B3B5}" destId="{768A9DD2-1276-4E85-A54C-10ADCCE8E770}" srcOrd="1" destOrd="0" presId="urn:microsoft.com/office/officeart/2005/8/layout/StepDownProcess"/>
    <dgm:cxn modelId="{D30016C4-7780-47CC-8435-44C1A76CFE8E}" type="presParOf" srcId="{8EE8010B-48A5-4CB0-BC9F-DE94B233B3B5}" destId="{0F6A27AF-DE1F-4486-9039-9CF8739786E8}" srcOrd="2" destOrd="0" presId="urn:microsoft.com/office/officeart/2005/8/layout/StepDownProcess"/>
    <dgm:cxn modelId="{2F364FE9-3284-45C3-8921-BAA00B071B8F}" type="presParOf" srcId="{0F6A27AF-DE1F-4486-9039-9CF8739786E8}" destId="{49788B9F-1D9B-49AE-815D-8AAD71FE5362}" srcOrd="0" destOrd="0" presId="urn:microsoft.com/office/officeart/2005/8/layout/StepDownProcess"/>
    <dgm:cxn modelId="{F30C3E12-5F20-43FA-BA53-EA61BD883A73}" type="presParOf" srcId="{0F6A27AF-DE1F-4486-9039-9CF8739786E8}" destId="{A3924074-04A2-4E8F-B83F-4F0834A017DF}" srcOrd="1" destOrd="0" presId="urn:microsoft.com/office/officeart/2005/8/layout/StepDownProcess"/>
    <dgm:cxn modelId="{39E14B1E-37CE-4E30-BCE1-8702B6823381}" type="presParOf" srcId="{0F6A27AF-DE1F-4486-9039-9CF8739786E8}" destId="{0A52F3B8-E1E7-43C8-9F7C-AA2CC1764034}" srcOrd="2" destOrd="0" presId="urn:microsoft.com/office/officeart/2005/8/layout/StepDownProcess"/>
    <dgm:cxn modelId="{C8CFC20D-6A00-4BF9-9BDA-1646C924E0FE}" type="presParOf" srcId="{8EE8010B-48A5-4CB0-BC9F-DE94B233B3B5}" destId="{9FB2C1BC-9877-4EC9-A779-AAF417E586B6}" srcOrd="3" destOrd="0" presId="urn:microsoft.com/office/officeart/2005/8/layout/StepDownProcess"/>
    <dgm:cxn modelId="{B6B47959-52BD-4FB2-908B-F231B364793B}" type="presParOf" srcId="{8EE8010B-48A5-4CB0-BC9F-DE94B233B3B5}" destId="{4685ACD0-EB48-4883-8B99-91A53F110FD5}" srcOrd="4" destOrd="0" presId="urn:microsoft.com/office/officeart/2005/8/layout/StepDownProcess"/>
    <dgm:cxn modelId="{28E00C9D-CCC7-4EB9-8912-6275B3618F57}" type="presParOf" srcId="{4685ACD0-EB48-4883-8B99-91A53F110FD5}" destId="{6D41F7DF-B2F0-4E1E-9918-B38CF3E2A2DC}"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99268EA-4FF5-4E11-84BD-020B81DEB91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D57E8DA7-198F-4DAA-BDF1-B0E6AA70FA0E}">
      <dgm:prSet phldrT="[Текст]"/>
      <dgm:spPr/>
      <dgm:t>
        <a:bodyPr/>
        <a:lstStyle/>
        <a:p>
          <a:r>
            <a:rPr lang="ru-RU" dirty="0" smtClean="0"/>
            <a:t>Предынвестиционная фаза:</a:t>
          </a:r>
          <a:endParaRPr lang="ru-RU" dirty="0"/>
        </a:p>
      </dgm:t>
    </dgm:pt>
    <dgm:pt modelId="{401B83B5-872A-4291-9E28-5CB9C23432BA}" type="parTrans" cxnId="{9C2F0CBC-C6DA-4F81-8080-691666172563}">
      <dgm:prSet/>
      <dgm:spPr/>
      <dgm:t>
        <a:bodyPr/>
        <a:lstStyle/>
        <a:p>
          <a:endParaRPr lang="ru-RU"/>
        </a:p>
      </dgm:t>
    </dgm:pt>
    <dgm:pt modelId="{4BE90C12-1DFD-4304-9FB0-F04372CD5967}" type="sibTrans" cxnId="{9C2F0CBC-C6DA-4F81-8080-691666172563}">
      <dgm:prSet/>
      <dgm:spPr/>
      <dgm:t>
        <a:bodyPr/>
        <a:lstStyle/>
        <a:p>
          <a:endParaRPr lang="ru-RU"/>
        </a:p>
      </dgm:t>
    </dgm:pt>
    <dgm:pt modelId="{45F8E3BF-06D4-42A2-B3E5-DDC93B6A6381}">
      <dgm:prSet phldrT="[Текст]"/>
      <dgm:spPr/>
      <dgm:t>
        <a:bodyPr/>
        <a:lstStyle/>
        <a:p>
          <a:r>
            <a:rPr lang="ru-RU" dirty="0" smtClean="0"/>
            <a:t>Определение инвестиционных возможностей </a:t>
          </a:r>
          <a:endParaRPr lang="ru-RU" dirty="0"/>
        </a:p>
      </dgm:t>
    </dgm:pt>
    <dgm:pt modelId="{BC5C3B40-B9D3-4C2C-84E6-A2366E76F665}" type="parTrans" cxnId="{9B8CEDA2-E170-4FFE-B102-E6B2E6F7F2CE}">
      <dgm:prSet/>
      <dgm:spPr/>
      <dgm:t>
        <a:bodyPr/>
        <a:lstStyle/>
        <a:p>
          <a:endParaRPr lang="ru-RU"/>
        </a:p>
      </dgm:t>
    </dgm:pt>
    <dgm:pt modelId="{74682B57-5A44-4EC1-84D9-2470BF7E5747}" type="sibTrans" cxnId="{9B8CEDA2-E170-4FFE-B102-E6B2E6F7F2CE}">
      <dgm:prSet/>
      <dgm:spPr/>
      <dgm:t>
        <a:bodyPr/>
        <a:lstStyle/>
        <a:p>
          <a:endParaRPr lang="ru-RU"/>
        </a:p>
      </dgm:t>
    </dgm:pt>
    <dgm:pt modelId="{BE793765-1E16-4057-B1AB-E72FF3155B7A}">
      <dgm:prSet/>
      <dgm:spPr/>
      <dgm:t>
        <a:bodyPr/>
        <a:lstStyle/>
        <a:p>
          <a:r>
            <a:rPr lang="ru-RU" smtClean="0"/>
            <a:t>Исследование возможностей</a:t>
          </a:r>
          <a:endParaRPr lang="ru-RU" dirty="0"/>
        </a:p>
      </dgm:t>
    </dgm:pt>
    <dgm:pt modelId="{3DA43A64-1B1A-4876-97CD-D6AB9458F276}" type="parTrans" cxnId="{75B337A5-CAA0-4E80-80FA-7359E1C013BC}">
      <dgm:prSet/>
      <dgm:spPr/>
      <dgm:t>
        <a:bodyPr/>
        <a:lstStyle/>
        <a:p>
          <a:endParaRPr lang="ru-RU"/>
        </a:p>
      </dgm:t>
    </dgm:pt>
    <dgm:pt modelId="{CE85321C-F080-45F0-9409-446C349F0C18}" type="sibTrans" cxnId="{75B337A5-CAA0-4E80-80FA-7359E1C013BC}">
      <dgm:prSet/>
      <dgm:spPr/>
      <dgm:t>
        <a:bodyPr/>
        <a:lstStyle/>
        <a:p>
          <a:endParaRPr lang="ru-RU"/>
        </a:p>
      </dgm:t>
    </dgm:pt>
    <dgm:pt modelId="{4231F912-AFAC-479D-A5DE-5AAB6CDBC605}">
      <dgm:prSet/>
      <dgm:spPr/>
      <dgm:t>
        <a:bodyPr/>
        <a:lstStyle/>
        <a:p>
          <a:r>
            <a:rPr lang="ru-RU" smtClean="0"/>
            <a:t>Разработка концепции проекта</a:t>
          </a:r>
          <a:endParaRPr lang="ru-RU" dirty="0"/>
        </a:p>
      </dgm:t>
    </dgm:pt>
    <dgm:pt modelId="{2FF24FAC-1C7F-4812-8EAC-3C187985F826}" type="parTrans" cxnId="{F2DE0398-DF3D-4359-A1BB-3D22449D888B}">
      <dgm:prSet/>
      <dgm:spPr/>
      <dgm:t>
        <a:bodyPr/>
        <a:lstStyle/>
        <a:p>
          <a:endParaRPr lang="ru-RU"/>
        </a:p>
      </dgm:t>
    </dgm:pt>
    <dgm:pt modelId="{4082AC1C-048F-48EA-9D49-2DE111C5C9D3}" type="sibTrans" cxnId="{F2DE0398-DF3D-4359-A1BB-3D22449D888B}">
      <dgm:prSet/>
      <dgm:spPr/>
      <dgm:t>
        <a:bodyPr/>
        <a:lstStyle/>
        <a:p>
          <a:endParaRPr lang="ru-RU"/>
        </a:p>
      </dgm:t>
    </dgm:pt>
    <dgm:pt modelId="{0EC71B1E-5C4A-478C-BD8D-DC2611DF9DF3}">
      <dgm:prSet/>
      <dgm:spPr/>
      <dgm:t>
        <a:bodyPr/>
        <a:lstStyle/>
        <a:p>
          <a:r>
            <a:rPr lang="ru-RU" dirty="0" smtClean="0"/>
            <a:t>Предварительное технико-экономическое обоснование (ТЭО)</a:t>
          </a:r>
          <a:endParaRPr lang="ru-RU" dirty="0"/>
        </a:p>
      </dgm:t>
    </dgm:pt>
    <dgm:pt modelId="{85EEBC75-B95D-4BFC-BEC3-C31A67D5150E}" type="parTrans" cxnId="{1B82090F-0605-4EED-901F-1A297D7CDA3B}">
      <dgm:prSet/>
      <dgm:spPr/>
      <dgm:t>
        <a:bodyPr/>
        <a:lstStyle/>
        <a:p>
          <a:endParaRPr lang="ru-RU"/>
        </a:p>
      </dgm:t>
    </dgm:pt>
    <dgm:pt modelId="{B05678A1-4CFA-422E-A8CC-C71A648CD7EF}" type="sibTrans" cxnId="{1B82090F-0605-4EED-901F-1A297D7CDA3B}">
      <dgm:prSet/>
      <dgm:spPr/>
      <dgm:t>
        <a:bodyPr/>
        <a:lstStyle/>
        <a:p>
          <a:endParaRPr lang="ru-RU"/>
        </a:p>
      </dgm:t>
    </dgm:pt>
    <dgm:pt modelId="{BDCBACBB-2B2B-4378-8D0B-B65AA6D62F93}">
      <dgm:prSet/>
      <dgm:spPr/>
      <dgm:t>
        <a:bodyPr/>
        <a:lstStyle/>
        <a:p>
          <a:r>
            <a:rPr lang="ru-RU" smtClean="0"/>
            <a:t>Исследование обеспечения</a:t>
          </a:r>
          <a:endParaRPr lang="ru-RU" dirty="0"/>
        </a:p>
      </dgm:t>
    </dgm:pt>
    <dgm:pt modelId="{9E2458B2-84ED-463A-9609-FDB6C131B6A7}" type="parTrans" cxnId="{F1C9224A-929C-4384-B86B-7E034411753B}">
      <dgm:prSet/>
      <dgm:spPr/>
      <dgm:t>
        <a:bodyPr/>
        <a:lstStyle/>
        <a:p>
          <a:endParaRPr lang="ru-RU"/>
        </a:p>
      </dgm:t>
    </dgm:pt>
    <dgm:pt modelId="{446E0F09-4F13-42E6-AA71-CA2541AC08B0}" type="sibTrans" cxnId="{F1C9224A-929C-4384-B86B-7E034411753B}">
      <dgm:prSet/>
      <dgm:spPr/>
      <dgm:t>
        <a:bodyPr/>
        <a:lstStyle/>
        <a:p>
          <a:endParaRPr lang="ru-RU"/>
        </a:p>
      </dgm:t>
    </dgm:pt>
    <dgm:pt modelId="{C601FF65-C1D0-4A2C-B4E4-AD5C256C9E9B}">
      <dgm:prSet/>
      <dgm:spPr/>
      <dgm:t>
        <a:bodyPr/>
        <a:lstStyle/>
        <a:p>
          <a:r>
            <a:rPr lang="ru-RU" smtClean="0"/>
            <a:t>Детальное ТЭО</a:t>
          </a:r>
          <a:endParaRPr lang="ru-RU" dirty="0"/>
        </a:p>
      </dgm:t>
    </dgm:pt>
    <dgm:pt modelId="{6E3BB836-60D5-428A-87D1-4B0468F36AAC}" type="parTrans" cxnId="{21A52F3F-88B8-4E9D-80AD-DC643FFDF8F1}">
      <dgm:prSet/>
      <dgm:spPr/>
      <dgm:t>
        <a:bodyPr/>
        <a:lstStyle/>
        <a:p>
          <a:endParaRPr lang="ru-RU"/>
        </a:p>
      </dgm:t>
    </dgm:pt>
    <dgm:pt modelId="{49B3B915-202C-4ECE-8FAF-A6F214273FD0}" type="sibTrans" cxnId="{21A52F3F-88B8-4E9D-80AD-DC643FFDF8F1}">
      <dgm:prSet/>
      <dgm:spPr/>
      <dgm:t>
        <a:bodyPr/>
        <a:lstStyle/>
        <a:p>
          <a:endParaRPr lang="ru-RU"/>
        </a:p>
      </dgm:t>
    </dgm:pt>
    <dgm:pt modelId="{51C90ABD-4B48-4C0D-AA90-3B0B50A0BE7C}">
      <dgm:prSet/>
      <dgm:spPr/>
      <dgm:t>
        <a:bodyPr/>
        <a:lstStyle/>
        <a:p>
          <a:r>
            <a:rPr lang="ru-RU" smtClean="0"/>
            <a:t>Оценочные исследования по проекту</a:t>
          </a:r>
          <a:endParaRPr lang="ru-RU" dirty="0"/>
        </a:p>
      </dgm:t>
    </dgm:pt>
    <dgm:pt modelId="{D185E944-1849-4151-A487-A553D8CD9B54}" type="parTrans" cxnId="{019A176B-2F01-467F-BF75-82E798F2B613}">
      <dgm:prSet/>
      <dgm:spPr/>
      <dgm:t>
        <a:bodyPr/>
        <a:lstStyle/>
        <a:p>
          <a:endParaRPr lang="ru-RU"/>
        </a:p>
      </dgm:t>
    </dgm:pt>
    <dgm:pt modelId="{9CFE3493-5758-4E55-B092-2B92E001D0AE}" type="sibTrans" cxnId="{019A176B-2F01-467F-BF75-82E798F2B613}">
      <dgm:prSet/>
      <dgm:spPr/>
      <dgm:t>
        <a:bodyPr/>
        <a:lstStyle/>
        <a:p>
          <a:endParaRPr lang="ru-RU"/>
        </a:p>
      </dgm:t>
    </dgm:pt>
    <dgm:pt modelId="{4DA4105E-DB9A-4618-B767-D571BEEAF457}">
      <dgm:prSet/>
      <dgm:spPr/>
      <dgm:t>
        <a:bodyPr/>
        <a:lstStyle/>
        <a:p>
          <a:r>
            <a:rPr lang="ru-RU" dirty="0" smtClean="0"/>
            <a:t>Подготовка оценочного заключения</a:t>
          </a:r>
          <a:endParaRPr lang="ru-RU" dirty="0"/>
        </a:p>
      </dgm:t>
    </dgm:pt>
    <dgm:pt modelId="{55FB7BBE-1677-499A-8DE4-68055F183D62}" type="parTrans" cxnId="{DA59CA5E-25C5-45D7-B045-81D6C956EC9D}">
      <dgm:prSet/>
      <dgm:spPr/>
      <dgm:t>
        <a:bodyPr/>
        <a:lstStyle/>
        <a:p>
          <a:endParaRPr lang="ru-RU"/>
        </a:p>
      </dgm:t>
    </dgm:pt>
    <dgm:pt modelId="{90D852CC-9998-4DF9-8202-3BAC7647BB4D}" type="sibTrans" cxnId="{DA59CA5E-25C5-45D7-B045-81D6C956EC9D}">
      <dgm:prSet/>
      <dgm:spPr/>
      <dgm:t>
        <a:bodyPr/>
        <a:lstStyle/>
        <a:p>
          <a:endParaRPr lang="ru-RU"/>
        </a:p>
      </dgm:t>
    </dgm:pt>
    <dgm:pt modelId="{364B4BF5-E70E-4F69-A94E-1160256BFDE3}" type="pres">
      <dgm:prSet presAssocID="{F99268EA-4FF5-4E11-84BD-020B81DEB919}" presName="Name0" presStyleCnt="0">
        <dgm:presLayoutVars>
          <dgm:dir/>
          <dgm:animLvl val="lvl"/>
          <dgm:resizeHandles val="exact"/>
        </dgm:presLayoutVars>
      </dgm:prSet>
      <dgm:spPr/>
      <dgm:t>
        <a:bodyPr/>
        <a:lstStyle/>
        <a:p>
          <a:endParaRPr lang="ru-RU"/>
        </a:p>
      </dgm:t>
    </dgm:pt>
    <dgm:pt modelId="{77321E06-3EEB-464C-AF8B-33751BC9FEFB}" type="pres">
      <dgm:prSet presAssocID="{D57E8DA7-198F-4DAA-BDF1-B0E6AA70FA0E}" presName="composite" presStyleCnt="0"/>
      <dgm:spPr/>
    </dgm:pt>
    <dgm:pt modelId="{10D49B68-AB9E-45D6-944B-6F1A40AF385C}" type="pres">
      <dgm:prSet presAssocID="{D57E8DA7-198F-4DAA-BDF1-B0E6AA70FA0E}" presName="parTx" presStyleLbl="alignNode1" presStyleIdx="0" presStyleCnt="1">
        <dgm:presLayoutVars>
          <dgm:chMax val="0"/>
          <dgm:chPref val="0"/>
          <dgm:bulletEnabled val="1"/>
        </dgm:presLayoutVars>
      </dgm:prSet>
      <dgm:spPr/>
      <dgm:t>
        <a:bodyPr/>
        <a:lstStyle/>
        <a:p>
          <a:endParaRPr lang="ru-RU"/>
        </a:p>
      </dgm:t>
    </dgm:pt>
    <dgm:pt modelId="{AD366ADC-4016-47FC-A45F-5773E83BD4A6}" type="pres">
      <dgm:prSet presAssocID="{D57E8DA7-198F-4DAA-BDF1-B0E6AA70FA0E}" presName="desTx" presStyleLbl="alignAccFollowNode1" presStyleIdx="0" presStyleCnt="1">
        <dgm:presLayoutVars>
          <dgm:bulletEnabled val="1"/>
        </dgm:presLayoutVars>
      </dgm:prSet>
      <dgm:spPr/>
      <dgm:t>
        <a:bodyPr/>
        <a:lstStyle/>
        <a:p>
          <a:endParaRPr lang="ru-RU"/>
        </a:p>
      </dgm:t>
    </dgm:pt>
  </dgm:ptLst>
  <dgm:cxnLst>
    <dgm:cxn modelId="{F1C9224A-929C-4384-B86B-7E034411753B}" srcId="{D57E8DA7-198F-4DAA-BDF1-B0E6AA70FA0E}" destId="{BDCBACBB-2B2B-4378-8D0B-B65AA6D62F93}" srcOrd="4" destOrd="0" parTransId="{9E2458B2-84ED-463A-9609-FDB6C131B6A7}" sibTransId="{446E0F09-4F13-42E6-AA71-CA2541AC08B0}"/>
    <dgm:cxn modelId="{1B82090F-0605-4EED-901F-1A297D7CDA3B}" srcId="{D57E8DA7-198F-4DAA-BDF1-B0E6AA70FA0E}" destId="{0EC71B1E-5C4A-478C-BD8D-DC2611DF9DF3}" srcOrd="3" destOrd="0" parTransId="{85EEBC75-B95D-4BFC-BEC3-C31A67D5150E}" sibTransId="{B05678A1-4CFA-422E-A8CC-C71A648CD7EF}"/>
    <dgm:cxn modelId="{F2DE0398-DF3D-4359-A1BB-3D22449D888B}" srcId="{D57E8DA7-198F-4DAA-BDF1-B0E6AA70FA0E}" destId="{4231F912-AFAC-479D-A5DE-5AAB6CDBC605}" srcOrd="2" destOrd="0" parTransId="{2FF24FAC-1C7F-4812-8EAC-3C187985F826}" sibTransId="{4082AC1C-048F-48EA-9D49-2DE111C5C9D3}"/>
    <dgm:cxn modelId="{A321F6F8-2528-46C8-A3DD-7737F45C4406}" type="presOf" srcId="{51C90ABD-4B48-4C0D-AA90-3B0B50A0BE7C}" destId="{AD366ADC-4016-47FC-A45F-5773E83BD4A6}" srcOrd="0" destOrd="6" presId="urn:microsoft.com/office/officeart/2005/8/layout/hList1"/>
    <dgm:cxn modelId="{2290A345-649D-4553-AA13-F0180352EF7B}" type="presOf" srcId="{4231F912-AFAC-479D-A5DE-5AAB6CDBC605}" destId="{AD366ADC-4016-47FC-A45F-5773E83BD4A6}" srcOrd="0" destOrd="2" presId="urn:microsoft.com/office/officeart/2005/8/layout/hList1"/>
    <dgm:cxn modelId="{02E01B7D-6DAD-4B54-A6C4-034A0CD33AF7}" type="presOf" srcId="{0EC71B1E-5C4A-478C-BD8D-DC2611DF9DF3}" destId="{AD366ADC-4016-47FC-A45F-5773E83BD4A6}" srcOrd="0" destOrd="3" presId="urn:microsoft.com/office/officeart/2005/8/layout/hList1"/>
    <dgm:cxn modelId="{2F52193C-F7C8-44B4-9709-BD20D4066C2E}" type="presOf" srcId="{D57E8DA7-198F-4DAA-BDF1-B0E6AA70FA0E}" destId="{10D49B68-AB9E-45D6-944B-6F1A40AF385C}" srcOrd="0" destOrd="0" presId="urn:microsoft.com/office/officeart/2005/8/layout/hList1"/>
    <dgm:cxn modelId="{75B337A5-CAA0-4E80-80FA-7359E1C013BC}" srcId="{D57E8DA7-198F-4DAA-BDF1-B0E6AA70FA0E}" destId="{BE793765-1E16-4057-B1AB-E72FF3155B7A}" srcOrd="1" destOrd="0" parTransId="{3DA43A64-1B1A-4876-97CD-D6AB9458F276}" sibTransId="{CE85321C-F080-45F0-9409-446C349F0C18}"/>
    <dgm:cxn modelId="{9C2F0CBC-C6DA-4F81-8080-691666172563}" srcId="{F99268EA-4FF5-4E11-84BD-020B81DEB919}" destId="{D57E8DA7-198F-4DAA-BDF1-B0E6AA70FA0E}" srcOrd="0" destOrd="0" parTransId="{401B83B5-872A-4291-9E28-5CB9C23432BA}" sibTransId="{4BE90C12-1DFD-4304-9FB0-F04372CD5967}"/>
    <dgm:cxn modelId="{55B0C321-42B6-497E-9EEB-53DF407EFABF}" type="presOf" srcId="{BDCBACBB-2B2B-4378-8D0B-B65AA6D62F93}" destId="{AD366ADC-4016-47FC-A45F-5773E83BD4A6}" srcOrd="0" destOrd="4" presId="urn:microsoft.com/office/officeart/2005/8/layout/hList1"/>
    <dgm:cxn modelId="{8A4672A2-36B4-46A6-9AC3-6E8D2A45BC94}" type="presOf" srcId="{C601FF65-C1D0-4A2C-B4E4-AD5C256C9E9B}" destId="{AD366ADC-4016-47FC-A45F-5773E83BD4A6}" srcOrd="0" destOrd="5" presId="urn:microsoft.com/office/officeart/2005/8/layout/hList1"/>
    <dgm:cxn modelId="{F07B27E6-7FF5-4100-82F5-7E99ECB5A957}" type="presOf" srcId="{F99268EA-4FF5-4E11-84BD-020B81DEB919}" destId="{364B4BF5-E70E-4F69-A94E-1160256BFDE3}" srcOrd="0" destOrd="0" presId="urn:microsoft.com/office/officeart/2005/8/layout/hList1"/>
    <dgm:cxn modelId="{21A52F3F-88B8-4E9D-80AD-DC643FFDF8F1}" srcId="{D57E8DA7-198F-4DAA-BDF1-B0E6AA70FA0E}" destId="{C601FF65-C1D0-4A2C-B4E4-AD5C256C9E9B}" srcOrd="5" destOrd="0" parTransId="{6E3BB836-60D5-428A-87D1-4B0468F36AAC}" sibTransId="{49B3B915-202C-4ECE-8FAF-A6F214273FD0}"/>
    <dgm:cxn modelId="{DA59CA5E-25C5-45D7-B045-81D6C956EC9D}" srcId="{D57E8DA7-198F-4DAA-BDF1-B0E6AA70FA0E}" destId="{4DA4105E-DB9A-4618-B767-D571BEEAF457}" srcOrd="7" destOrd="0" parTransId="{55FB7BBE-1677-499A-8DE4-68055F183D62}" sibTransId="{90D852CC-9998-4DF9-8202-3BAC7647BB4D}"/>
    <dgm:cxn modelId="{019A176B-2F01-467F-BF75-82E798F2B613}" srcId="{D57E8DA7-198F-4DAA-BDF1-B0E6AA70FA0E}" destId="{51C90ABD-4B48-4C0D-AA90-3B0B50A0BE7C}" srcOrd="6" destOrd="0" parTransId="{D185E944-1849-4151-A487-A553D8CD9B54}" sibTransId="{9CFE3493-5758-4E55-B092-2B92E001D0AE}"/>
    <dgm:cxn modelId="{D7FCC96D-DD14-4499-A883-3782153A2ADA}" type="presOf" srcId="{45F8E3BF-06D4-42A2-B3E5-DDC93B6A6381}" destId="{AD366ADC-4016-47FC-A45F-5773E83BD4A6}" srcOrd="0" destOrd="0" presId="urn:microsoft.com/office/officeart/2005/8/layout/hList1"/>
    <dgm:cxn modelId="{5D994E13-543A-4B35-9FFC-E0354A3344CB}" type="presOf" srcId="{BE793765-1E16-4057-B1AB-E72FF3155B7A}" destId="{AD366ADC-4016-47FC-A45F-5773E83BD4A6}" srcOrd="0" destOrd="1" presId="urn:microsoft.com/office/officeart/2005/8/layout/hList1"/>
    <dgm:cxn modelId="{0230C0C9-A6C6-446C-BFBE-046AE5914CFE}" type="presOf" srcId="{4DA4105E-DB9A-4618-B767-D571BEEAF457}" destId="{AD366ADC-4016-47FC-A45F-5773E83BD4A6}" srcOrd="0" destOrd="7" presId="urn:microsoft.com/office/officeart/2005/8/layout/hList1"/>
    <dgm:cxn modelId="{9B8CEDA2-E170-4FFE-B102-E6B2E6F7F2CE}" srcId="{D57E8DA7-198F-4DAA-BDF1-B0E6AA70FA0E}" destId="{45F8E3BF-06D4-42A2-B3E5-DDC93B6A6381}" srcOrd="0" destOrd="0" parTransId="{BC5C3B40-B9D3-4C2C-84E6-A2366E76F665}" sibTransId="{74682B57-5A44-4EC1-84D9-2470BF7E5747}"/>
    <dgm:cxn modelId="{D153C15D-1D79-42AC-BBEC-5F5A321C31C1}" type="presParOf" srcId="{364B4BF5-E70E-4F69-A94E-1160256BFDE3}" destId="{77321E06-3EEB-464C-AF8B-33751BC9FEFB}" srcOrd="0" destOrd="0" presId="urn:microsoft.com/office/officeart/2005/8/layout/hList1"/>
    <dgm:cxn modelId="{C33094BB-3E91-4983-A699-53808A1E9788}" type="presParOf" srcId="{77321E06-3EEB-464C-AF8B-33751BC9FEFB}" destId="{10D49B68-AB9E-45D6-944B-6F1A40AF385C}" srcOrd="0" destOrd="0" presId="urn:microsoft.com/office/officeart/2005/8/layout/hList1"/>
    <dgm:cxn modelId="{76597062-88E7-4E34-BF75-A3F23BCE5171}" type="presParOf" srcId="{77321E06-3EEB-464C-AF8B-33751BC9FEFB}" destId="{AD366ADC-4016-47FC-A45F-5773E83BD4A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99268EA-4FF5-4E11-84BD-020B81DEB91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D57E8DA7-198F-4DAA-BDF1-B0E6AA70FA0E}">
      <dgm:prSet phldrT="[Текст]"/>
      <dgm:spPr/>
      <dgm:t>
        <a:bodyPr/>
        <a:lstStyle/>
        <a:p>
          <a:r>
            <a:rPr lang="ru-RU" u="none" dirty="0" smtClean="0"/>
            <a:t>Инвестиционная фаза:</a:t>
          </a:r>
          <a:endParaRPr lang="ru-RU" u="none" dirty="0"/>
        </a:p>
      </dgm:t>
    </dgm:pt>
    <dgm:pt modelId="{401B83B5-872A-4291-9E28-5CB9C23432BA}" type="parTrans" cxnId="{9C2F0CBC-C6DA-4F81-8080-691666172563}">
      <dgm:prSet/>
      <dgm:spPr/>
      <dgm:t>
        <a:bodyPr/>
        <a:lstStyle/>
        <a:p>
          <a:endParaRPr lang="ru-RU"/>
        </a:p>
      </dgm:t>
    </dgm:pt>
    <dgm:pt modelId="{4BE90C12-1DFD-4304-9FB0-F04372CD5967}" type="sibTrans" cxnId="{9C2F0CBC-C6DA-4F81-8080-691666172563}">
      <dgm:prSet/>
      <dgm:spPr/>
      <dgm:t>
        <a:bodyPr/>
        <a:lstStyle/>
        <a:p>
          <a:endParaRPr lang="ru-RU"/>
        </a:p>
      </dgm:t>
    </dgm:pt>
    <dgm:pt modelId="{45F8E3BF-06D4-42A2-B3E5-DDC93B6A6381}">
      <dgm:prSet phldrT="[Текст]"/>
      <dgm:spPr/>
      <dgm:t>
        <a:bodyPr/>
        <a:lstStyle/>
        <a:p>
          <a:r>
            <a:rPr lang="ru-RU" smtClean="0"/>
            <a:t>Проведение переговоров и заключение контрактов</a:t>
          </a:r>
          <a:endParaRPr lang="ru-RU" dirty="0"/>
        </a:p>
      </dgm:t>
    </dgm:pt>
    <dgm:pt modelId="{BC5C3B40-B9D3-4C2C-84E6-A2366E76F665}" type="parTrans" cxnId="{9B8CEDA2-E170-4FFE-B102-E6B2E6F7F2CE}">
      <dgm:prSet/>
      <dgm:spPr/>
      <dgm:t>
        <a:bodyPr/>
        <a:lstStyle/>
        <a:p>
          <a:endParaRPr lang="ru-RU"/>
        </a:p>
      </dgm:t>
    </dgm:pt>
    <dgm:pt modelId="{74682B57-5A44-4EC1-84D9-2470BF7E5747}" type="sibTrans" cxnId="{9B8CEDA2-E170-4FFE-B102-E6B2E6F7F2CE}">
      <dgm:prSet/>
      <dgm:spPr/>
      <dgm:t>
        <a:bodyPr/>
        <a:lstStyle/>
        <a:p>
          <a:endParaRPr lang="ru-RU"/>
        </a:p>
      </dgm:t>
    </dgm:pt>
    <dgm:pt modelId="{8332DF69-D19F-4D66-B253-755E8CDDF70E}">
      <dgm:prSet/>
      <dgm:spPr/>
      <dgm:t>
        <a:bodyPr/>
        <a:lstStyle/>
        <a:p>
          <a:r>
            <a:rPr lang="ru-RU" smtClean="0"/>
            <a:t>Инженерно-техническое проектирование</a:t>
          </a:r>
          <a:endParaRPr lang="ru-RU"/>
        </a:p>
      </dgm:t>
    </dgm:pt>
    <dgm:pt modelId="{E9A9D76E-CC2B-4D97-B39F-62B44C118013}" type="parTrans" cxnId="{A6BEA187-3483-4C21-80A3-6E3037B4521F}">
      <dgm:prSet/>
      <dgm:spPr/>
      <dgm:t>
        <a:bodyPr/>
        <a:lstStyle/>
        <a:p>
          <a:endParaRPr lang="ru-RU"/>
        </a:p>
      </dgm:t>
    </dgm:pt>
    <dgm:pt modelId="{E9FDF027-6335-4285-BFC9-D424A1D666A2}" type="sibTrans" cxnId="{A6BEA187-3483-4C21-80A3-6E3037B4521F}">
      <dgm:prSet/>
      <dgm:spPr/>
      <dgm:t>
        <a:bodyPr/>
        <a:lstStyle/>
        <a:p>
          <a:endParaRPr lang="ru-RU"/>
        </a:p>
      </dgm:t>
    </dgm:pt>
    <dgm:pt modelId="{8BF6B0C5-6473-45E2-9EAB-D4BB65DADC24}">
      <dgm:prSet/>
      <dgm:spPr/>
      <dgm:t>
        <a:bodyPr/>
        <a:lstStyle/>
        <a:p>
          <a:r>
            <a:rPr lang="ru-RU" dirty="0" smtClean="0"/>
            <a:t>Строительство</a:t>
          </a:r>
          <a:endParaRPr lang="ru-RU" dirty="0"/>
        </a:p>
      </dgm:t>
    </dgm:pt>
    <dgm:pt modelId="{D977E07C-AD0E-4952-B653-F8C04E63DD39}" type="parTrans" cxnId="{AE9B3D39-8CEF-45E0-804A-385849899797}">
      <dgm:prSet/>
      <dgm:spPr/>
      <dgm:t>
        <a:bodyPr/>
        <a:lstStyle/>
        <a:p>
          <a:endParaRPr lang="ru-RU"/>
        </a:p>
      </dgm:t>
    </dgm:pt>
    <dgm:pt modelId="{9C01BE61-C217-4250-9281-C148259D5DF7}" type="sibTrans" cxnId="{AE9B3D39-8CEF-45E0-804A-385849899797}">
      <dgm:prSet/>
      <dgm:spPr/>
      <dgm:t>
        <a:bodyPr/>
        <a:lstStyle/>
        <a:p>
          <a:endParaRPr lang="ru-RU"/>
        </a:p>
      </dgm:t>
    </dgm:pt>
    <dgm:pt modelId="{C1E9F100-C1DF-4906-9682-E7DD0E920196}">
      <dgm:prSet/>
      <dgm:spPr/>
      <dgm:t>
        <a:bodyPr/>
        <a:lstStyle/>
        <a:p>
          <a:r>
            <a:rPr lang="ru-RU" smtClean="0"/>
            <a:t>Предпроизводственный  маркетинг</a:t>
          </a:r>
          <a:endParaRPr lang="ru-RU"/>
        </a:p>
      </dgm:t>
    </dgm:pt>
    <dgm:pt modelId="{8EC166E9-AD57-4DE7-A710-919CFCD05559}" type="parTrans" cxnId="{E25154CE-CA25-4D9B-AEEF-51DDFBE0A624}">
      <dgm:prSet/>
      <dgm:spPr/>
      <dgm:t>
        <a:bodyPr/>
        <a:lstStyle/>
        <a:p>
          <a:endParaRPr lang="ru-RU"/>
        </a:p>
      </dgm:t>
    </dgm:pt>
    <dgm:pt modelId="{96648082-1606-49CB-978D-8224954F603B}" type="sibTrans" cxnId="{E25154CE-CA25-4D9B-AEEF-51DDFBE0A624}">
      <dgm:prSet/>
      <dgm:spPr/>
      <dgm:t>
        <a:bodyPr/>
        <a:lstStyle/>
        <a:p>
          <a:endParaRPr lang="ru-RU"/>
        </a:p>
      </dgm:t>
    </dgm:pt>
    <dgm:pt modelId="{4B735ED2-F431-4989-923F-7FC27F227575}">
      <dgm:prSet/>
      <dgm:spPr/>
      <dgm:t>
        <a:bodyPr/>
        <a:lstStyle/>
        <a:p>
          <a:r>
            <a:rPr lang="ru-RU" smtClean="0"/>
            <a:t>Обучение персонала</a:t>
          </a:r>
          <a:endParaRPr lang="ru-RU"/>
        </a:p>
      </dgm:t>
    </dgm:pt>
    <dgm:pt modelId="{E5D28338-0E3C-4B61-96C7-8D3419847589}" type="parTrans" cxnId="{9E9232D3-20E0-4CE1-B256-274BEE135599}">
      <dgm:prSet/>
      <dgm:spPr/>
      <dgm:t>
        <a:bodyPr/>
        <a:lstStyle/>
        <a:p>
          <a:endParaRPr lang="ru-RU"/>
        </a:p>
      </dgm:t>
    </dgm:pt>
    <dgm:pt modelId="{27385AAF-477B-4076-8CDD-40E7352705AD}" type="sibTrans" cxnId="{9E9232D3-20E0-4CE1-B256-274BEE135599}">
      <dgm:prSet/>
      <dgm:spPr/>
      <dgm:t>
        <a:bodyPr/>
        <a:lstStyle/>
        <a:p>
          <a:endParaRPr lang="ru-RU"/>
        </a:p>
      </dgm:t>
    </dgm:pt>
    <dgm:pt modelId="{EC5BAD45-2D95-4ACF-AABD-7F40400A7B8A}">
      <dgm:prSet/>
      <dgm:spPr/>
      <dgm:t>
        <a:bodyPr/>
        <a:lstStyle/>
        <a:p>
          <a:r>
            <a:rPr lang="ru-RU" dirty="0" smtClean="0"/>
            <a:t>Сдача в эксплуатацию и освоение проекта</a:t>
          </a:r>
          <a:endParaRPr lang="ru-RU" dirty="0"/>
        </a:p>
      </dgm:t>
    </dgm:pt>
    <dgm:pt modelId="{BFE3447A-A56C-41A0-9ECA-27EF9A49BB2A}" type="parTrans" cxnId="{85C7B677-0945-4C49-9D56-2D936A981033}">
      <dgm:prSet/>
      <dgm:spPr/>
      <dgm:t>
        <a:bodyPr/>
        <a:lstStyle/>
        <a:p>
          <a:endParaRPr lang="ru-RU"/>
        </a:p>
      </dgm:t>
    </dgm:pt>
    <dgm:pt modelId="{2A5CA51F-6A78-4DA8-B9BF-25164CA756C6}" type="sibTrans" cxnId="{85C7B677-0945-4C49-9D56-2D936A981033}">
      <dgm:prSet/>
      <dgm:spPr/>
      <dgm:t>
        <a:bodyPr/>
        <a:lstStyle/>
        <a:p>
          <a:endParaRPr lang="ru-RU"/>
        </a:p>
      </dgm:t>
    </dgm:pt>
    <dgm:pt modelId="{364B4BF5-E70E-4F69-A94E-1160256BFDE3}" type="pres">
      <dgm:prSet presAssocID="{F99268EA-4FF5-4E11-84BD-020B81DEB919}" presName="Name0" presStyleCnt="0">
        <dgm:presLayoutVars>
          <dgm:dir/>
          <dgm:animLvl val="lvl"/>
          <dgm:resizeHandles val="exact"/>
        </dgm:presLayoutVars>
      </dgm:prSet>
      <dgm:spPr/>
      <dgm:t>
        <a:bodyPr/>
        <a:lstStyle/>
        <a:p>
          <a:endParaRPr lang="ru-RU"/>
        </a:p>
      </dgm:t>
    </dgm:pt>
    <dgm:pt modelId="{77321E06-3EEB-464C-AF8B-33751BC9FEFB}" type="pres">
      <dgm:prSet presAssocID="{D57E8DA7-198F-4DAA-BDF1-B0E6AA70FA0E}" presName="composite" presStyleCnt="0"/>
      <dgm:spPr/>
    </dgm:pt>
    <dgm:pt modelId="{10D49B68-AB9E-45D6-944B-6F1A40AF385C}" type="pres">
      <dgm:prSet presAssocID="{D57E8DA7-198F-4DAA-BDF1-B0E6AA70FA0E}" presName="parTx" presStyleLbl="alignNode1" presStyleIdx="0" presStyleCnt="1">
        <dgm:presLayoutVars>
          <dgm:chMax val="0"/>
          <dgm:chPref val="0"/>
          <dgm:bulletEnabled val="1"/>
        </dgm:presLayoutVars>
      </dgm:prSet>
      <dgm:spPr/>
      <dgm:t>
        <a:bodyPr/>
        <a:lstStyle/>
        <a:p>
          <a:endParaRPr lang="ru-RU"/>
        </a:p>
      </dgm:t>
    </dgm:pt>
    <dgm:pt modelId="{AD366ADC-4016-47FC-A45F-5773E83BD4A6}" type="pres">
      <dgm:prSet presAssocID="{D57E8DA7-198F-4DAA-BDF1-B0E6AA70FA0E}" presName="desTx" presStyleLbl="alignAccFollowNode1" presStyleIdx="0" presStyleCnt="1">
        <dgm:presLayoutVars>
          <dgm:bulletEnabled val="1"/>
        </dgm:presLayoutVars>
      </dgm:prSet>
      <dgm:spPr/>
      <dgm:t>
        <a:bodyPr/>
        <a:lstStyle/>
        <a:p>
          <a:endParaRPr lang="ru-RU"/>
        </a:p>
      </dgm:t>
    </dgm:pt>
  </dgm:ptLst>
  <dgm:cxnLst>
    <dgm:cxn modelId="{85C7B677-0945-4C49-9D56-2D936A981033}" srcId="{D57E8DA7-198F-4DAA-BDF1-B0E6AA70FA0E}" destId="{EC5BAD45-2D95-4ACF-AABD-7F40400A7B8A}" srcOrd="5" destOrd="0" parTransId="{BFE3447A-A56C-41A0-9ECA-27EF9A49BB2A}" sibTransId="{2A5CA51F-6A78-4DA8-B9BF-25164CA756C6}"/>
    <dgm:cxn modelId="{2F52193C-F7C8-44B4-9709-BD20D4066C2E}" type="presOf" srcId="{D57E8DA7-198F-4DAA-BDF1-B0E6AA70FA0E}" destId="{10D49B68-AB9E-45D6-944B-6F1A40AF385C}" srcOrd="0" destOrd="0" presId="urn:microsoft.com/office/officeart/2005/8/layout/hList1"/>
    <dgm:cxn modelId="{9C2F0CBC-C6DA-4F81-8080-691666172563}" srcId="{F99268EA-4FF5-4E11-84BD-020B81DEB919}" destId="{D57E8DA7-198F-4DAA-BDF1-B0E6AA70FA0E}" srcOrd="0" destOrd="0" parTransId="{401B83B5-872A-4291-9E28-5CB9C23432BA}" sibTransId="{4BE90C12-1DFD-4304-9FB0-F04372CD5967}"/>
    <dgm:cxn modelId="{7604F5B2-47A3-45AF-AF56-01D2FCD2E4D2}" type="presOf" srcId="{8332DF69-D19F-4D66-B253-755E8CDDF70E}" destId="{AD366ADC-4016-47FC-A45F-5773E83BD4A6}" srcOrd="0" destOrd="1" presId="urn:microsoft.com/office/officeart/2005/8/layout/hList1"/>
    <dgm:cxn modelId="{2E441B78-8003-4022-B1BB-397F4152BEC8}" type="presOf" srcId="{C1E9F100-C1DF-4906-9682-E7DD0E920196}" destId="{AD366ADC-4016-47FC-A45F-5773E83BD4A6}" srcOrd="0" destOrd="3" presId="urn:microsoft.com/office/officeart/2005/8/layout/hList1"/>
    <dgm:cxn modelId="{F07B27E6-7FF5-4100-82F5-7E99ECB5A957}" type="presOf" srcId="{F99268EA-4FF5-4E11-84BD-020B81DEB919}" destId="{364B4BF5-E70E-4F69-A94E-1160256BFDE3}" srcOrd="0" destOrd="0" presId="urn:microsoft.com/office/officeart/2005/8/layout/hList1"/>
    <dgm:cxn modelId="{E25154CE-CA25-4D9B-AEEF-51DDFBE0A624}" srcId="{D57E8DA7-198F-4DAA-BDF1-B0E6AA70FA0E}" destId="{C1E9F100-C1DF-4906-9682-E7DD0E920196}" srcOrd="3" destOrd="0" parTransId="{8EC166E9-AD57-4DE7-A710-919CFCD05559}" sibTransId="{96648082-1606-49CB-978D-8224954F603B}"/>
    <dgm:cxn modelId="{A6BEA187-3483-4C21-80A3-6E3037B4521F}" srcId="{D57E8DA7-198F-4DAA-BDF1-B0E6AA70FA0E}" destId="{8332DF69-D19F-4D66-B253-755E8CDDF70E}" srcOrd="1" destOrd="0" parTransId="{E9A9D76E-CC2B-4D97-B39F-62B44C118013}" sibTransId="{E9FDF027-6335-4285-BFC9-D424A1D666A2}"/>
    <dgm:cxn modelId="{95444403-0590-4612-AB14-2831C9C9005F}" type="presOf" srcId="{EC5BAD45-2D95-4ACF-AABD-7F40400A7B8A}" destId="{AD366ADC-4016-47FC-A45F-5773E83BD4A6}" srcOrd="0" destOrd="5" presId="urn:microsoft.com/office/officeart/2005/8/layout/hList1"/>
    <dgm:cxn modelId="{AE9B3D39-8CEF-45E0-804A-385849899797}" srcId="{D57E8DA7-198F-4DAA-BDF1-B0E6AA70FA0E}" destId="{8BF6B0C5-6473-45E2-9EAB-D4BB65DADC24}" srcOrd="2" destOrd="0" parTransId="{D977E07C-AD0E-4952-B653-F8C04E63DD39}" sibTransId="{9C01BE61-C217-4250-9281-C148259D5DF7}"/>
    <dgm:cxn modelId="{D7FCC96D-DD14-4499-A883-3782153A2ADA}" type="presOf" srcId="{45F8E3BF-06D4-42A2-B3E5-DDC93B6A6381}" destId="{AD366ADC-4016-47FC-A45F-5773E83BD4A6}" srcOrd="0" destOrd="0" presId="urn:microsoft.com/office/officeart/2005/8/layout/hList1"/>
    <dgm:cxn modelId="{9E9232D3-20E0-4CE1-B256-274BEE135599}" srcId="{D57E8DA7-198F-4DAA-BDF1-B0E6AA70FA0E}" destId="{4B735ED2-F431-4989-923F-7FC27F227575}" srcOrd="4" destOrd="0" parTransId="{E5D28338-0E3C-4B61-96C7-8D3419847589}" sibTransId="{27385AAF-477B-4076-8CDD-40E7352705AD}"/>
    <dgm:cxn modelId="{BF54E201-4706-462D-927E-9E46B25CF6F9}" type="presOf" srcId="{8BF6B0C5-6473-45E2-9EAB-D4BB65DADC24}" destId="{AD366ADC-4016-47FC-A45F-5773E83BD4A6}" srcOrd="0" destOrd="2" presId="urn:microsoft.com/office/officeart/2005/8/layout/hList1"/>
    <dgm:cxn modelId="{9B2E58EF-B111-4012-B1C0-48E3461CEEC8}" type="presOf" srcId="{4B735ED2-F431-4989-923F-7FC27F227575}" destId="{AD366ADC-4016-47FC-A45F-5773E83BD4A6}" srcOrd="0" destOrd="4" presId="urn:microsoft.com/office/officeart/2005/8/layout/hList1"/>
    <dgm:cxn modelId="{9B8CEDA2-E170-4FFE-B102-E6B2E6F7F2CE}" srcId="{D57E8DA7-198F-4DAA-BDF1-B0E6AA70FA0E}" destId="{45F8E3BF-06D4-42A2-B3E5-DDC93B6A6381}" srcOrd="0" destOrd="0" parTransId="{BC5C3B40-B9D3-4C2C-84E6-A2366E76F665}" sibTransId="{74682B57-5A44-4EC1-84D9-2470BF7E5747}"/>
    <dgm:cxn modelId="{D153C15D-1D79-42AC-BBEC-5F5A321C31C1}" type="presParOf" srcId="{364B4BF5-E70E-4F69-A94E-1160256BFDE3}" destId="{77321E06-3EEB-464C-AF8B-33751BC9FEFB}" srcOrd="0" destOrd="0" presId="urn:microsoft.com/office/officeart/2005/8/layout/hList1"/>
    <dgm:cxn modelId="{C33094BB-3E91-4983-A699-53808A1E9788}" type="presParOf" srcId="{77321E06-3EEB-464C-AF8B-33751BC9FEFB}" destId="{10D49B68-AB9E-45D6-944B-6F1A40AF385C}" srcOrd="0" destOrd="0" presId="urn:microsoft.com/office/officeart/2005/8/layout/hList1"/>
    <dgm:cxn modelId="{76597062-88E7-4E34-BF75-A3F23BCE5171}" type="presParOf" srcId="{77321E06-3EEB-464C-AF8B-33751BC9FEFB}" destId="{AD366ADC-4016-47FC-A45F-5773E83BD4A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99268EA-4FF5-4E11-84BD-020B81DEB91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D57E8DA7-198F-4DAA-BDF1-B0E6AA70FA0E}">
      <dgm:prSet phldrT="[Текст]" custT="1"/>
      <dgm:spPr/>
      <dgm:t>
        <a:bodyPr/>
        <a:lstStyle/>
        <a:p>
          <a:r>
            <a:rPr lang="ru-RU" sz="4400" dirty="0" smtClean="0"/>
            <a:t>Производственная фаза:</a:t>
          </a:r>
          <a:endParaRPr lang="ru-RU" sz="4400" u="none" dirty="0"/>
        </a:p>
      </dgm:t>
    </dgm:pt>
    <dgm:pt modelId="{401B83B5-872A-4291-9E28-5CB9C23432BA}" type="parTrans" cxnId="{9C2F0CBC-C6DA-4F81-8080-691666172563}">
      <dgm:prSet/>
      <dgm:spPr/>
      <dgm:t>
        <a:bodyPr/>
        <a:lstStyle/>
        <a:p>
          <a:endParaRPr lang="ru-RU"/>
        </a:p>
      </dgm:t>
    </dgm:pt>
    <dgm:pt modelId="{4BE90C12-1DFD-4304-9FB0-F04372CD5967}" type="sibTrans" cxnId="{9C2F0CBC-C6DA-4F81-8080-691666172563}">
      <dgm:prSet/>
      <dgm:spPr/>
      <dgm:t>
        <a:bodyPr/>
        <a:lstStyle/>
        <a:p>
          <a:endParaRPr lang="ru-RU"/>
        </a:p>
      </dgm:t>
    </dgm:pt>
    <dgm:pt modelId="{45F8E3BF-06D4-42A2-B3E5-DDC93B6A6381}">
      <dgm:prSet phldrT="[Текст]" custT="1"/>
      <dgm:spPr/>
      <dgm:t>
        <a:bodyPr/>
        <a:lstStyle/>
        <a:p>
          <a:r>
            <a:rPr lang="ru-RU" sz="3200" dirty="0" smtClean="0"/>
            <a:t>Производство</a:t>
          </a:r>
          <a:endParaRPr lang="ru-RU" sz="3200" dirty="0"/>
        </a:p>
      </dgm:t>
    </dgm:pt>
    <dgm:pt modelId="{BC5C3B40-B9D3-4C2C-84E6-A2366E76F665}" type="parTrans" cxnId="{9B8CEDA2-E170-4FFE-B102-E6B2E6F7F2CE}">
      <dgm:prSet/>
      <dgm:spPr/>
      <dgm:t>
        <a:bodyPr/>
        <a:lstStyle/>
        <a:p>
          <a:endParaRPr lang="ru-RU"/>
        </a:p>
      </dgm:t>
    </dgm:pt>
    <dgm:pt modelId="{74682B57-5A44-4EC1-84D9-2470BF7E5747}" type="sibTrans" cxnId="{9B8CEDA2-E170-4FFE-B102-E6B2E6F7F2CE}">
      <dgm:prSet/>
      <dgm:spPr/>
      <dgm:t>
        <a:bodyPr/>
        <a:lstStyle/>
        <a:p>
          <a:endParaRPr lang="ru-RU"/>
        </a:p>
      </dgm:t>
    </dgm:pt>
    <dgm:pt modelId="{4D8440C6-1A29-4B25-85E6-91D83F968120}">
      <dgm:prSet custT="1"/>
      <dgm:spPr/>
      <dgm:t>
        <a:bodyPr/>
        <a:lstStyle/>
        <a:p>
          <a:r>
            <a:rPr lang="ru-RU" sz="3200" dirty="0" smtClean="0"/>
            <a:t>Развитие производства (рационализация, инновации, расширение)</a:t>
          </a:r>
          <a:endParaRPr lang="ru-RU" sz="3200" dirty="0"/>
        </a:p>
      </dgm:t>
    </dgm:pt>
    <dgm:pt modelId="{7808CFCB-3485-4DC5-8AFC-6C229B00061D}" type="parTrans" cxnId="{0629FFA4-8CF5-453E-BFC2-2DCA604B0FC5}">
      <dgm:prSet/>
      <dgm:spPr/>
      <dgm:t>
        <a:bodyPr/>
        <a:lstStyle/>
        <a:p>
          <a:endParaRPr lang="ru-RU"/>
        </a:p>
      </dgm:t>
    </dgm:pt>
    <dgm:pt modelId="{6EC6BEA7-108B-4876-9464-B14DDADF6211}" type="sibTrans" cxnId="{0629FFA4-8CF5-453E-BFC2-2DCA604B0FC5}">
      <dgm:prSet/>
      <dgm:spPr/>
      <dgm:t>
        <a:bodyPr/>
        <a:lstStyle/>
        <a:p>
          <a:endParaRPr lang="ru-RU"/>
        </a:p>
      </dgm:t>
    </dgm:pt>
    <dgm:pt modelId="{AF7969C4-A7A5-4BDC-89AA-12C8404C8306}">
      <dgm:prSet custT="1"/>
      <dgm:spPr/>
      <dgm:t>
        <a:bodyPr/>
        <a:lstStyle/>
        <a:p>
          <a:r>
            <a:rPr lang="ru-RU" sz="3200" dirty="0" smtClean="0"/>
            <a:t>Завершение проекта</a:t>
          </a:r>
          <a:endParaRPr lang="ru-RU" sz="3200" dirty="0"/>
        </a:p>
      </dgm:t>
    </dgm:pt>
    <dgm:pt modelId="{252850C4-CF1A-471D-95BD-7A408A804D15}" type="parTrans" cxnId="{E17B3488-6F6F-463C-A258-FA19A13694D5}">
      <dgm:prSet/>
      <dgm:spPr/>
      <dgm:t>
        <a:bodyPr/>
        <a:lstStyle/>
        <a:p>
          <a:endParaRPr lang="ru-RU"/>
        </a:p>
      </dgm:t>
    </dgm:pt>
    <dgm:pt modelId="{15C9360F-0DBC-4FA7-9A19-61DA0C9A5CA0}" type="sibTrans" cxnId="{E17B3488-6F6F-463C-A258-FA19A13694D5}">
      <dgm:prSet/>
      <dgm:spPr/>
      <dgm:t>
        <a:bodyPr/>
        <a:lstStyle/>
        <a:p>
          <a:endParaRPr lang="ru-RU"/>
        </a:p>
      </dgm:t>
    </dgm:pt>
    <dgm:pt modelId="{364B4BF5-E70E-4F69-A94E-1160256BFDE3}" type="pres">
      <dgm:prSet presAssocID="{F99268EA-4FF5-4E11-84BD-020B81DEB919}" presName="Name0" presStyleCnt="0">
        <dgm:presLayoutVars>
          <dgm:dir/>
          <dgm:animLvl val="lvl"/>
          <dgm:resizeHandles val="exact"/>
        </dgm:presLayoutVars>
      </dgm:prSet>
      <dgm:spPr/>
      <dgm:t>
        <a:bodyPr/>
        <a:lstStyle/>
        <a:p>
          <a:endParaRPr lang="ru-RU"/>
        </a:p>
      </dgm:t>
    </dgm:pt>
    <dgm:pt modelId="{77321E06-3EEB-464C-AF8B-33751BC9FEFB}" type="pres">
      <dgm:prSet presAssocID="{D57E8DA7-198F-4DAA-BDF1-B0E6AA70FA0E}" presName="composite" presStyleCnt="0"/>
      <dgm:spPr/>
    </dgm:pt>
    <dgm:pt modelId="{10D49B68-AB9E-45D6-944B-6F1A40AF385C}" type="pres">
      <dgm:prSet presAssocID="{D57E8DA7-198F-4DAA-BDF1-B0E6AA70FA0E}" presName="parTx" presStyleLbl="alignNode1" presStyleIdx="0" presStyleCnt="1">
        <dgm:presLayoutVars>
          <dgm:chMax val="0"/>
          <dgm:chPref val="0"/>
          <dgm:bulletEnabled val="1"/>
        </dgm:presLayoutVars>
      </dgm:prSet>
      <dgm:spPr/>
      <dgm:t>
        <a:bodyPr/>
        <a:lstStyle/>
        <a:p>
          <a:endParaRPr lang="ru-RU"/>
        </a:p>
      </dgm:t>
    </dgm:pt>
    <dgm:pt modelId="{AD366ADC-4016-47FC-A45F-5773E83BD4A6}" type="pres">
      <dgm:prSet presAssocID="{D57E8DA7-198F-4DAA-BDF1-B0E6AA70FA0E}" presName="desTx" presStyleLbl="alignAccFollowNode1" presStyleIdx="0" presStyleCnt="1">
        <dgm:presLayoutVars>
          <dgm:bulletEnabled val="1"/>
        </dgm:presLayoutVars>
      </dgm:prSet>
      <dgm:spPr/>
      <dgm:t>
        <a:bodyPr/>
        <a:lstStyle/>
        <a:p>
          <a:endParaRPr lang="ru-RU"/>
        </a:p>
      </dgm:t>
    </dgm:pt>
  </dgm:ptLst>
  <dgm:cxnLst>
    <dgm:cxn modelId="{4430A969-9AF0-4319-A6DA-E8931D81359F}" type="presOf" srcId="{AF7969C4-A7A5-4BDC-89AA-12C8404C8306}" destId="{AD366ADC-4016-47FC-A45F-5773E83BD4A6}" srcOrd="0" destOrd="2" presId="urn:microsoft.com/office/officeart/2005/8/layout/hList1"/>
    <dgm:cxn modelId="{2F52193C-F7C8-44B4-9709-BD20D4066C2E}" type="presOf" srcId="{D57E8DA7-198F-4DAA-BDF1-B0E6AA70FA0E}" destId="{10D49B68-AB9E-45D6-944B-6F1A40AF385C}" srcOrd="0" destOrd="0" presId="urn:microsoft.com/office/officeart/2005/8/layout/hList1"/>
    <dgm:cxn modelId="{D7FCC96D-DD14-4499-A883-3782153A2ADA}" type="presOf" srcId="{45F8E3BF-06D4-42A2-B3E5-DDC93B6A6381}" destId="{AD366ADC-4016-47FC-A45F-5773E83BD4A6}" srcOrd="0" destOrd="0" presId="urn:microsoft.com/office/officeart/2005/8/layout/hList1"/>
    <dgm:cxn modelId="{E17B3488-6F6F-463C-A258-FA19A13694D5}" srcId="{D57E8DA7-198F-4DAA-BDF1-B0E6AA70FA0E}" destId="{AF7969C4-A7A5-4BDC-89AA-12C8404C8306}" srcOrd="2" destOrd="0" parTransId="{252850C4-CF1A-471D-95BD-7A408A804D15}" sibTransId="{15C9360F-0DBC-4FA7-9A19-61DA0C9A5CA0}"/>
    <dgm:cxn modelId="{9C2F0CBC-C6DA-4F81-8080-691666172563}" srcId="{F99268EA-4FF5-4E11-84BD-020B81DEB919}" destId="{D57E8DA7-198F-4DAA-BDF1-B0E6AA70FA0E}" srcOrd="0" destOrd="0" parTransId="{401B83B5-872A-4291-9E28-5CB9C23432BA}" sibTransId="{4BE90C12-1DFD-4304-9FB0-F04372CD5967}"/>
    <dgm:cxn modelId="{DDF5E0B5-6EA3-462F-A607-F15B58906E86}" type="presOf" srcId="{4D8440C6-1A29-4B25-85E6-91D83F968120}" destId="{AD366ADC-4016-47FC-A45F-5773E83BD4A6}" srcOrd="0" destOrd="1" presId="urn:microsoft.com/office/officeart/2005/8/layout/hList1"/>
    <dgm:cxn modelId="{F07B27E6-7FF5-4100-82F5-7E99ECB5A957}" type="presOf" srcId="{F99268EA-4FF5-4E11-84BD-020B81DEB919}" destId="{364B4BF5-E70E-4F69-A94E-1160256BFDE3}" srcOrd="0" destOrd="0" presId="urn:microsoft.com/office/officeart/2005/8/layout/hList1"/>
    <dgm:cxn modelId="{0629FFA4-8CF5-453E-BFC2-2DCA604B0FC5}" srcId="{D57E8DA7-198F-4DAA-BDF1-B0E6AA70FA0E}" destId="{4D8440C6-1A29-4B25-85E6-91D83F968120}" srcOrd="1" destOrd="0" parTransId="{7808CFCB-3485-4DC5-8AFC-6C229B00061D}" sibTransId="{6EC6BEA7-108B-4876-9464-B14DDADF6211}"/>
    <dgm:cxn modelId="{9B8CEDA2-E170-4FFE-B102-E6B2E6F7F2CE}" srcId="{D57E8DA7-198F-4DAA-BDF1-B0E6AA70FA0E}" destId="{45F8E3BF-06D4-42A2-B3E5-DDC93B6A6381}" srcOrd="0" destOrd="0" parTransId="{BC5C3B40-B9D3-4C2C-84E6-A2366E76F665}" sibTransId="{74682B57-5A44-4EC1-84D9-2470BF7E5747}"/>
    <dgm:cxn modelId="{D153C15D-1D79-42AC-BBEC-5F5A321C31C1}" type="presParOf" srcId="{364B4BF5-E70E-4F69-A94E-1160256BFDE3}" destId="{77321E06-3EEB-464C-AF8B-33751BC9FEFB}" srcOrd="0" destOrd="0" presId="urn:microsoft.com/office/officeart/2005/8/layout/hList1"/>
    <dgm:cxn modelId="{C33094BB-3E91-4983-A699-53808A1E9788}" type="presParOf" srcId="{77321E06-3EEB-464C-AF8B-33751BC9FEFB}" destId="{10D49B68-AB9E-45D6-944B-6F1A40AF385C}" srcOrd="0" destOrd="0" presId="urn:microsoft.com/office/officeart/2005/8/layout/hList1"/>
    <dgm:cxn modelId="{76597062-88E7-4E34-BF75-A3F23BCE5171}" type="presParOf" srcId="{77321E06-3EEB-464C-AF8B-33751BC9FEFB}" destId="{AD366ADC-4016-47FC-A45F-5773E83BD4A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4306E3-96DC-404D-8FF8-4996DC175D3C}">
      <dsp:nvSpPr>
        <dsp:cNvPr id="0" name=""/>
        <dsp:cNvSpPr/>
      </dsp:nvSpPr>
      <dsp:spPr>
        <a:xfrm>
          <a:off x="1794045" y="3288211"/>
          <a:ext cx="417178" cy="2077675"/>
        </a:xfrm>
        <a:custGeom>
          <a:avLst/>
          <a:gdLst/>
          <a:ahLst/>
          <a:cxnLst/>
          <a:rect l="0" t="0" r="0" b="0"/>
          <a:pathLst>
            <a:path>
              <a:moveTo>
                <a:pt x="0" y="0"/>
              </a:moveTo>
              <a:lnTo>
                <a:pt x="208589" y="0"/>
              </a:lnTo>
              <a:lnTo>
                <a:pt x="208589" y="2077675"/>
              </a:lnTo>
              <a:lnTo>
                <a:pt x="417178" y="207767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1949655" y="4274070"/>
        <a:ext cx="105957" cy="105957"/>
      </dsp:txXfrm>
    </dsp:sp>
    <dsp:sp modelId="{E9FD0F66-E8E4-4C7B-8D7C-6BE9B13DF8BF}">
      <dsp:nvSpPr>
        <dsp:cNvPr id="0" name=""/>
        <dsp:cNvSpPr/>
      </dsp:nvSpPr>
      <dsp:spPr>
        <a:xfrm>
          <a:off x="4537162" y="4429780"/>
          <a:ext cx="409922" cy="781460"/>
        </a:xfrm>
        <a:custGeom>
          <a:avLst/>
          <a:gdLst/>
          <a:ahLst/>
          <a:cxnLst/>
          <a:rect l="0" t="0" r="0" b="0"/>
          <a:pathLst>
            <a:path>
              <a:moveTo>
                <a:pt x="0" y="0"/>
              </a:moveTo>
              <a:lnTo>
                <a:pt x="204961" y="0"/>
              </a:lnTo>
              <a:lnTo>
                <a:pt x="204961" y="781460"/>
              </a:lnTo>
              <a:lnTo>
                <a:pt x="409922" y="7814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720062" y="4798449"/>
        <a:ext cx="44122" cy="44122"/>
      </dsp:txXfrm>
    </dsp:sp>
    <dsp:sp modelId="{A459FC6B-1E97-435A-86CC-60AD18E95BFE}">
      <dsp:nvSpPr>
        <dsp:cNvPr id="0" name=""/>
        <dsp:cNvSpPr/>
      </dsp:nvSpPr>
      <dsp:spPr>
        <a:xfrm>
          <a:off x="4537162" y="4352211"/>
          <a:ext cx="409922" cy="91440"/>
        </a:xfrm>
        <a:custGeom>
          <a:avLst/>
          <a:gdLst/>
          <a:ahLst/>
          <a:cxnLst/>
          <a:rect l="0" t="0" r="0" b="0"/>
          <a:pathLst>
            <a:path>
              <a:moveTo>
                <a:pt x="0" y="77569"/>
              </a:moveTo>
              <a:lnTo>
                <a:pt x="204961" y="77569"/>
              </a:lnTo>
              <a:lnTo>
                <a:pt x="204961" y="45720"/>
              </a:lnTo>
              <a:lnTo>
                <a:pt x="409922"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731844" y="4387652"/>
        <a:ext cx="20557" cy="20557"/>
      </dsp:txXfrm>
    </dsp:sp>
    <dsp:sp modelId="{A59602F0-1970-436C-BFF9-F819663A6548}">
      <dsp:nvSpPr>
        <dsp:cNvPr id="0" name=""/>
        <dsp:cNvSpPr/>
      </dsp:nvSpPr>
      <dsp:spPr>
        <a:xfrm>
          <a:off x="1794045" y="3288211"/>
          <a:ext cx="443726" cy="1141569"/>
        </a:xfrm>
        <a:custGeom>
          <a:avLst/>
          <a:gdLst/>
          <a:ahLst/>
          <a:cxnLst/>
          <a:rect l="0" t="0" r="0" b="0"/>
          <a:pathLst>
            <a:path>
              <a:moveTo>
                <a:pt x="0" y="0"/>
              </a:moveTo>
              <a:lnTo>
                <a:pt x="221863" y="0"/>
              </a:lnTo>
              <a:lnTo>
                <a:pt x="221863" y="1141569"/>
              </a:lnTo>
              <a:lnTo>
                <a:pt x="443726" y="11415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985289" y="3828376"/>
        <a:ext cx="61238" cy="61238"/>
      </dsp:txXfrm>
    </dsp:sp>
    <dsp:sp modelId="{89B5E3F4-B588-4B6F-ADB9-8EA86F6CD72A}">
      <dsp:nvSpPr>
        <dsp:cNvPr id="0" name=""/>
        <dsp:cNvSpPr/>
      </dsp:nvSpPr>
      <dsp:spPr>
        <a:xfrm>
          <a:off x="4458391" y="3033953"/>
          <a:ext cx="451964" cy="550668"/>
        </a:xfrm>
        <a:custGeom>
          <a:avLst/>
          <a:gdLst/>
          <a:ahLst/>
          <a:cxnLst/>
          <a:rect l="0" t="0" r="0" b="0"/>
          <a:pathLst>
            <a:path>
              <a:moveTo>
                <a:pt x="0" y="0"/>
              </a:moveTo>
              <a:lnTo>
                <a:pt x="225982" y="0"/>
              </a:lnTo>
              <a:lnTo>
                <a:pt x="225982" y="550668"/>
              </a:lnTo>
              <a:lnTo>
                <a:pt x="451964" y="5506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666564" y="3291477"/>
        <a:ext cx="35619" cy="35619"/>
      </dsp:txXfrm>
    </dsp:sp>
    <dsp:sp modelId="{2E4EF0C7-E982-4982-9185-AB7F6343BE92}">
      <dsp:nvSpPr>
        <dsp:cNvPr id="0" name=""/>
        <dsp:cNvSpPr/>
      </dsp:nvSpPr>
      <dsp:spPr>
        <a:xfrm>
          <a:off x="4458391" y="2771312"/>
          <a:ext cx="451964" cy="262640"/>
        </a:xfrm>
        <a:custGeom>
          <a:avLst/>
          <a:gdLst/>
          <a:ahLst/>
          <a:cxnLst/>
          <a:rect l="0" t="0" r="0" b="0"/>
          <a:pathLst>
            <a:path>
              <a:moveTo>
                <a:pt x="0" y="262640"/>
              </a:moveTo>
              <a:lnTo>
                <a:pt x="225982" y="262640"/>
              </a:lnTo>
              <a:lnTo>
                <a:pt x="225982" y="0"/>
              </a:lnTo>
              <a:lnTo>
                <a:pt x="451964"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671305" y="2889564"/>
        <a:ext cx="26136" cy="26136"/>
      </dsp:txXfrm>
    </dsp:sp>
    <dsp:sp modelId="{724A1942-3E13-4445-8265-0EC899171084}">
      <dsp:nvSpPr>
        <dsp:cNvPr id="0" name=""/>
        <dsp:cNvSpPr/>
      </dsp:nvSpPr>
      <dsp:spPr>
        <a:xfrm>
          <a:off x="1794045" y="3033953"/>
          <a:ext cx="401684" cy="254258"/>
        </a:xfrm>
        <a:custGeom>
          <a:avLst/>
          <a:gdLst/>
          <a:ahLst/>
          <a:cxnLst/>
          <a:rect l="0" t="0" r="0" b="0"/>
          <a:pathLst>
            <a:path>
              <a:moveTo>
                <a:pt x="0" y="254258"/>
              </a:moveTo>
              <a:lnTo>
                <a:pt x="200842" y="254258"/>
              </a:lnTo>
              <a:lnTo>
                <a:pt x="200842" y="0"/>
              </a:lnTo>
              <a:lnTo>
                <a:pt x="40168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983002" y="3149197"/>
        <a:ext cx="23769" cy="23769"/>
      </dsp:txXfrm>
    </dsp:sp>
    <dsp:sp modelId="{0BD5C79D-00C5-449E-9D09-DB839DF73F0F}">
      <dsp:nvSpPr>
        <dsp:cNvPr id="0" name=""/>
        <dsp:cNvSpPr/>
      </dsp:nvSpPr>
      <dsp:spPr>
        <a:xfrm>
          <a:off x="4516461" y="1144694"/>
          <a:ext cx="426824" cy="813309"/>
        </a:xfrm>
        <a:custGeom>
          <a:avLst/>
          <a:gdLst/>
          <a:ahLst/>
          <a:cxnLst/>
          <a:rect l="0" t="0" r="0" b="0"/>
          <a:pathLst>
            <a:path>
              <a:moveTo>
                <a:pt x="0" y="0"/>
              </a:moveTo>
              <a:lnTo>
                <a:pt x="213412" y="0"/>
              </a:lnTo>
              <a:lnTo>
                <a:pt x="213412" y="813309"/>
              </a:lnTo>
              <a:lnTo>
                <a:pt x="426824" y="81330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706911" y="1528386"/>
        <a:ext cx="45925" cy="45925"/>
      </dsp:txXfrm>
    </dsp:sp>
    <dsp:sp modelId="{5581A7E3-EBCC-49CE-8E71-D4DF931772E6}">
      <dsp:nvSpPr>
        <dsp:cNvPr id="0" name=""/>
        <dsp:cNvSpPr/>
      </dsp:nvSpPr>
      <dsp:spPr>
        <a:xfrm>
          <a:off x="4516461" y="1098974"/>
          <a:ext cx="426824" cy="91440"/>
        </a:xfrm>
        <a:custGeom>
          <a:avLst/>
          <a:gdLst/>
          <a:ahLst/>
          <a:cxnLst/>
          <a:rect l="0" t="0" r="0" b="0"/>
          <a:pathLst>
            <a:path>
              <a:moveTo>
                <a:pt x="0" y="45720"/>
              </a:moveTo>
              <a:lnTo>
                <a:pt x="426824"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719203" y="1134023"/>
        <a:ext cx="21341" cy="21341"/>
      </dsp:txXfrm>
    </dsp:sp>
    <dsp:sp modelId="{CC585E75-D07F-4BC2-B748-8B84CF026AA2}">
      <dsp:nvSpPr>
        <dsp:cNvPr id="0" name=""/>
        <dsp:cNvSpPr/>
      </dsp:nvSpPr>
      <dsp:spPr>
        <a:xfrm>
          <a:off x="4516461" y="331384"/>
          <a:ext cx="426824" cy="813309"/>
        </a:xfrm>
        <a:custGeom>
          <a:avLst/>
          <a:gdLst/>
          <a:ahLst/>
          <a:cxnLst/>
          <a:rect l="0" t="0" r="0" b="0"/>
          <a:pathLst>
            <a:path>
              <a:moveTo>
                <a:pt x="0" y="813309"/>
              </a:moveTo>
              <a:lnTo>
                <a:pt x="213412" y="813309"/>
              </a:lnTo>
              <a:lnTo>
                <a:pt x="213412" y="0"/>
              </a:lnTo>
              <a:lnTo>
                <a:pt x="426824"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706911" y="715076"/>
        <a:ext cx="45925" cy="45925"/>
      </dsp:txXfrm>
    </dsp:sp>
    <dsp:sp modelId="{98A295F5-80F9-448E-BC0E-DBE99D2F68C0}">
      <dsp:nvSpPr>
        <dsp:cNvPr id="0" name=""/>
        <dsp:cNvSpPr/>
      </dsp:nvSpPr>
      <dsp:spPr>
        <a:xfrm>
          <a:off x="1794045" y="1144694"/>
          <a:ext cx="426824" cy="2143517"/>
        </a:xfrm>
        <a:custGeom>
          <a:avLst/>
          <a:gdLst/>
          <a:ahLst/>
          <a:cxnLst/>
          <a:rect l="0" t="0" r="0" b="0"/>
          <a:pathLst>
            <a:path>
              <a:moveTo>
                <a:pt x="0" y="2143517"/>
              </a:moveTo>
              <a:lnTo>
                <a:pt x="213412" y="2143517"/>
              </a:lnTo>
              <a:lnTo>
                <a:pt x="213412" y="0"/>
              </a:lnTo>
              <a:lnTo>
                <a:pt x="42682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1952817" y="2161812"/>
        <a:ext cx="109279" cy="109279"/>
      </dsp:txXfrm>
    </dsp:sp>
    <dsp:sp modelId="{E236FC22-86E4-4D37-B067-F0D7D219F1EB}">
      <dsp:nvSpPr>
        <dsp:cNvPr id="0" name=""/>
        <dsp:cNvSpPr/>
      </dsp:nvSpPr>
      <dsp:spPr>
        <a:xfrm rot="16200000">
          <a:off x="-243508" y="2962887"/>
          <a:ext cx="3424460" cy="650647"/>
        </a:xfrm>
        <a:prstGeom prst="rect">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smtClean="0"/>
            <a:t>В зависимости от</a:t>
          </a:r>
          <a:endParaRPr lang="ru-RU" sz="2400" kern="1200" dirty="0"/>
        </a:p>
      </dsp:txBody>
      <dsp:txXfrm>
        <a:off x="-243508" y="2962887"/>
        <a:ext cx="3424460" cy="650647"/>
      </dsp:txXfrm>
    </dsp:sp>
    <dsp:sp modelId="{165DB2C7-F829-48E2-9CD4-B86D1686F1E0}">
      <dsp:nvSpPr>
        <dsp:cNvPr id="0" name=""/>
        <dsp:cNvSpPr/>
      </dsp:nvSpPr>
      <dsp:spPr>
        <a:xfrm>
          <a:off x="2220869" y="633203"/>
          <a:ext cx="2295591" cy="102298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t>объекта вложения</a:t>
          </a:r>
          <a:endParaRPr lang="ru-RU" sz="2800" kern="1200" dirty="0"/>
        </a:p>
      </dsp:txBody>
      <dsp:txXfrm>
        <a:off x="2220869" y="633203"/>
        <a:ext cx="2295591" cy="1022980"/>
      </dsp:txXfrm>
    </dsp:sp>
    <dsp:sp modelId="{F0B9A1AE-2A47-44CF-8EE0-8AFC9505A5D4}">
      <dsp:nvSpPr>
        <dsp:cNvPr id="0" name=""/>
        <dsp:cNvSpPr/>
      </dsp:nvSpPr>
      <dsp:spPr>
        <a:xfrm>
          <a:off x="4943285" y="6060"/>
          <a:ext cx="2805796" cy="650647"/>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t>реальные</a:t>
          </a:r>
          <a:endParaRPr lang="ru-RU" sz="2800" kern="1200" dirty="0"/>
        </a:p>
      </dsp:txBody>
      <dsp:txXfrm>
        <a:off x="4943285" y="6060"/>
        <a:ext cx="2805796" cy="650647"/>
      </dsp:txXfrm>
    </dsp:sp>
    <dsp:sp modelId="{EFF8E269-EAF9-4962-A9CB-7DAE3172A79F}">
      <dsp:nvSpPr>
        <dsp:cNvPr id="0" name=""/>
        <dsp:cNvSpPr/>
      </dsp:nvSpPr>
      <dsp:spPr>
        <a:xfrm>
          <a:off x="4943285" y="819370"/>
          <a:ext cx="2805796" cy="650647"/>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t>финансовые</a:t>
          </a:r>
          <a:endParaRPr lang="ru-RU" sz="2800" kern="1200" dirty="0"/>
        </a:p>
      </dsp:txBody>
      <dsp:txXfrm>
        <a:off x="4943285" y="819370"/>
        <a:ext cx="2805796" cy="650647"/>
      </dsp:txXfrm>
    </dsp:sp>
    <dsp:sp modelId="{A10AF34D-80D9-4318-B059-0A7E33C6D94E}">
      <dsp:nvSpPr>
        <dsp:cNvPr id="0" name=""/>
        <dsp:cNvSpPr/>
      </dsp:nvSpPr>
      <dsp:spPr>
        <a:xfrm>
          <a:off x="4943285" y="1632679"/>
          <a:ext cx="2757373" cy="650647"/>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t>в </a:t>
          </a:r>
          <a:r>
            <a:rPr lang="ru-RU" sz="2400" kern="1200" dirty="0" smtClean="0"/>
            <a:t>интеллектуальный капитал</a:t>
          </a:r>
          <a:endParaRPr lang="ru-RU" sz="2400" kern="1200" dirty="0"/>
        </a:p>
      </dsp:txBody>
      <dsp:txXfrm>
        <a:off x="4943285" y="1632679"/>
        <a:ext cx="2757373" cy="650647"/>
      </dsp:txXfrm>
    </dsp:sp>
    <dsp:sp modelId="{4F7683A1-AFD5-480D-A65D-F820D90AED66}">
      <dsp:nvSpPr>
        <dsp:cNvPr id="0" name=""/>
        <dsp:cNvSpPr/>
      </dsp:nvSpPr>
      <dsp:spPr>
        <a:xfrm>
          <a:off x="2195729" y="2304258"/>
          <a:ext cx="2262661" cy="1459389"/>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smtClean="0"/>
            <a:t>характера  участия в инвестировании</a:t>
          </a:r>
          <a:endParaRPr lang="ru-RU" sz="2400" kern="1200" dirty="0"/>
        </a:p>
      </dsp:txBody>
      <dsp:txXfrm>
        <a:off x="2195729" y="2304258"/>
        <a:ext cx="2262661" cy="1459389"/>
      </dsp:txXfrm>
    </dsp:sp>
    <dsp:sp modelId="{4C06FA1D-B9A2-441B-96E3-6032E8D6FE07}">
      <dsp:nvSpPr>
        <dsp:cNvPr id="0" name=""/>
        <dsp:cNvSpPr/>
      </dsp:nvSpPr>
      <dsp:spPr>
        <a:xfrm>
          <a:off x="4910356" y="2445988"/>
          <a:ext cx="2805796" cy="650647"/>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ru-RU" sz="2900" kern="1200" dirty="0" smtClean="0"/>
            <a:t>прямые</a:t>
          </a:r>
          <a:endParaRPr lang="ru-RU" sz="2900" kern="1200" dirty="0"/>
        </a:p>
      </dsp:txBody>
      <dsp:txXfrm>
        <a:off x="4910356" y="2445988"/>
        <a:ext cx="2805796" cy="650647"/>
      </dsp:txXfrm>
    </dsp:sp>
    <dsp:sp modelId="{F09E2347-3717-4AA0-B5BA-56E805DAAA24}">
      <dsp:nvSpPr>
        <dsp:cNvPr id="0" name=""/>
        <dsp:cNvSpPr/>
      </dsp:nvSpPr>
      <dsp:spPr>
        <a:xfrm>
          <a:off x="4910356" y="3259298"/>
          <a:ext cx="2805796" cy="650647"/>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ru-RU" sz="2900" kern="1200" dirty="0" smtClean="0"/>
            <a:t>косвенные</a:t>
          </a:r>
          <a:endParaRPr lang="ru-RU" sz="2900" kern="1200" dirty="0"/>
        </a:p>
      </dsp:txBody>
      <dsp:txXfrm>
        <a:off x="4910356" y="3259298"/>
        <a:ext cx="2805796" cy="650647"/>
      </dsp:txXfrm>
    </dsp:sp>
    <dsp:sp modelId="{F7DCE165-2DFB-4F1B-B05A-2EC07B1F0D07}">
      <dsp:nvSpPr>
        <dsp:cNvPr id="0" name=""/>
        <dsp:cNvSpPr/>
      </dsp:nvSpPr>
      <dsp:spPr>
        <a:xfrm>
          <a:off x="2237772" y="4104456"/>
          <a:ext cx="2299390" cy="650647"/>
        </a:xfrm>
        <a:prstGeom prst="rect">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smtClean="0"/>
            <a:t>периода инвестирования</a:t>
          </a:r>
          <a:endParaRPr lang="ru-RU" sz="2400" kern="1200" dirty="0"/>
        </a:p>
      </dsp:txBody>
      <dsp:txXfrm>
        <a:off x="2237772" y="4104456"/>
        <a:ext cx="2299390" cy="650647"/>
      </dsp:txXfrm>
    </dsp:sp>
    <dsp:sp modelId="{DE4455E5-DF45-4785-8D3D-2D5BC3124CD0}">
      <dsp:nvSpPr>
        <dsp:cNvPr id="0" name=""/>
        <dsp:cNvSpPr/>
      </dsp:nvSpPr>
      <dsp:spPr>
        <a:xfrm>
          <a:off x="4947084" y="4072607"/>
          <a:ext cx="2757373" cy="650647"/>
        </a:xfrm>
        <a:prstGeom prst="rect">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ru-RU" sz="2900" kern="1200" dirty="0" smtClean="0"/>
            <a:t>краткосрочные</a:t>
          </a:r>
          <a:endParaRPr lang="ru-RU" sz="2900" kern="1200" dirty="0"/>
        </a:p>
      </dsp:txBody>
      <dsp:txXfrm>
        <a:off x="4947084" y="4072607"/>
        <a:ext cx="2757373" cy="650647"/>
      </dsp:txXfrm>
    </dsp:sp>
    <dsp:sp modelId="{10575697-086E-4D57-8932-8F52E6C51EDE}">
      <dsp:nvSpPr>
        <dsp:cNvPr id="0" name=""/>
        <dsp:cNvSpPr/>
      </dsp:nvSpPr>
      <dsp:spPr>
        <a:xfrm>
          <a:off x="4947084" y="4885916"/>
          <a:ext cx="2757373" cy="650647"/>
        </a:xfrm>
        <a:prstGeom prst="rect">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ru-RU" sz="2900" kern="1200" dirty="0" smtClean="0"/>
            <a:t>долгосрочные</a:t>
          </a:r>
          <a:endParaRPr lang="ru-RU" sz="2900" kern="1200" dirty="0"/>
        </a:p>
      </dsp:txBody>
      <dsp:txXfrm>
        <a:off x="4947084" y="4885916"/>
        <a:ext cx="2757373" cy="650647"/>
      </dsp:txXfrm>
    </dsp:sp>
    <dsp:sp modelId="{EC11B187-E689-4069-8666-63F6CBFC532C}">
      <dsp:nvSpPr>
        <dsp:cNvPr id="0" name=""/>
        <dsp:cNvSpPr/>
      </dsp:nvSpPr>
      <dsp:spPr>
        <a:xfrm>
          <a:off x="2211223" y="5040562"/>
          <a:ext cx="2299390" cy="650647"/>
        </a:xfrm>
        <a:prstGeom prst="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smtClean="0"/>
            <a:t>формы собственности</a:t>
          </a:r>
          <a:endParaRPr lang="ru-RU" sz="2400" kern="1200" dirty="0"/>
        </a:p>
      </dsp:txBody>
      <dsp:txXfrm>
        <a:off x="2211223" y="5040562"/>
        <a:ext cx="2299390" cy="65064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19508A-936B-4BF9-8F0C-55045E7D17AC}">
      <dsp:nvSpPr>
        <dsp:cNvPr id="0" name=""/>
        <dsp:cNvSpPr/>
      </dsp:nvSpPr>
      <dsp:spPr>
        <a:xfrm>
          <a:off x="0" y="277078"/>
          <a:ext cx="8136904" cy="11907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1514" tIns="270764" rIns="631514" bIns="170688" numCol="1" spcCol="1270" anchor="t" anchorCtr="0">
          <a:noAutofit/>
        </a:bodyPr>
        <a:lstStyle/>
        <a:p>
          <a:pPr marL="228600" lvl="1" indent="-228600" algn="l" defTabSz="1066800">
            <a:lnSpc>
              <a:spcPct val="90000"/>
            </a:lnSpc>
            <a:spcBef>
              <a:spcPct val="0"/>
            </a:spcBef>
            <a:spcAft>
              <a:spcPct val="15000"/>
            </a:spcAft>
            <a:buChar char="••"/>
          </a:pPr>
          <a:r>
            <a:rPr lang="ru-RU" sz="2400" u="none" kern="1200" dirty="0" smtClean="0"/>
            <a:t>политическая и правовая среда</a:t>
          </a:r>
          <a:endParaRPr lang="ru-RU" sz="2400" u="none" kern="1200" dirty="0"/>
        </a:p>
        <a:p>
          <a:pPr marL="228600" lvl="1" indent="-228600" algn="l" defTabSz="1066800">
            <a:lnSpc>
              <a:spcPct val="90000"/>
            </a:lnSpc>
            <a:spcBef>
              <a:spcPct val="0"/>
            </a:spcBef>
            <a:spcAft>
              <a:spcPct val="15000"/>
            </a:spcAft>
            <a:buChar char="••"/>
          </a:pPr>
          <a:r>
            <a:rPr lang="ru-RU" sz="2400" u="none" kern="1200" dirty="0" smtClean="0"/>
            <a:t>экономическая среда</a:t>
          </a:r>
          <a:endParaRPr lang="ru-RU" sz="2400" u="none" kern="1200" dirty="0"/>
        </a:p>
      </dsp:txBody>
      <dsp:txXfrm>
        <a:off x="0" y="277078"/>
        <a:ext cx="8136904" cy="1190700"/>
      </dsp:txXfrm>
    </dsp:sp>
    <dsp:sp modelId="{E4A4F989-ED8E-4E02-A950-7B888D2F81D9}">
      <dsp:nvSpPr>
        <dsp:cNvPr id="0" name=""/>
        <dsp:cNvSpPr/>
      </dsp:nvSpPr>
      <dsp:spPr>
        <a:xfrm>
          <a:off x="387377" y="70438"/>
          <a:ext cx="7747532"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244600">
            <a:lnSpc>
              <a:spcPct val="90000"/>
            </a:lnSpc>
            <a:spcBef>
              <a:spcPct val="0"/>
            </a:spcBef>
            <a:spcAft>
              <a:spcPct val="35000"/>
            </a:spcAft>
          </a:pPr>
          <a:r>
            <a:rPr lang="ru-RU" sz="2800" b="1" i="1" kern="1200" dirty="0" smtClean="0"/>
            <a:t>инвестиционный климат в стране</a:t>
          </a:r>
          <a:r>
            <a:rPr lang="ru-RU" sz="2800" kern="1200" dirty="0" smtClean="0"/>
            <a:t> </a:t>
          </a:r>
          <a:endParaRPr lang="ru-RU" sz="2800" kern="1200" dirty="0"/>
        </a:p>
      </dsp:txBody>
      <dsp:txXfrm>
        <a:off x="407552" y="90613"/>
        <a:ext cx="7707182" cy="372930"/>
      </dsp:txXfrm>
    </dsp:sp>
    <dsp:sp modelId="{6D0E3651-596F-4FCE-9B82-1E9B9BF29F92}">
      <dsp:nvSpPr>
        <dsp:cNvPr id="0" name=""/>
        <dsp:cNvSpPr/>
      </dsp:nvSpPr>
      <dsp:spPr>
        <a:xfrm>
          <a:off x="0" y="1750018"/>
          <a:ext cx="8136904" cy="1624051"/>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1514" tIns="270764" rIns="631514" bIns="142240" numCol="1" spcCol="1270" anchor="t" anchorCtr="0">
          <a:noAutofit/>
        </a:bodyPr>
        <a:lstStyle/>
        <a:p>
          <a:pPr marL="228600" lvl="1" indent="-228600" algn="l" defTabSz="889000">
            <a:lnSpc>
              <a:spcPct val="90000"/>
            </a:lnSpc>
            <a:spcBef>
              <a:spcPct val="0"/>
            </a:spcBef>
            <a:spcAft>
              <a:spcPct val="15000"/>
            </a:spcAft>
            <a:buChar char="••"/>
          </a:pPr>
          <a:r>
            <a:rPr lang="ru-RU" sz="2000" kern="1200" dirty="0" smtClean="0"/>
            <a:t>уровень развития его экономики и рыночных отношений, инвестиционной и</a:t>
          </a:r>
          <a:r>
            <a:rPr lang="ru-RU" sz="2000" b="1" kern="1200" dirty="0" smtClean="0"/>
            <a:t> </a:t>
          </a:r>
          <a:r>
            <a:rPr lang="ru-RU" sz="2000" kern="1200" dirty="0" smtClean="0"/>
            <a:t>коммерческой инфраструктур, </a:t>
          </a:r>
          <a:endParaRPr lang="ru-RU" sz="2000" kern="1200" dirty="0"/>
        </a:p>
        <a:p>
          <a:pPr marL="228600" lvl="1" indent="-228600" algn="l" defTabSz="889000">
            <a:lnSpc>
              <a:spcPct val="90000"/>
            </a:lnSpc>
            <a:spcBef>
              <a:spcPct val="0"/>
            </a:spcBef>
            <a:spcAft>
              <a:spcPct val="15000"/>
            </a:spcAft>
            <a:buChar char="••"/>
          </a:pPr>
          <a:r>
            <a:rPr lang="ru-RU" sz="2000" kern="1200" dirty="0" smtClean="0"/>
            <a:t>демографическая характеристика, </a:t>
          </a:r>
          <a:endParaRPr lang="ru-RU" sz="2000" kern="1200" dirty="0"/>
        </a:p>
        <a:p>
          <a:pPr marL="228600" lvl="1" indent="-228600" algn="l" defTabSz="889000">
            <a:lnSpc>
              <a:spcPct val="90000"/>
            </a:lnSpc>
            <a:spcBef>
              <a:spcPct val="0"/>
            </a:spcBef>
            <a:spcAft>
              <a:spcPct val="15000"/>
            </a:spcAft>
            <a:buChar char="••"/>
          </a:pPr>
          <a:r>
            <a:rPr lang="ru-RU" sz="2000" kern="1200" dirty="0" smtClean="0"/>
            <a:t>уровень экологических, криминогенных и других рисков</a:t>
          </a:r>
          <a:r>
            <a:rPr lang="ru-RU" sz="1800" kern="1200" dirty="0" smtClean="0"/>
            <a:t>. </a:t>
          </a:r>
          <a:endParaRPr lang="ru-RU" sz="1800" kern="1200" dirty="0"/>
        </a:p>
      </dsp:txBody>
      <dsp:txXfrm>
        <a:off x="0" y="1750018"/>
        <a:ext cx="8136904" cy="1624051"/>
      </dsp:txXfrm>
    </dsp:sp>
    <dsp:sp modelId="{CC0D3FF9-C659-465D-9F91-FE2962A77557}">
      <dsp:nvSpPr>
        <dsp:cNvPr id="0" name=""/>
        <dsp:cNvSpPr/>
      </dsp:nvSpPr>
      <dsp:spPr>
        <a:xfrm>
          <a:off x="387377" y="1543378"/>
          <a:ext cx="7747532"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066800">
            <a:lnSpc>
              <a:spcPct val="90000"/>
            </a:lnSpc>
            <a:spcBef>
              <a:spcPct val="0"/>
            </a:spcBef>
            <a:spcAft>
              <a:spcPct val="35000"/>
            </a:spcAft>
          </a:pPr>
          <a:r>
            <a:rPr lang="ru-RU" sz="2400" b="1" i="1" kern="1200" dirty="0" smtClean="0"/>
            <a:t>Инвестиционная привлекательность региона</a:t>
          </a:r>
          <a:r>
            <a:rPr lang="ru-RU" sz="2400" b="1" kern="1200" dirty="0" smtClean="0"/>
            <a:t> </a:t>
          </a:r>
          <a:endParaRPr lang="ru-RU" sz="2400" kern="1200" dirty="0"/>
        </a:p>
      </dsp:txBody>
      <dsp:txXfrm>
        <a:off x="407552" y="1563553"/>
        <a:ext cx="7707182" cy="372930"/>
      </dsp:txXfrm>
    </dsp:sp>
    <dsp:sp modelId="{169E0FA0-FF42-4A33-B4AA-502843C9D3EB}">
      <dsp:nvSpPr>
        <dsp:cNvPr id="0" name=""/>
        <dsp:cNvSpPr/>
      </dsp:nvSpPr>
      <dsp:spPr>
        <a:xfrm>
          <a:off x="0" y="3602625"/>
          <a:ext cx="8136904" cy="1058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1514" tIns="270764" rIns="631514" bIns="142240" numCol="1" spcCol="1270" anchor="t" anchorCtr="0">
          <a:noAutofit/>
        </a:bodyPr>
        <a:lstStyle/>
        <a:p>
          <a:pPr marL="228600" lvl="1" indent="-228600" algn="l" defTabSz="889000">
            <a:lnSpc>
              <a:spcPct val="90000"/>
            </a:lnSpc>
            <a:spcBef>
              <a:spcPct val="0"/>
            </a:spcBef>
            <a:spcAft>
              <a:spcPct val="15000"/>
            </a:spcAft>
            <a:buChar char="••"/>
          </a:pPr>
          <a:r>
            <a:rPr lang="ru-RU" sz="2000" kern="1200" dirty="0" smtClean="0"/>
            <a:t>Экономические факторы</a:t>
          </a:r>
          <a:endParaRPr lang="ru-RU" sz="2000" kern="1200" dirty="0"/>
        </a:p>
        <a:p>
          <a:pPr marL="228600" lvl="1" indent="-228600" algn="l" defTabSz="889000">
            <a:lnSpc>
              <a:spcPct val="90000"/>
            </a:lnSpc>
            <a:spcBef>
              <a:spcPct val="0"/>
            </a:spcBef>
            <a:spcAft>
              <a:spcPct val="15000"/>
            </a:spcAft>
            <a:buChar char="••"/>
          </a:pPr>
          <a:r>
            <a:rPr lang="ru-RU" sz="2000" kern="1200" dirty="0" smtClean="0"/>
            <a:t>Социальные факторы</a:t>
          </a:r>
          <a:endParaRPr lang="ru-RU" sz="2000" kern="1200" dirty="0"/>
        </a:p>
      </dsp:txBody>
      <dsp:txXfrm>
        <a:off x="0" y="3602625"/>
        <a:ext cx="8136904" cy="1058400"/>
      </dsp:txXfrm>
    </dsp:sp>
    <dsp:sp modelId="{C6FE3644-5C6A-4C3B-B43E-C59C720FCA27}">
      <dsp:nvSpPr>
        <dsp:cNvPr id="0" name=""/>
        <dsp:cNvSpPr/>
      </dsp:nvSpPr>
      <dsp:spPr>
        <a:xfrm>
          <a:off x="387377" y="3449670"/>
          <a:ext cx="7747532" cy="35959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066800">
            <a:lnSpc>
              <a:spcPct val="90000"/>
            </a:lnSpc>
            <a:spcBef>
              <a:spcPct val="0"/>
            </a:spcBef>
            <a:spcAft>
              <a:spcPct val="35000"/>
            </a:spcAft>
          </a:pPr>
          <a:r>
            <a:rPr lang="ru-RU" sz="2400" b="1" kern="1200" dirty="0" smtClean="0"/>
            <a:t>Инвестиционная привлекательность отрасли </a:t>
          </a:r>
          <a:endParaRPr lang="ru-RU" sz="2400" kern="1200" dirty="0"/>
        </a:p>
      </dsp:txBody>
      <dsp:txXfrm>
        <a:off x="404931" y="3467224"/>
        <a:ext cx="7712424" cy="324486"/>
      </dsp:txXfrm>
    </dsp:sp>
    <dsp:sp modelId="{40E90799-0DD8-4226-A594-C24EC4066972}">
      <dsp:nvSpPr>
        <dsp:cNvPr id="0" name=""/>
        <dsp:cNvSpPr/>
      </dsp:nvSpPr>
      <dsp:spPr>
        <a:xfrm>
          <a:off x="0" y="4943265"/>
          <a:ext cx="8136904" cy="1323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1514" tIns="270764" rIns="631514" bIns="135128" numCol="1" spcCol="1270" anchor="t" anchorCtr="0">
          <a:noAutofit/>
        </a:bodyPr>
        <a:lstStyle/>
        <a:p>
          <a:pPr marL="171450" lvl="1" indent="-171450" algn="l" defTabSz="844550">
            <a:lnSpc>
              <a:spcPct val="90000"/>
            </a:lnSpc>
            <a:spcBef>
              <a:spcPct val="0"/>
            </a:spcBef>
            <a:spcAft>
              <a:spcPct val="15000"/>
            </a:spcAft>
            <a:buChar char="••"/>
          </a:pPr>
          <a:r>
            <a:rPr lang="ru-RU" sz="1900" kern="1200" dirty="0" smtClean="0"/>
            <a:t>объемы производства и перспективы сбыта продукции, </a:t>
          </a:r>
          <a:endParaRPr lang="ru-RU" sz="1900" kern="1200" dirty="0"/>
        </a:p>
        <a:p>
          <a:pPr marL="171450" lvl="1" indent="-171450" algn="l" defTabSz="844550">
            <a:lnSpc>
              <a:spcPct val="90000"/>
            </a:lnSpc>
            <a:spcBef>
              <a:spcPct val="0"/>
            </a:spcBef>
            <a:spcAft>
              <a:spcPct val="15000"/>
            </a:spcAft>
            <a:buChar char="••"/>
          </a:pPr>
          <a:r>
            <a:rPr lang="ru-RU" sz="1900" kern="1200" dirty="0" smtClean="0"/>
            <a:t>эффективность использования активов и их ликвидность, </a:t>
          </a:r>
          <a:endParaRPr lang="ru-RU" sz="1900" kern="1200" dirty="0"/>
        </a:p>
        <a:p>
          <a:pPr marL="171450" lvl="1" indent="-171450" algn="l" defTabSz="844550">
            <a:lnSpc>
              <a:spcPct val="90000"/>
            </a:lnSpc>
            <a:spcBef>
              <a:spcPct val="0"/>
            </a:spcBef>
            <a:spcAft>
              <a:spcPct val="15000"/>
            </a:spcAft>
            <a:buChar char="••"/>
          </a:pPr>
          <a:r>
            <a:rPr lang="ru-RU" sz="1900" kern="1200" dirty="0" smtClean="0"/>
            <a:t>платежеспособность и  финансовая устойчивость предприятия</a:t>
          </a:r>
          <a:endParaRPr lang="ru-RU" sz="1900" kern="1200" dirty="0"/>
        </a:p>
      </dsp:txBody>
      <dsp:txXfrm>
        <a:off x="0" y="4943265"/>
        <a:ext cx="8136904" cy="1323000"/>
      </dsp:txXfrm>
    </dsp:sp>
    <dsp:sp modelId="{B07E154C-68E4-4E19-B73F-F97714C8A6E9}">
      <dsp:nvSpPr>
        <dsp:cNvPr id="0" name=""/>
        <dsp:cNvSpPr/>
      </dsp:nvSpPr>
      <dsp:spPr>
        <a:xfrm>
          <a:off x="387377" y="4736625"/>
          <a:ext cx="7747532"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066800">
            <a:lnSpc>
              <a:spcPct val="90000"/>
            </a:lnSpc>
            <a:spcBef>
              <a:spcPct val="0"/>
            </a:spcBef>
            <a:spcAft>
              <a:spcPct val="35000"/>
            </a:spcAft>
          </a:pPr>
          <a:r>
            <a:rPr lang="ru-RU" sz="2400" b="1" kern="1200" dirty="0" smtClean="0"/>
            <a:t>Инвестиционная привлекательность предприятия </a:t>
          </a:r>
          <a:endParaRPr lang="ru-RU" sz="2400" kern="1200" dirty="0"/>
        </a:p>
      </dsp:txBody>
      <dsp:txXfrm>
        <a:off x="407552" y="4756800"/>
        <a:ext cx="7707182" cy="3729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D77B10-FB0C-473F-B7FE-60F10B2B849D}">
      <dsp:nvSpPr>
        <dsp:cNvPr id="0" name=""/>
        <dsp:cNvSpPr/>
      </dsp:nvSpPr>
      <dsp:spPr>
        <a:xfrm>
          <a:off x="7235054" y="1595701"/>
          <a:ext cx="180181" cy="2139062"/>
        </a:xfrm>
        <a:custGeom>
          <a:avLst/>
          <a:gdLst/>
          <a:ahLst/>
          <a:cxnLst/>
          <a:rect l="0" t="0" r="0" b="0"/>
          <a:pathLst>
            <a:path>
              <a:moveTo>
                <a:pt x="0" y="0"/>
              </a:moveTo>
              <a:lnTo>
                <a:pt x="0" y="2139062"/>
              </a:lnTo>
              <a:lnTo>
                <a:pt x="180181" y="213906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AD4225-A705-41B7-86DF-1BBFEFC1AF29}">
      <dsp:nvSpPr>
        <dsp:cNvPr id="0" name=""/>
        <dsp:cNvSpPr/>
      </dsp:nvSpPr>
      <dsp:spPr>
        <a:xfrm>
          <a:off x="7235054" y="1595701"/>
          <a:ext cx="180181" cy="503320"/>
        </a:xfrm>
        <a:custGeom>
          <a:avLst/>
          <a:gdLst/>
          <a:ahLst/>
          <a:cxnLst/>
          <a:rect l="0" t="0" r="0" b="0"/>
          <a:pathLst>
            <a:path>
              <a:moveTo>
                <a:pt x="0" y="0"/>
              </a:moveTo>
              <a:lnTo>
                <a:pt x="0" y="503320"/>
              </a:lnTo>
              <a:lnTo>
                <a:pt x="180181" y="5033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7B6C7F4-AD95-49B3-9410-B664DFDAB7B7}">
      <dsp:nvSpPr>
        <dsp:cNvPr id="0" name=""/>
        <dsp:cNvSpPr/>
      </dsp:nvSpPr>
      <dsp:spPr>
        <a:xfrm>
          <a:off x="4559814" y="638672"/>
          <a:ext cx="3325532" cy="318460"/>
        </a:xfrm>
        <a:custGeom>
          <a:avLst/>
          <a:gdLst/>
          <a:ahLst/>
          <a:cxnLst/>
          <a:rect l="0" t="0" r="0" b="0"/>
          <a:pathLst>
            <a:path>
              <a:moveTo>
                <a:pt x="0" y="0"/>
              </a:moveTo>
              <a:lnTo>
                <a:pt x="0" y="184361"/>
              </a:lnTo>
              <a:lnTo>
                <a:pt x="3325532" y="184361"/>
              </a:lnTo>
              <a:lnTo>
                <a:pt x="3325532" y="31846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D214BAF-590F-409D-A80F-47749F7D8864}">
      <dsp:nvSpPr>
        <dsp:cNvPr id="0" name=""/>
        <dsp:cNvSpPr/>
      </dsp:nvSpPr>
      <dsp:spPr>
        <a:xfrm>
          <a:off x="5440624" y="1942527"/>
          <a:ext cx="260852" cy="2369933"/>
        </a:xfrm>
        <a:custGeom>
          <a:avLst/>
          <a:gdLst/>
          <a:ahLst/>
          <a:cxnLst/>
          <a:rect l="0" t="0" r="0" b="0"/>
          <a:pathLst>
            <a:path>
              <a:moveTo>
                <a:pt x="0" y="0"/>
              </a:moveTo>
              <a:lnTo>
                <a:pt x="0" y="2369933"/>
              </a:lnTo>
              <a:lnTo>
                <a:pt x="260852" y="236993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64B5A9-D905-43CB-A75D-0C0A5659F56C}">
      <dsp:nvSpPr>
        <dsp:cNvPr id="0" name=""/>
        <dsp:cNvSpPr/>
      </dsp:nvSpPr>
      <dsp:spPr>
        <a:xfrm>
          <a:off x="5440624" y="1942527"/>
          <a:ext cx="192295" cy="567796"/>
        </a:xfrm>
        <a:custGeom>
          <a:avLst/>
          <a:gdLst/>
          <a:ahLst/>
          <a:cxnLst/>
          <a:rect l="0" t="0" r="0" b="0"/>
          <a:pathLst>
            <a:path>
              <a:moveTo>
                <a:pt x="0" y="0"/>
              </a:moveTo>
              <a:lnTo>
                <a:pt x="0" y="567796"/>
              </a:lnTo>
              <a:lnTo>
                <a:pt x="192295" y="56779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4A9864-BB09-48CD-9EA9-BE0E5E6BEF95}">
      <dsp:nvSpPr>
        <dsp:cNvPr id="0" name=""/>
        <dsp:cNvSpPr/>
      </dsp:nvSpPr>
      <dsp:spPr>
        <a:xfrm>
          <a:off x="4559814" y="638672"/>
          <a:ext cx="1482622" cy="249910"/>
        </a:xfrm>
        <a:custGeom>
          <a:avLst/>
          <a:gdLst/>
          <a:ahLst/>
          <a:cxnLst/>
          <a:rect l="0" t="0" r="0" b="0"/>
          <a:pathLst>
            <a:path>
              <a:moveTo>
                <a:pt x="0" y="0"/>
              </a:moveTo>
              <a:lnTo>
                <a:pt x="0" y="115810"/>
              </a:lnTo>
              <a:lnTo>
                <a:pt x="1482622" y="115810"/>
              </a:lnTo>
              <a:lnTo>
                <a:pt x="1482622" y="24991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26CADF-8DF2-41B1-92B2-344F0CBF3316}">
      <dsp:nvSpPr>
        <dsp:cNvPr id="0" name=""/>
        <dsp:cNvSpPr/>
      </dsp:nvSpPr>
      <dsp:spPr>
        <a:xfrm>
          <a:off x="2985332" y="1917106"/>
          <a:ext cx="316875" cy="2995253"/>
        </a:xfrm>
        <a:custGeom>
          <a:avLst/>
          <a:gdLst/>
          <a:ahLst/>
          <a:cxnLst/>
          <a:rect l="0" t="0" r="0" b="0"/>
          <a:pathLst>
            <a:path>
              <a:moveTo>
                <a:pt x="0" y="0"/>
              </a:moveTo>
              <a:lnTo>
                <a:pt x="0" y="2995253"/>
              </a:lnTo>
              <a:lnTo>
                <a:pt x="316875" y="299525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305257-DE65-4032-B9E2-AAA70A3D14C0}">
      <dsp:nvSpPr>
        <dsp:cNvPr id="0" name=""/>
        <dsp:cNvSpPr/>
      </dsp:nvSpPr>
      <dsp:spPr>
        <a:xfrm>
          <a:off x="2985332" y="1917106"/>
          <a:ext cx="478394" cy="899817"/>
        </a:xfrm>
        <a:custGeom>
          <a:avLst/>
          <a:gdLst/>
          <a:ahLst/>
          <a:cxnLst/>
          <a:rect l="0" t="0" r="0" b="0"/>
          <a:pathLst>
            <a:path>
              <a:moveTo>
                <a:pt x="0" y="0"/>
              </a:moveTo>
              <a:lnTo>
                <a:pt x="0" y="899817"/>
              </a:lnTo>
              <a:lnTo>
                <a:pt x="478394" y="89981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3B017C-3AE8-4411-B351-E01081139E15}">
      <dsp:nvSpPr>
        <dsp:cNvPr id="0" name=""/>
        <dsp:cNvSpPr/>
      </dsp:nvSpPr>
      <dsp:spPr>
        <a:xfrm>
          <a:off x="3911456" y="638672"/>
          <a:ext cx="648358" cy="249910"/>
        </a:xfrm>
        <a:custGeom>
          <a:avLst/>
          <a:gdLst/>
          <a:ahLst/>
          <a:cxnLst/>
          <a:rect l="0" t="0" r="0" b="0"/>
          <a:pathLst>
            <a:path>
              <a:moveTo>
                <a:pt x="648358" y="0"/>
              </a:moveTo>
              <a:lnTo>
                <a:pt x="648358" y="115810"/>
              </a:lnTo>
              <a:lnTo>
                <a:pt x="0" y="115810"/>
              </a:lnTo>
              <a:lnTo>
                <a:pt x="0" y="24991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130AFE-2AB8-4DDC-A4A0-E72328FBF215}">
      <dsp:nvSpPr>
        <dsp:cNvPr id="0" name=""/>
        <dsp:cNvSpPr/>
      </dsp:nvSpPr>
      <dsp:spPr>
        <a:xfrm>
          <a:off x="489151" y="2022361"/>
          <a:ext cx="393991" cy="1951172"/>
        </a:xfrm>
        <a:custGeom>
          <a:avLst/>
          <a:gdLst/>
          <a:ahLst/>
          <a:cxnLst/>
          <a:rect l="0" t="0" r="0" b="0"/>
          <a:pathLst>
            <a:path>
              <a:moveTo>
                <a:pt x="0" y="0"/>
              </a:moveTo>
              <a:lnTo>
                <a:pt x="0" y="1951172"/>
              </a:lnTo>
              <a:lnTo>
                <a:pt x="393991" y="19511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127730-636E-4697-81F3-56736D91E5A0}">
      <dsp:nvSpPr>
        <dsp:cNvPr id="0" name=""/>
        <dsp:cNvSpPr/>
      </dsp:nvSpPr>
      <dsp:spPr>
        <a:xfrm>
          <a:off x="489151" y="2022361"/>
          <a:ext cx="354591" cy="820117"/>
        </a:xfrm>
        <a:custGeom>
          <a:avLst/>
          <a:gdLst/>
          <a:ahLst/>
          <a:cxnLst/>
          <a:rect l="0" t="0" r="0" b="0"/>
          <a:pathLst>
            <a:path>
              <a:moveTo>
                <a:pt x="0" y="0"/>
              </a:moveTo>
              <a:lnTo>
                <a:pt x="0" y="820117"/>
              </a:lnTo>
              <a:lnTo>
                <a:pt x="354591" y="82011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62D168-82D6-4916-9388-CFFB4B710634}">
      <dsp:nvSpPr>
        <dsp:cNvPr id="0" name=""/>
        <dsp:cNvSpPr/>
      </dsp:nvSpPr>
      <dsp:spPr>
        <a:xfrm>
          <a:off x="1434728" y="638672"/>
          <a:ext cx="3125086" cy="268198"/>
        </a:xfrm>
        <a:custGeom>
          <a:avLst/>
          <a:gdLst/>
          <a:ahLst/>
          <a:cxnLst/>
          <a:rect l="0" t="0" r="0" b="0"/>
          <a:pathLst>
            <a:path>
              <a:moveTo>
                <a:pt x="3125086" y="0"/>
              </a:moveTo>
              <a:lnTo>
                <a:pt x="3125086" y="134099"/>
              </a:lnTo>
              <a:lnTo>
                <a:pt x="0" y="134099"/>
              </a:lnTo>
              <a:lnTo>
                <a:pt x="0" y="26819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B53C99-0D05-4489-AD04-2FB7C8FCB0E3}">
      <dsp:nvSpPr>
        <dsp:cNvPr id="0" name=""/>
        <dsp:cNvSpPr/>
      </dsp:nvSpPr>
      <dsp:spPr>
        <a:xfrm>
          <a:off x="1430194" y="103"/>
          <a:ext cx="6259239" cy="6385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a:t>Участники инвестиционного рынка</a:t>
          </a:r>
        </a:p>
      </dsp:txBody>
      <dsp:txXfrm>
        <a:off x="1430194" y="103"/>
        <a:ext cx="6259239" cy="638568"/>
      </dsp:txXfrm>
    </dsp:sp>
    <dsp:sp modelId="{7CDD2C0F-60C0-47B6-B2CD-02370F39F662}">
      <dsp:nvSpPr>
        <dsp:cNvPr id="0" name=""/>
        <dsp:cNvSpPr/>
      </dsp:nvSpPr>
      <dsp:spPr>
        <a:xfrm>
          <a:off x="252756" y="906870"/>
          <a:ext cx="2363943" cy="111549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a:t>Нефинансовые </a:t>
          </a:r>
          <a:r>
            <a:rPr lang="ru-RU" sz="2800" kern="1200" dirty="0" smtClean="0"/>
            <a:t>компании</a:t>
          </a:r>
          <a:endParaRPr lang="ru-RU" sz="2800" kern="1200" dirty="0"/>
        </a:p>
      </dsp:txBody>
      <dsp:txXfrm>
        <a:off x="252756" y="906870"/>
        <a:ext cx="2363943" cy="1115490"/>
      </dsp:txXfrm>
    </dsp:sp>
    <dsp:sp modelId="{B549618C-2285-4258-8E70-1D68BC4BC286}">
      <dsp:nvSpPr>
        <dsp:cNvPr id="0" name=""/>
        <dsp:cNvSpPr/>
      </dsp:nvSpPr>
      <dsp:spPr>
        <a:xfrm>
          <a:off x="843742" y="2290560"/>
          <a:ext cx="1720381" cy="1103836"/>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smtClean="0"/>
            <a:t>Диверси-фици-рованные</a:t>
          </a:r>
          <a:endParaRPr lang="ru-RU" sz="2400" kern="1200" dirty="0"/>
        </a:p>
      </dsp:txBody>
      <dsp:txXfrm>
        <a:off x="843742" y="2290560"/>
        <a:ext cx="1720381" cy="1103836"/>
      </dsp:txXfrm>
    </dsp:sp>
    <dsp:sp modelId="{488B15E9-3A1F-4BDB-A6A1-B7D39E4EF3CC}">
      <dsp:nvSpPr>
        <dsp:cNvPr id="0" name=""/>
        <dsp:cNvSpPr/>
      </dsp:nvSpPr>
      <dsp:spPr>
        <a:xfrm>
          <a:off x="883142" y="3505635"/>
          <a:ext cx="1825540" cy="93579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smtClean="0"/>
            <a:t>Специали-зированные</a:t>
          </a:r>
          <a:endParaRPr lang="ru-RU" sz="2400" kern="1200" dirty="0"/>
        </a:p>
      </dsp:txBody>
      <dsp:txXfrm>
        <a:off x="883142" y="3505635"/>
        <a:ext cx="1825540" cy="935797"/>
      </dsp:txXfrm>
    </dsp:sp>
    <dsp:sp modelId="{79881242-99BB-45BB-85DA-D29DF1EB65F0}">
      <dsp:nvSpPr>
        <dsp:cNvPr id="0" name=""/>
        <dsp:cNvSpPr/>
      </dsp:nvSpPr>
      <dsp:spPr>
        <a:xfrm>
          <a:off x="2753801" y="888582"/>
          <a:ext cx="2315310" cy="1028523"/>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a:t>Финансовые посредники</a:t>
          </a:r>
        </a:p>
      </dsp:txBody>
      <dsp:txXfrm>
        <a:off x="2753801" y="888582"/>
        <a:ext cx="2315310" cy="1028523"/>
      </dsp:txXfrm>
    </dsp:sp>
    <dsp:sp modelId="{9AE0E452-9744-4458-B90E-BE30746250DF}">
      <dsp:nvSpPr>
        <dsp:cNvPr id="0" name=""/>
        <dsp:cNvSpPr/>
      </dsp:nvSpPr>
      <dsp:spPr>
        <a:xfrm>
          <a:off x="3463727" y="2203593"/>
          <a:ext cx="1690240" cy="1226659"/>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a:t>Фонды прямых инвестиций</a:t>
          </a:r>
        </a:p>
      </dsp:txBody>
      <dsp:txXfrm>
        <a:off x="3463727" y="2203593"/>
        <a:ext cx="1690240" cy="1226659"/>
      </dsp:txXfrm>
    </dsp:sp>
    <dsp:sp modelId="{B5DAD9A8-B396-4CC0-BBCF-439F419B00B0}">
      <dsp:nvSpPr>
        <dsp:cNvPr id="0" name=""/>
        <dsp:cNvSpPr/>
      </dsp:nvSpPr>
      <dsp:spPr>
        <a:xfrm>
          <a:off x="3302207" y="3698554"/>
          <a:ext cx="1889653" cy="2427609"/>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smtClean="0"/>
            <a:t>Инвестици-онные </a:t>
          </a:r>
          <a:r>
            <a:rPr lang="ru-RU" sz="2400" kern="1200" dirty="0"/>
            <a:t>банки, страховые компании, </a:t>
          </a:r>
          <a:r>
            <a:rPr lang="ru-RU" sz="2400" kern="1200" dirty="0" smtClean="0"/>
            <a:t>хедж-фонды</a:t>
          </a:r>
          <a:endParaRPr lang="ru-RU" sz="2400" kern="1200" dirty="0"/>
        </a:p>
      </dsp:txBody>
      <dsp:txXfrm>
        <a:off x="3302207" y="3698554"/>
        <a:ext cx="1889653" cy="2427609"/>
      </dsp:txXfrm>
    </dsp:sp>
    <dsp:sp modelId="{3B3D3936-B982-4876-BD7E-13BC7E3F1024}">
      <dsp:nvSpPr>
        <dsp:cNvPr id="0" name=""/>
        <dsp:cNvSpPr/>
      </dsp:nvSpPr>
      <dsp:spPr>
        <a:xfrm>
          <a:off x="5290171" y="888582"/>
          <a:ext cx="1504532" cy="105394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a:t>Частные инвесторы</a:t>
          </a:r>
        </a:p>
      </dsp:txBody>
      <dsp:txXfrm>
        <a:off x="5290171" y="888582"/>
        <a:ext cx="1504532" cy="1053945"/>
      </dsp:txXfrm>
    </dsp:sp>
    <dsp:sp modelId="{88EBD0DA-D04A-4A91-83EF-E51842BBD4BD}">
      <dsp:nvSpPr>
        <dsp:cNvPr id="0" name=""/>
        <dsp:cNvSpPr/>
      </dsp:nvSpPr>
      <dsp:spPr>
        <a:xfrm>
          <a:off x="5632920" y="2191039"/>
          <a:ext cx="1277137" cy="6385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a:t>Бизнес-ангелы</a:t>
          </a:r>
        </a:p>
      </dsp:txBody>
      <dsp:txXfrm>
        <a:off x="5632920" y="2191039"/>
        <a:ext cx="1277137" cy="638568"/>
      </dsp:txXfrm>
    </dsp:sp>
    <dsp:sp modelId="{93D1EA8F-0515-4C8D-8103-5051EBDD1A9D}">
      <dsp:nvSpPr>
        <dsp:cNvPr id="0" name=""/>
        <dsp:cNvSpPr/>
      </dsp:nvSpPr>
      <dsp:spPr>
        <a:xfrm>
          <a:off x="5701477" y="3013643"/>
          <a:ext cx="1427393" cy="259763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smtClean="0"/>
            <a:t>Предпри-ниматели</a:t>
          </a:r>
          <a:endParaRPr lang="ru-RU" sz="2400" kern="1200" dirty="0"/>
        </a:p>
      </dsp:txBody>
      <dsp:txXfrm>
        <a:off x="5701477" y="3013643"/>
        <a:ext cx="1427393" cy="2597634"/>
      </dsp:txXfrm>
    </dsp:sp>
    <dsp:sp modelId="{8E85E0EC-B954-4C5B-A6E1-CD318A5C2E6F}">
      <dsp:nvSpPr>
        <dsp:cNvPr id="0" name=""/>
        <dsp:cNvSpPr/>
      </dsp:nvSpPr>
      <dsp:spPr>
        <a:xfrm>
          <a:off x="7072481" y="957132"/>
          <a:ext cx="1625732" cy="6385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a:t>Государство</a:t>
          </a:r>
        </a:p>
      </dsp:txBody>
      <dsp:txXfrm>
        <a:off x="7072481" y="957132"/>
        <a:ext cx="1625732" cy="638568"/>
      </dsp:txXfrm>
    </dsp:sp>
    <dsp:sp modelId="{B3D2D2E4-85C3-4241-A26C-B7009E6A1802}">
      <dsp:nvSpPr>
        <dsp:cNvPr id="0" name=""/>
        <dsp:cNvSpPr/>
      </dsp:nvSpPr>
      <dsp:spPr>
        <a:xfrm>
          <a:off x="7415236" y="1779737"/>
          <a:ext cx="1277137" cy="6385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ru-RU" sz="2000" kern="1200" dirty="0" smtClean="0"/>
            <a:t>Суверен-</a:t>
          </a:r>
          <a:r>
            <a:rPr lang="ru-RU" sz="2000" kern="1200" dirty="0" err="1" smtClean="0"/>
            <a:t>ные</a:t>
          </a:r>
          <a:r>
            <a:rPr lang="ru-RU" sz="2000" kern="1200" dirty="0" smtClean="0"/>
            <a:t> </a:t>
          </a:r>
          <a:r>
            <a:rPr lang="ru-RU" sz="2000" kern="1200" dirty="0"/>
            <a:t>фонды </a:t>
          </a:r>
        </a:p>
      </dsp:txBody>
      <dsp:txXfrm>
        <a:off x="7415236" y="1779737"/>
        <a:ext cx="1277137" cy="638568"/>
      </dsp:txXfrm>
    </dsp:sp>
    <dsp:sp modelId="{A432BAB8-9E96-4B0C-80E4-D1DB14B44F47}">
      <dsp:nvSpPr>
        <dsp:cNvPr id="0" name=""/>
        <dsp:cNvSpPr/>
      </dsp:nvSpPr>
      <dsp:spPr>
        <a:xfrm>
          <a:off x="7415236" y="2670892"/>
          <a:ext cx="1277137" cy="2127743"/>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kern="1200" dirty="0" smtClean="0"/>
            <a:t>Социаль-ные </a:t>
          </a:r>
          <a:r>
            <a:rPr lang="ru-RU" sz="2400" kern="1200" dirty="0"/>
            <a:t>и </a:t>
          </a:r>
          <a:r>
            <a:rPr lang="ru-RU" sz="2400" kern="1200" dirty="0" smtClean="0"/>
            <a:t>инфра-</a:t>
          </a:r>
          <a:r>
            <a:rPr lang="ru-RU" sz="2400" kern="1200" dirty="0" err="1" smtClean="0"/>
            <a:t>струк</a:t>
          </a:r>
          <a:r>
            <a:rPr lang="ru-RU" sz="2400" kern="1200" dirty="0" smtClean="0"/>
            <a:t>-</a:t>
          </a:r>
          <a:r>
            <a:rPr lang="ru-RU" sz="2400" kern="1200" dirty="0" err="1" smtClean="0"/>
            <a:t>турные</a:t>
          </a:r>
          <a:r>
            <a:rPr lang="ru-RU" sz="2400" kern="1200" dirty="0" smtClean="0"/>
            <a:t> </a:t>
          </a:r>
          <a:r>
            <a:rPr lang="ru-RU" sz="2400" kern="1200" dirty="0"/>
            <a:t>проекты</a:t>
          </a:r>
        </a:p>
      </dsp:txBody>
      <dsp:txXfrm>
        <a:off x="7415236" y="2670892"/>
        <a:ext cx="1277137" cy="21277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F32164-5C6B-41F9-A9D5-B4B25B8FF1DF}">
      <dsp:nvSpPr>
        <dsp:cNvPr id="0" name=""/>
        <dsp:cNvSpPr/>
      </dsp:nvSpPr>
      <dsp:spPr>
        <a:xfrm>
          <a:off x="0" y="833281"/>
          <a:ext cx="8064896" cy="177502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5926" tIns="479044" rIns="625926" bIns="170688" numCol="1" spcCol="1270" anchor="t" anchorCtr="0">
          <a:noAutofit/>
        </a:bodyPr>
        <a:lstStyle/>
        <a:p>
          <a:pPr marL="228600" lvl="1" indent="-228600" algn="l" defTabSz="1066800">
            <a:lnSpc>
              <a:spcPct val="90000"/>
            </a:lnSpc>
            <a:spcBef>
              <a:spcPct val="0"/>
            </a:spcBef>
            <a:spcAft>
              <a:spcPct val="15000"/>
            </a:spcAft>
            <a:buChar char="••"/>
          </a:pPr>
          <a:r>
            <a:rPr lang="ru-RU" sz="2400" b="1" i="1" kern="1200" dirty="0" smtClean="0">
              <a:solidFill>
                <a:srgbClr val="0070C0"/>
              </a:solidFill>
            </a:rPr>
            <a:t>осознанный</a:t>
          </a:r>
          <a:r>
            <a:rPr lang="ru-RU" sz="2400" kern="1200" dirty="0" smtClean="0"/>
            <a:t> процесс инвестирования</a:t>
          </a:r>
          <a:endParaRPr lang="ru-RU" sz="2400" kern="1200" dirty="0"/>
        </a:p>
        <a:p>
          <a:pPr marL="228600" lvl="1" indent="-228600" algn="l" defTabSz="1066800">
            <a:lnSpc>
              <a:spcPct val="90000"/>
            </a:lnSpc>
            <a:spcBef>
              <a:spcPct val="0"/>
            </a:spcBef>
            <a:spcAft>
              <a:spcPct val="15000"/>
            </a:spcAft>
            <a:buChar char="••"/>
          </a:pPr>
          <a:r>
            <a:rPr lang="ru-RU" sz="2400" kern="1200" dirty="0" smtClean="0"/>
            <a:t>процесс, имеющий </a:t>
          </a:r>
          <a:r>
            <a:rPr lang="ru-RU" sz="2400" b="1" i="1" kern="1200" dirty="0" smtClean="0">
              <a:solidFill>
                <a:srgbClr val="0070C0"/>
              </a:solidFill>
            </a:rPr>
            <a:t>целевую</a:t>
          </a:r>
          <a:r>
            <a:rPr lang="ru-RU" sz="2400" kern="1200" dirty="0" smtClean="0"/>
            <a:t> направленность</a:t>
          </a:r>
          <a:endParaRPr lang="ru-RU" sz="2400" kern="1200" dirty="0"/>
        </a:p>
        <a:p>
          <a:pPr marL="228600" lvl="1" indent="-228600" algn="l" defTabSz="1066800">
            <a:lnSpc>
              <a:spcPct val="90000"/>
            </a:lnSpc>
            <a:spcBef>
              <a:spcPct val="0"/>
            </a:spcBef>
            <a:spcAft>
              <a:spcPct val="15000"/>
            </a:spcAft>
            <a:buChar char="••"/>
          </a:pPr>
          <a:r>
            <a:rPr lang="ru-RU" sz="2400" b="1" i="1" kern="1200" dirty="0" smtClean="0">
              <a:solidFill>
                <a:srgbClr val="0070C0"/>
              </a:solidFill>
            </a:rPr>
            <a:t>организованный</a:t>
          </a:r>
          <a:r>
            <a:rPr lang="ru-RU" sz="2400" kern="1200" dirty="0" smtClean="0"/>
            <a:t> процесс</a:t>
          </a:r>
          <a:endParaRPr lang="ru-RU" sz="2400" kern="1200" dirty="0"/>
        </a:p>
      </dsp:txBody>
      <dsp:txXfrm>
        <a:off x="0" y="833281"/>
        <a:ext cx="8064896" cy="1775025"/>
      </dsp:txXfrm>
    </dsp:sp>
    <dsp:sp modelId="{ABCDCB62-71B1-4161-8E1C-A391E5BB2326}">
      <dsp:nvSpPr>
        <dsp:cNvPr id="0" name=""/>
        <dsp:cNvSpPr/>
      </dsp:nvSpPr>
      <dsp:spPr>
        <a:xfrm>
          <a:off x="403244" y="78243"/>
          <a:ext cx="7085575" cy="109451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84" tIns="0" rIns="213384" bIns="0" numCol="1" spcCol="1270" anchor="ctr" anchorCtr="0">
          <a:noAutofit/>
        </a:bodyPr>
        <a:lstStyle/>
        <a:p>
          <a:pPr lvl="0" algn="l" defTabSz="1066800">
            <a:lnSpc>
              <a:spcPct val="90000"/>
            </a:lnSpc>
            <a:spcBef>
              <a:spcPct val="0"/>
            </a:spcBef>
            <a:spcAft>
              <a:spcPct val="35000"/>
            </a:spcAft>
          </a:pPr>
          <a:r>
            <a:rPr lang="ru-RU" sz="2400" b="1" kern="1200" dirty="0" smtClean="0"/>
            <a:t>инвестиционная политика – система хозяйственных решений, предполагающая </a:t>
          </a:r>
          <a:endParaRPr lang="ru-RU" sz="2400" kern="1200" dirty="0"/>
        </a:p>
      </dsp:txBody>
      <dsp:txXfrm>
        <a:off x="456674" y="131673"/>
        <a:ext cx="6978715" cy="987657"/>
      </dsp:txXfrm>
    </dsp:sp>
    <dsp:sp modelId="{74D4059C-6D02-4F54-BEFB-D87B962E81EF}">
      <dsp:nvSpPr>
        <dsp:cNvPr id="0" name=""/>
        <dsp:cNvSpPr/>
      </dsp:nvSpPr>
      <dsp:spPr>
        <a:xfrm>
          <a:off x="0" y="3071986"/>
          <a:ext cx="8064896" cy="2970449"/>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5926" tIns="479044" rIns="625926" bIns="163576" numCol="1" spcCol="1270" anchor="t" anchorCtr="0">
          <a:noAutofit/>
        </a:bodyPr>
        <a:lstStyle/>
        <a:p>
          <a:pPr marL="228600" lvl="1" indent="-228600" algn="l" defTabSz="1022350">
            <a:lnSpc>
              <a:spcPct val="90000"/>
            </a:lnSpc>
            <a:spcBef>
              <a:spcPct val="0"/>
            </a:spcBef>
            <a:spcAft>
              <a:spcPct val="15000"/>
            </a:spcAft>
            <a:buChar char="••"/>
          </a:pPr>
          <a:r>
            <a:rPr lang="ru-RU" sz="2300" kern="1200" dirty="0" smtClean="0"/>
            <a:t>Принятие инвестиционных решений согласовано с согласованы </a:t>
          </a:r>
          <a:r>
            <a:rPr lang="ru-RU" sz="2300" b="1" i="1" kern="1200" dirty="0" smtClean="0">
              <a:solidFill>
                <a:srgbClr val="0070C0"/>
              </a:solidFill>
            </a:rPr>
            <a:t>с общей стратегией развития компании</a:t>
          </a:r>
          <a:r>
            <a:rPr lang="ru-RU" sz="2300" b="1" kern="1200" dirty="0" smtClean="0">
              <a:solidFill>
                <a:srgbClr val="0070C0"/>
              </a:solidFill>
            </a:rPr>
            <a:t>. </a:t>
          </a:r>
          <a:endParaRPr lang="ru-RU" sz="2300" b="1" kern="1200" dirty="0">
            <a:solidFill>
              <a:srgbClr val="0070C0"/>
            </a:solidFill>
          </a:endParaRPr>
        </a:p>
        <a:p>
          <a:pPr marL="228600" lvl="1" indent="-228600" algn="l" defTabSz="1022350">
            <a:lnSpc>
              <a:spcPct val="90000"/>
            </a:lnSpc>
            <a:spcBef>
              <a:spcPct val="0"/>
            </a:spcBef>
            <a:spcAft>
              <a:spcPct val="15000"/>
            </a:spcAft>
            <a:buChar char="••"/>
          </a:pPr>
          <a:r>
            <a:rPr lang="ru-RU" sz="2300" kern="1200" dirty="0" smtClean="0"/>
            <a:t>Принятие инвестиционных решений согласовано с согласованы </a:t>
          </a:r>
          <a:r>
            <a:rPr lang="ru-RU" sz="2300" b="1" i="1" kern="1200" dirty="0" smtClean="0">
              <a:solidFill>
                <a:srgbClr val="0070C0"/>
              </a:solidFill>
            </a:rPr>
            <a:t>с функциональными стратегиями развития компании</a:t>
          </a:r>
          <a:r>
            <a:rPr lang="ru-RU" sz="2300" b="1" kern="1200" dirty="0" smtClean="0">
              <a:solidFill>
                <a:srgbClr val="0070C0"/>
              </a:solidFill>
            </a:rPr>
            <a:t> </a:t>
          </a:r>
          <a:r>
            <a:rPr lang="ru-RU" sz="2300" kern="1200" dirty="0" smtClean="0"/>
            <a:t>(инновационной, маркетинговой, финансовой, логистической). </a:t>
          </a:r>
          <a:endParaRPr lang="ru-RU" sz="2300" kern="1200" dirty="0"/>
        </a:p>
      </dsp:txBody>
      <dsp:txXfrm>
        <a:off x="0" y="3071986"/>
        <a:ext cx="8064896" cy="2970449"/>
      </dsp:txXfrm>
    </dsp:sp>
    <dsp:sp modelId="{62E678E3-8DE7-4B18-8671-70181A853C14}">
      <dsp:nvSpPr>
        <dsp:cNvPr id="0" name=""/>
        <dsp:cNvSpPr/>
      </dsp:nvSpPr>
      <dsp:spPr>
        <a:xfrm>
          <a:off x="403244" y="2732506"/>
          <a:ext cx="5645427"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84" tIns="0" rIns="213384" bIns="0" numCol="1" spcCol="1270" anchor="ctr" anchorCtr="0">
          <a:noAutofit/>
        </a:bodyPr>
        <a:lstStyle/>
        <a:p>
          <a:pPr lvl="0" algn="l" defTabSz="1022350">
            <a:lnSpc>
              <a:spcPct val="90000"/>
            </a:lnSpc>
            <a:spcBef>
              <a:spcPct val="0"/>
            </a:spcBef>
            <a:spcAft>
              <a:spcPct val="35000"/>
            </a:spcAft>
          </a:pPr>
          <a:r>
            <a:rPr lang="ru-RU" sz="2300" b="1" kern="1200" dirty="0" smtClean="0"/>
            <a:t>инвестиционная стратегия</a:t>
          </a:r>
          <a:endParaRPr lang="ru-RU" sz="2300" kern="1200" dirty="0"/>
        </a:p>
      </dsp:txBody>
      <dsp:txXfrm>
        <a:off x="436388" y="2765650"/>
        <a:ext cx="5579139" cy="6126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76C933-6236-4180-B217-B7E2671F85AC}">
      <dsp:nvSpPr>
        <dsp:cNvPr id="0" name=""/>
        <dsp:cNvSpPr/>
      </dsp:nvSpPr>
      <dsp:spPr>
        <a:xfrm rot="5400000">
          <a:off x="3217491" y="448834"/>
          <a:ext cx="5036998" cy="539857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51435" rIns="102870" bIns="51435" numCol="1" spcCol="1270" anchor="ctr" anchorCtr="0">
          <a:noAutofit/>
        </a:bodyPr>
        <a:lstStyle/>
        <a:p>
          <a:pPr marL="228600" lvl="1" indent="-228600" algn="l" defTabSz="1200150">
            <a:lnSpc>
              <a:spcPct val="90000"/>
            </a:lnSpc>
            <a:spcBef>
              <a:spcPct val="0"/>
            </a:spcBef>
            <a:spcAft>
              <a:spcPct val="15000"/>
            </a:spcAft>
            <a:buChar char="••"/>
          </a:pPr>
          <a:r>
            <a:rPr lang="ru-RU" sz="2700" kern="1200" dirty="0" smtClean="0"/>
            <a:t>четкую фиксацию целей;</a:t>
          </a:r>
          <a:endParaRPr lang="ru-RU" sz="2700" kern="1200" dirty="0"/>
        </a:p>
        <a:p>
          <a:pPr marL="228600" lvl="1" indent="-228600" algn="l" defTabSz="1200150">
            <a:lnSpc>
              <a:spcPct val="90000"/>
            </a:lnSpc>
            <a:spcBef>
              <a:spcPct val="0"/>
            </a:spcBef>
            <a:spcAft>
              <a:spcPct val="15000"/>
            </a:spcAft>
            <a:buChar char="••"/>
          </a:pPr>
          <a:r>
            <a:rPr lang="ru-RU" sz="2700" kern="1200" dirty="0" smtClean="0"/>
            <a:t>ограничение определенных мероприятий временными рамками;</a:t>
          </a:r>
          <a:endParaRPr lang="ru-RU" sz="2700" kern="1200" dirty="0"/>
        </a:p>
        <a:p>
          <a:pPr marL="228600" lvl="1" indent="-228600" algn="l" defTabSz="1200150">
            <a:lnSpc>
              <a:spcPct val="90000"/>
            </a:lnSpc>
            <a:spcBef>
              <a:spcPct val="0"/>
            </a:spcBef>
            <a:spcAft>
              <a:spcPct val="15000"/>
            </a:spcAft>
            <a:buChar char="••"/>
          </a:pPr>
          <a:r>
            <a:rPr lang="ru-RU" sz="2700" kern="1200" dirty="0" smtClean="0"/>
            <a:t>координирование выполнения мероприятий;</a:t>
          </a:r>
          <a:endParaRPr lang="ru-RU" sz="2700" kern="1200" dirty="0"/>
        </a:p>
        <a:p>
          <a:pPr marL="228600" lvl="1" indent="-228600" algn="l" defTabSz="1200150">
            <a:lnSpc>
              <a:spcPct val="90000"/>
            </a:lnSpc>
            <a:spcBef>
              <a:spcPct val="0"/>
            </a:spcBef>
            <a:spcAft>
              <a:spcPct val="15000"/>
            </a:spcAft>
            <a:buChar char="••"/>
          </a:pPr>
          <a:r>
            <a:rPr lang="ru-RU" sz="2700" kern="1200" dirty="0" smtClean="0"/>
            <a:t>уникальность данного процесса (у некоторых проектов уникальными могут быть только отдельные элементы).</a:t>
          </a:r>
          <a:endParaRPr lang="ru-RU" sz="2700" kern="1200" dirty="0"/>
        </a:p>
      </dsp:txBody>
      <dsp:txXfrm rot="-5400000">
        <a:off x="3036701" y="875510"/>
        <a:ext cx="5152693" cy="4545226"/>
      </dsp:txXfrm>
    </dsp:sp>
    <dsp:sp modelId="{E9866D84-B326-4B55-B8D9-940AC35CA050}">
      <dsp:nvSpPr>
        <dsp:cNvPr id="0" name=""/>
        <dsp:cNvSpPr/>
      </dsp:nvSpPr>
      <dsp:spPr>
        <a:xfrm>
          <a:off x="0" y="504046"/>
          <a:ext cx="3036700" cy="508100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ru-RU" sz="2800" kern="1200" dirty="0" smtClean="0"/>
            <a:t>Введение проектного инвестирования означает</a:t>
          </a:r>
          <a:endParaRPr lang="ru-RU" sz="2800" kern="1200" dirty="0"/>
        </a:p>
      </dsp:txBody>
      <dsp:txXfrm>
        <a:off x="148239" y="652285"/>
        <a:ext cx="2740222" cy="478453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111A6-74CA-48C9-AB43-8CDA8E721D87}">
      <dsp:nvSpPr>
        <dsp:cNvPr id="0" name=""/>
        <dsp:cNvSpPr/>
      </dsp:nvSpPr>
      <dsp:spPr>
        <a:xfrm rot="5400000">
          <a:off x="2807659" y="462871"/>
          <a:ext cx="5576936"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ru-RU" sz="2100" kern="1200" dirty="0" smtClean="0"/>
            <a:t>инвестиции и эффекты по ним разделены во времени;</a:t>
          </a:r>
          <a:endParaRPr lang="ru-RU" sz="2100" kern="1200" dirty="0"/>
        </a:p>
        <a:p>
          <a:pPr marL="228600" lvl="1" indent="-228600" algn="l" defTabSz="933450">
            <a:lnSpc>
              <a:spcPct val="90000"/>
            </a:lnSpc>
            <a:spcBef>
              <a:spcPct val="0"/>
            </a:spcBef>
            <a:spcAft>
              <a:spcPct val="15000"/>
            </a:spcAft>
            <a:buChar char="••"/>
          </a:pPr>
          <a:r>
            <a:rPr lang="ru-RU" sz="2100" kern="1200" dirty="0" smtClean="0"/>
            <a:t>достижение целей возможно альтернативными путями;</a:t>
          </a:r>
          <a:endParaRPr lang="ru-RU" sz="2100" kern="1200" dirty="0"/>
        </a:p>
        <a:p>
          <a:pPr marL="228600" lvl="1" indent="-228600" algn="l" defTabSz="933450">
            <a:lnSpc>
              <a:spcPct val="90000"/>
            </a:lnSpc>
            <a:spcBef>
              <a:spcPct val="0"/>
            </a:spcBef>
            <a:spcAft>
              <a:spcPct val="15000"/>
            </a:spcAft>
            <a:buChar char="••"/>
          </a:pPr>
          <a:r>
            <a:rPr lang="ru-RU" sz="2100" kern="1200" dirty="0" smtClean="0"/>
            <a:t>любое инвестиционное решение требует разработки набора организационных мероприятий, его поддерживающих;</a:t>
          </a:r>
        </a:p>
        <a:p>
          <a:pPr marL="228600" lvl="1" indent="-228600" algn="l" defTabSz="933450">
            <a:lnSpc>
              <a:spcPct val="90000"/>
            </a:lnSpc>
            <a:spcBef>
              <a:spcPct val="0"/>
            </a:spcBef>
            <a:spcAft>
              <a:spcPct val="15000"/>
            </a:spcAft>
            <a:buChar char="••"/>
          </a:pPr>
          <a:r>
            <a:rPr lang="ru-RU" sz="2100" kern="1200" dirty="0" smtClean="0"/>
            <a:t>необходимость учета изменения оборотного капитала;</a:t>
          </a:r>
        </a:p>
        <a:p>
          <a:pPr marL="228600" lvl="1" indent="-228600" algn="l" defTabSz="933450">
            <a:lnSpc>
              <a:spcPct val="90000"/>
            </a:lnSpc>
            <a:spcBef>
              <a:spcPct val="0"/>
            </a:spcBef>
            <a:spcAft>
              <a:spcPct val="15000"/>
            </a:spcAft>
            <a:buChar char="••"/>
          </a:pPr>
          <a:r>
            <a:rPr lang="ru-RU" sz="2100" kern="1200" dirty="0" smtClean="0"/>
            <a:t>возможность выделения проекта из текущей деятельности компании для защиты интересов инвестора;</a:t>
          </a:r>
          <a:endParaRPr lang="ru-RU" sz="2100" kern="1200" dirty="0"/>
        </a:p>
        <a:p>
          <a:pPr marL="228600" lvl="1" indent="-228600" algn="l" defTabSz="933450">
            <a:lnSpc>
              <a:spcPct val="90000"/>
            </a:lnSpc>
            <a:spcBef>
              <a:spcPct val="0"/>
            </a:spcBef>
            <a:spcAft>
              <a:spcPct val="15000"/>
            </a:spcAft>
            <a:buChar char="••"/>
          </a:pPr>
          <a:r>
            <a:rPr lang="ru-RU" sz="2100" kern="1200" dirty="0" smtClean="0"/>
            <a:t>возможность изменить ход реализации проекта при необходимости.</a:t>
          </a:r>
          <a:endParaRPr lang="ru-RU" sz="2100" kern="1200" dirty="0"/>
        </a:p>
      </dsp:txBody>
      <dsp:txXfrm rot="-5400000">
        <a:off x="2962655" y="564987"/>
        <a:ext cx="5009833" cy="5062714"/>
      </dsp:txXfrm>
    </dsp:sp>
    <dsp:sp modelId="{B073FC17-BAA9-48FE-A441-408E47A8D8D9}">
      <dsp:nvSpPr>
        <dsp:cNvPr id="0" name=""/>
        <dsp:cNvSpPr/>
      </dsp:nvSpPr>
      <dsp:spPr>
        <a:xfrm>
          <a:off x="0" y="288021"/>
          <a:ext cx="2962656" cy="56166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ru-RU" sz="3200" kern="1200" dirty="0" smtClean="0"/>
            <a:t>Выбор проектного управления определяется следующим:</a:t>
          </a:r>
        </a:p>
        <a:p>
          <a:pPr lvl="0" algn="ctr" defTabSz="1422400">
            <a:lnSpc>
              <a:spcPct val="90000"/>
            </a:lnSpc>
            <a:spcBef>
              <a:spcPct val="0"/>
            </a:spcBef>
            <a:spcAft>
              <a:spcPct val="35000"/>
            </a:spcAft>
          </a:pPr>
          <a:endParaRPr lang="ru-RU" sz="3200" kern="1200" dirty="0"/>
        </a:p>
      </dsp:txBody>
      <dsp:txXfrm>
        <a:off x="144625" y="432646"/>
        <a:ext cx="2673406" cy="532739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76987-F8EE-4676-8F42-159EA1813EBA}">
      <dsp:nvSpPr>
        <dsp:cNvPr id="0" name=""/>
        <dsp:cNvSpPr/>
      </dsp:nvSpPr>
      <dsp:spPr>
        <a:xfrm rot="5400000">
          <a:off x="1587031" y="1034016"/>
          <a:ext cx="930337" cy="1059156"/>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176103-891B-439A-8E3B-6CAD7B49F109}">
      <dsp:nvSpPr>
        <dsp:cNvPr id="0" name=""/>
        <dsp:cNvSpPr/>
      </dsp:nvSpPr>
      <dsp:spPr>
        <a:xfrm>
          <a:off x="0" y="0"/>
          <a:ext cx="3392731" cy="1096247"/>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smtClean="0"/>
            <a:t>Предварительную (предынвестиционную)</a:t>
          </a:r>
          <a:endParaRPr lang="ru-RU" sz="2400" kern="1200" dirty="0"/>
        </a:p>
      </dsp:txBody>
      <dsp:txXfrm>
        <a:off x="53524" y="53524"/>
        <a:ext cx="3285683" cy="989199"/>
      </dsp:txXfrm>
    </dsp:sp>
    <dsp:sp modelId="{318537E4-61C9-4FBF-A6C5-C76B4F28097A}">
      <dsp:nvSpPr>
        <dsp:cNvPr id="0" name=""/>
        <dsp:cNvSpPr/>
      </dsp:nvSpPr>
      <dsp:spPr>
        <a:xfrm>
          <a:off x="3323298" y="125180"/>
          <a:ext cx="1139061" cy="886035"/>
        </a:xfrm>
        <a:prstGeom prst="rect">
          <a:avLst/>
        </a:prstGeom>
        <a:noFill/>
        <a:ln>
          <a:noFill/>
        </a:ln>
        <a:effectLst/>
      </dsp:spPr>
      <dsp:style>
        <a:lnRef idx="0">
          <a:scrgbClr r="0" g="0" b="0"/>
        </a:lnRef>
        <a:fillRef idx="0">
          <a:scrgbClr r="0" g="0" b="0"/>
        </a:fillRef>
        <a:effectRef idx="0">
          <a:scrgbClr r="0" g="0" b="0"/>
        </a:effectRef>
        <a:fontRef idx="minor"/>
      </dsp:style>
    </dsp:sp>
    <dsp:sp modelId="{49788B9F-1D9B-49AE-815D-8AAD71FE5362}">
      <dsp:nvSpPr>
        <dsp:cNvPr id="0" name=""/>
        <dsp:cNvSpPr/>
      </dsp:nvSpPr>
      <dsp:spPr>
        <a:xfrm rot="5400000">
          <a:off x="3546845" y="2268739"/>
          <a:ext cx="930337" cy="1059156"/>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924074-04A2-4E8F-B83F-4F0834A017DF}">
      <dsp:nvSpPr>
        <dsp:cNvPr id="0" name=""/>
        <dsp:cNvSpPr/>
      </dsp:nvSpPr>
      <dsp:spPr>
        <a:xfrm>
          <a:off x="2499004" y="1281499"/>
          <a:ext cx="3683328" cy="1096247"/>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smtClean="0"/>
            <a:t>Инвестиционную</a:t>
          </a:r>
          <a:endParaRPr lang="ru-RU" sz="2400" kern="1200" dirty="0"/>
        </a:p>
      </dsp:txBody>
      <dsp:txXfrm>
        <a:off x="2552528" y="1335023"/>
        <a:ext cx="3576280" cy="989199"/>
      </dsp:txXfrm>
    </dsp:sp>
    <dsp:sp modelId="{0A52F3B8-E1E7-43C8-9F7C-AA2CC1764034}">
      <dsp:nvSpPr>
        <dsp:cNvPr id="0" name=""/>
        <dsp:cNvSpPr/>
      </dsp:nvSpPr>
      <dsp:spPr>
        <a:xfrm>
          <a:off x="5205476" y="1356628"/>
          <a:ext cx="1139061" cy="886035"/>
        </a:xfrm>
        <a:prstGeom prst="rect">
          <a:avLst/>
        </a:prstGeom>
        <a:noFill/>
        <a:ln>
          <a:noFill/>
        </a:ln>
        <a:effectLst/>
      </dsp:spPr>
      <dsp:style>
        <a:lnRef idx="0">
          <a:scrgbClr r="0" g="0" b="0"/>
        </a:lnRef>
        <a:fillRef idx="0">
          <a:scrgbClr r="0" g="0" b="0"/>
        </a:fillRef>
        <a:effectRef idx="0">
          <a:scrgbClr r="0" g="0" b="0"/>
        </a:effectRef>
        <a:fontRef idx="minor"/>
      </dsp:style>
    </dsp:sp>
    <dsp:sp modelId="{6D41F7DF-B2F0-4E1E-9918-B38CF3E2A2DC}">
      <dsp:nvSpPr>
        <dsp:cNvPr id="0" name=""/>
        <dsp:cNvSpPr/>
      </dsp:nvSpPr>
      <dsp:spPr>
        <a:xfrm>
          <a:off x="4512792" y="2501974"/>
          <a:ext cx="2866899" cy="1096247"/>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smtClean="0"/>
            <a:t>Производственную</a:t>
          </a:r>
          <a:endParaRPr lang="ru-RU" sz="2400" kern="1200" dirty="0"/>
        </a:p>
      </dsp:txBody>
      <dsp:txXfrm>
        <a:off x="4566316" y="2555498"/>
        <a:ext cx="2759851" cy="9891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D49B68-AB9E-45D6-944B-6F1A40AF385C}">
      <dsp:nvSpPr>
        <dsp:cNvPr id="0" name=""/>
        <dsp:cNvSpPr/>
      </dsp:nvSpPr>
      <dsp:spPr>
        <a:xfrm>
          <a:off x="0" y="265985"/>
          <a:ext cx="8136904" cy="835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117856" rIns="206248" bIns="117856" numCol="1" spcCol="1270" anchor="ctr" anchorCtr="0">
          <a:noAutofit/>
        </a:bodyPr>
        <a:lstStyle/>
        <a:p>
          <a:pPr lvl="0" algn="ctr" defTabSz="1289050">
            <a:lnSpc>
              <a:spcPct val="90000"/>
            </a:lnSpc>
            <a:spcBef>
              <a:spcPct val="0"/>
            </a:spcBef>
            <a:spcAft>
              <a:spcPct val="35000"/>
            </a:spcAft>
          </a:pPr>
          <a:r>
            <a:rPr lang="ru-RU" sz="2900" kern="1200" dirty="0" smtClean="0"/>
            <a:t>Предынвестиционная фаза:</a:t>
          </a:r>
          <a:endParaRPr lang="ru-RU" sz="2900" kern="1200" dirty="0"/>
        </a:p>
      </dsp:txBody>
      <dsp:txXfrm>
        <a:off x="0" y="265985"/>
        <a:ext cx="8136904" cy="835200"/>
      </dsp:txXfrm>
    </dsp:sp>
    <dsp:sp modelId="{AD366ADC-4016-47FC-A45F-5773E83BD4A6}">
      <dsp:nvSpPr>
        <dsp:cNvPr id="0" name=""/>
        <dsp:cNvSpPr/>
      </dsp:nvSpPr>
      <dsp:spPr>
        <a:xfrm>
          <a:off x="0" y="1101185"/>
          <a:ext cx="8136904" cy="453748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4686" tIns="154686" rIns="206248" bIns="232029" numCol="1" spcCol="1270" anchor="t" anchorCtr="0">
          <a:noAutofit/>
        </a:bodyPr>
        <a:lstStyle/>
        <a:p>
          <a:pPr marL="285750" lvl="1" indent="-285750" algn="l" defTabSz="1289050">
            <a:lnSpc>
              <a:spcPct val="90000"/>
            </a:lnSpc>
            <a:spcBef>
              <a:spcPct val="0"/>
            </a:spcBef>
            <a:spcAft>
              <a:spcPct val="15000"/>
            </a:spcAft>
            <a:buChar char="••"/>
          </a:pPr>
          <a:r>
            <a:rPr lang="ru-RU" sz="2900" kern="1200" dirty="0" smtClean="0"/>
            <a:t>Определение инвестиционных возможностей </a:t>
          </a:r>
          <a:endParaRPr lang="ru-RU" sz="2900" kern="1200" dirty="0"/>
        </a:p>
        <a:p>
          <a:pPr marL="285750" lvl="1" indent="-285750" algn="l" defTabSz="1289050">
            <a:lnSpc>
              <a:spcPct val="90000"/>
            </a:lnSpc>
            <a:spcBef>
              <a:spcPct val="0"/>
            </a:spcBef>
            <a:spcAft>
              <a:spcPct val="15000"/>
            </a:spcAft>
            <a:buChar char="••"/>
          </a:pPr>
          <a:r>
            <a:rPr lang="ru-RU" sz="2900" kern="1200" smtClean="0"/>
            <a:t>Исследование возможностей</a:t>
          </a:r>
          <a:endParaRPr lang="ru-RU" sz="2900" kern="1200" dirty="0"/>
        </a:p>
        <a:p>
          <a:pPr marL="285750" lvl="1" indent="-285750" algn="l" defTabSz="1289050">
            <a:lnSpc>
              <a:spcPct val="90000"/>
            </a:lnSpc>
            <a:spcBef>
              <a:spcPct val="0"/>
            </a:spcBef>
            <a:spcAft>
              <a:spcPct val="15000"/>
            </a:spcAft>
            <a:buChar char="••"/>
          </a:pPr>
          <a:r>
            <a:rPr lang="ru-RU" sz="2900" kern="1200" smtClean="0"/>
            <a:t>Разработка концепции проекта</a:t>
          </a:r>
          <a:endParaRPr lang="ru-RU" sz="2900" kern="1200" dirty="0"/>
        </a:p>
        <a:p>
          <a:pPr marL="285750" lvl="1" indent="-285750" algn="l" defTabSz="1289050">
            <a:lnSpc>
              <a:spcPct val="90000"/>
            </a:lnSpc>
            <a:spcBef>
              <a:spcPct val="0"/>
            </a:spcBef>
            <a:spcAft>
              <a:spcPct val="15000"/>
            </a:spcAft>
            <a:buChar char="••"/>
          </a:pPr>
          <a:r>
            <a:rPr lang="ru-RU" sz="2900" kern="1200" dirty="0" smtClean="0"/>
            <a:t>Предварительное технико-экономическое обоснование (ТЭО)</a:t>
          </a:r>
          <a:endParaRPr lang="ru-RU" sz="2900" kern="1200" dirty="0"/>
        </a:p>
        <a:p>
          <a:pPr marL="285750" lvl="1" indent="-285750" algn="l" defTabSz="1289050">
            <a:lnSpc>
              <a:spcPct val="90000"/>
            </a:lnSpc>
            <a:spcBef>
              <a:spcPct val="0"/>
            </a:spcBef>
            <a:spcAft>
              <a:spcPct val="15000"/>
            </a:spcAft>
            <a:buChar char="••"/>
          </a:pPr>
          <a:r>
            <a:rPr lang="ru-RU" sz="2900" kern="1200" smtClean="0"/>
            <a:t>Исследование обеспечения</a:t>
          </a:r>
          <a:endParaRPr lang="ru-RU" sz="2900" kern="1200" dirty="0"/>
        </a:p>
        <a:p>
          <a:pPr marL="285750" lvl="1" indent="-285750" algn="l" defTabSz="1289050">
            <a:lnSpc>
              <a:spcPct val="90000"/>
            </a:lnSpc>
            <a:spcBef>
              <a:spcPct val="0"/>
            </a:spcBef>
            <a:spcAft>
              <a:spcPct val="15000"/>
            </a:spcAft>
            <a:buChar char="••"/>
          </a:pPr>
          <a:r>
            <a:rPr lang="ru-RU" sz="2900" kern="1200" smtClean="0"/>
            <a:t>Детальное ТЭО</a:t>
          </a:r>
          <a:endParaRPr lang="ru-RU" sz="2900" kern="1200" dirty="0"/>
        </a:p>
        <a:p>
          <a:pPr marL="285750" lvl="1" indent="-285750" algn="l" defTabSz="1289050">
            <a:lnSpc>
              <a:spcPct val="90000"/>
            </a:lnSpc>
            <a:spcBef>
              <a:spcPct val="0"/>
            </a:spcBef>
            <a:spcAft>
              <a:spcPct val="15000"/>
            </a:spcAft>
            <a:buChar char="••"/>
          </a:pPr>
          <a:r>
            <a:rPr lang="ru-RU" sz="2900" kern="1200" smtClean="0"/>
            <a:t>Оценочные исследования по проекту</a:t>
          </a:r>
          <a:endParaRPr lang="ru-RU" sz="2900" kern="1200" dirty="0"/>
        </a:p>
        <a:p>
          <a:pPr marL="285750" lvl="1" indent="-285750" algn="l" defTabSz="1289050">
            <a:lnSpc>
              <a:spcPct val="90000"/>
            </a:lnSpc>
            <a:spcBef>
              <a:spcPct val="0"/>
            </a:spcBef>
            <a:spcAft>
              <a:spcPct val="15000"/>
            </a:spcAft>
            <a:buChar char="••"/>
          </a:pPr>
          <a:r>
            <a:rPr lang="ru-RU" sz="2900" kern="1200" dirty="0" smtClean="0"/>
            <a:t>Подготовка оценочного заключения</a:t>
          </a:r>
          <a:endParaRPr lang="ru-RU" sz="2900" kern="1200" dirty="0"/>
        </a:p>
      </dsp:txBody>
      <dsp:txXfrm>
        <a:off x="0" y="1101185"/>
        <a:ext cx="8136904" cy="453748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D49B68-AB9E-45D6-944B-6F1A40AF385C}">
      <dsp:nvSpPr>
        <dsp:cNvPr id="0" name=""/>
        <dsp:cNvSpPr/>
      </dsp:nvSpPr>
      <dsp:spPr>
        <a:xfrm>
          <a:off x="0" y="515127"/>
          <a:ext cx="8136904" cy="921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130048" rIns="227584" bIns="130048" numCol="1" spcCol="1270" anchor="ctr" anchorCtr="0">
          <a:noAutofit/>
        </a:bodyPr>
        <a:lstStyle/>
        <a:p>
          <a:pPr lvl="0" algn="ctr" defTabSz="1422400">
            <a:lnSpc>
              <a:spcPct val="90000"/>
            </a:lnSpc>
            <a:spcBef>
              <a:spcPct val="0"/>
            </a:spcBef>
            <a:spcAft>
              <a:spcPct val="35000"/>
            </a:spcAft>
          </a:pPr>
          <a:r>
            <a:rPr lang="ru-RU" sz="3200" u="none" kern="1200" dirty="0" smtClean="0"/>
            <a:t>Инвестиционная фаза:</a:t>
          </a:r>
          <a:endParaRPr lang="ru-RU" sz="3200" u="none" kern="1200" dirty="0"/>
        </a:p>
      </dsp:txBody>
      <dsp:txXfrm>
        <a:off x="0" y="515127"/>
        <a:ext cx="8136904" cy="921600"/>
      </dsp:txXfrm>
    </dsp:sp>
    <dsp:sp modelId="{AD366ADC-4016-47FC-A45F-5773E83BD4A6}">
      <dsp:nvSpPr>
        <dsp:cNvPr id="0" name=""/>
        <dsp:cNvSpPr/>
      </dsp:nvSpPr>
      <dsp:spPr>
        <a:xfrm>
          <a:off x="0" y="1436728"/>
          <a:ext cx="8136904" cy="3952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ct val="15000"/>
            </a:spcAft>
            <a:buChar char="••"/>
          </a:pPr>
          <a:r>
            <a:rPr lang="ru-RU" sz="3200" kern="1200" smtClean="0"/>
            <a:t>Проведение переговоров и заключение контрактов</a:t>
          </a:r>
          <a:endParaRPr lang="ru-RU" sz="3200" kern="1200" dirty="0"/>
        </a:p>
        <a:p>
          <a:pPr marL="285750" lvl="1" indent="-285750" algn="l" defTabSz="1422400">
            <a:lnSpc>
              <a:spcPct val="90000"/>
            </a:lnSpc>
            <a:spcBef>
              <a:spcPct val="0"/>
            </a:spcBef>
            <a:spcAft>
              <a:spcPct val="15000"/>
            </a:spcAft>
            <a:buChar char="••"/>
          </a:pPr>
          <a:r>
            <a:rPr lang="ru-RU" sz="3200" kern="1200" smtClean="0"/>
            <a:t>Инженерно-техническое проектирование</a:t>
          </a:r>
          <a:endParaRPr lang="ru-RU" sz="3200" kern="1200"/>
        </a:p>
        <a:p>
          <a:pPr marL="285750" lvl="1" indent="-285750" algn="l" defTabSz="1422400">
            <a:lnSpc>
              <a:spcPct val="90000"/>
            </a:lnSpc>
            <a:spcBef>
              <a:spcPct val="0"/>
            </a:spcBef>
            <a:spcAft>
              <a:spcPct val="15000"/>
            </a:spcAft>
            <a:buChar char="••"/>
          </a:pPr>
          <a:r>
            <a:rPr lang="ru-RU" sz="3200" kern="1200" dirty="0" smtClean="0"/>
            <a:t>Строительство</a:t>
          </a:r>
          <a:endParaRPr lang="ru-RU" sz="3200" kern="1200" dirty="0"/>
        </a:p>
        <a:p>
          <a:pPr marL="285750" lvl="1" indent="-285750" algn="l" defTabSz="1422400">
            <a:lnSpc>
              <a:spcPct val="90000"/>
            </a:lnSpc>
            <a:spcBef>
              <a:spcPct val="0"/>
            </a:spcBef>
            <a:spcAft>
              <a:spcPct val="15000"/>
            </a:spcAft>
            <a:buChar char="••"/>
          </a:pPr>
          <a:r>
            <a:rPr lang="ru-RU" sz="3200" kern="1200" smtClean="0"/>
            <a:t>Предпроизводственный  маркетинг</a:t>
          </a:r>
          <a:endParaRPr lang="ru-RU" sz="3200" kern="1200"/>
        </a:p>
        <a:p>
          <a:pPr marL="285750" lvl="1" indent="-285750" algn="l" defTabSz="1422400">
            <a:lnSpc>
              <a:spcPct val="90000"/>
            </a:lnSpc>
            <a:spcBef>
              <a:spcPct val="0"/>
            </a:spcBef>
            <a:spcAft>
              <a:spcPct val="15000"/>
            </a:spcAft>
            <a:buChar char="••"/>
          </a:pPr>
          <a:r>
            <a:rPr lang="ru-RU" sz="3200" kern="1200" smtClean="0"/>
            <a:t>Обучение персонала</a:t>
          </a:r>
          <a:endParaRPr lang="ru-RU" sz="3200" kern="1200"/>
        </a:p>
        <a:p>
          <a:pPr marL="285750" lvl="1" indent="-285750" algn="l" defTabSz="1422400">
            <a:lnSpc>
              <a:spcPct val="90000"/>
            </a:lnSpc>
            <a:spcBef>
              <a:spcPct val="0"/>
            </a:spcBef>
            <a:spcAft>
              <a:spcPct val="15000"/>
            </a:spcAft>
            <a:buChar char="••"/>
          </a:pPr>
          <a:r>
            <a:rPr lang="ru-RU" sz="3200" kern="1200" dirty="0" smtClean="0"/>
            <a:t>Сдача в эксплуатацию и освоение проекта</a:t>
          </a:r>
          <a:endParaRPr lang="ru-RU" sz="3200" kern="1200" dirty="0"/>
        </a:p>
      </dsp:txBody>
      <dsp:txXfrm>
        <a:off x="0" y="1436728"/>
        <a:ext cx="8136904" cy="39528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D49B68-AB9E-45D6-944B-6F1A40AF385C}">
      <dsp:nvSpPr>
        <dsp:cNvPr id="0" name=""/>
        <dsp:cNvSpPr/>
      </dsp:nvSpPr>
      <dsp:spPr>
        <a:xfrm>
          <a:off x="0" y="588927"/>
          <a:ext cx="8136904" cy="1872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178816" rIns="312928" bIns="178816" numCol="1" spcCol="1270" anchor="ctr" anchorCtr="0">
          <a:noAutofit/>
        </a:bodyPr>
        <a:lstStyle/>
        <a:p>
          <a:pPr lvl="0" algn="ctr" defTabSz="1955800">
            <a:lnSpc>
              <a:spcPct val="90000"/>
            </a:lnSpc>
            <a:spcBef>
              <a:spcPct val="0"/>
            </a:spcBef>
            <a:spcAft>
              <a:spcPct val="35000"/>
            </a:spcAft>
          </a:pPr>
          <a:r>
            <a:rPr lang="ru-RU" sz="4400" kern="1200" dirty="0" smtClean="0"/>
            <a:t>Производственная фаза:</a:t>
          </a:r>
          <a:endParaRPr lang="ru-RU" sz="4400" u="none" kern="1200" dirty="0"/>
        </a:p>
      </dsp:txBody>
      <dsp:txXfrm>
        <a:off x="0" y="588927"/>
        <a:ext cx="8136904" cy="1872000"/>
      </dsp:txXfrm>
    </dsp:sp>
    <dsp:sp modelId="{AD366ADC-4016-47FC-A45F-5773E83BD4A6}">
      <dsp:nvSpPr>
        <dsp:cNvPr id="0" name=""/>
        <dsp:cNvSpPr/>
      </dsp:nvSpPr>
      <dsp:spPr>
        <a:xfrm>
          <a:off x="0" y="2460927"/>
          <a:ext cx="8136904"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ct val="15000"/>
            </a:spcAft>
            <a:buChar char="••"/>
          </a:pPr>
          <a:r>
            <a:rPr lang="ru-RU" sz="3200" kern="1200" dirty="0" smtClean="0"/>
            <a:t>Производство</a:t>
          </a:r>
          <a:endParaRPr lang="ru-RU" sz="3200" kern="1200" dirty="0"/>
        </a:p>
        <a:p>
          <a:pPr marL="285750" lvl="1" indent="-285750" algn="l" defTabSz="1422400">
            <a:lnSpc>
              <a:spcPct val="90000"/>
            </a:lnSpc>
            <a:spcBef>
              <a:spcPct val="0"/>
            </a:spcBef>
            <a:spcAft>
              <a:spcPct val="15000"/>
            </a:spcAft>
            <a:buChar char="••"/>
          </a:pPr>
          <a:r>
            <a:rPr lang="ru-RU" sz="3200" kern="1200" dirty="0" smtClean="0"/>
            <a:t>Развитие производства (рационализация, инновации, расширение)</a:t>
          </a:r>
          <a:endParaRPr lang="ru-RU" sz="3200" kern="1200" dirty="0"/>
        </a:p>
        <a:p>
          <a:pPr marL="285750" lvl="1" indent="-285750" algn="l" defTabSz="1422400">
            <a:lnSpc>
              <a:spcPct val="90000"/>
            </a:lnSpc>
            <a:spcBef>
              <a:spcPct val="0"/>
            </a:spcBef>
            <a:spcAft>
              <a:spcPct val="15000"/>
            </a:spcAft>
            <a:buChar char="••"/>
          </a:pPr>
          <a:r>
            <a:rPr lang="ru-RU" sz="3200" kern="1200" dirty="0" smtClean="0"/>
            <a:t>Завершение проекта</a:t>
          </a:r>
          <a:endParaRPr lang="ru-RU" sz="3200" kern="1200" dirty="0"/>
        </a:p>
      </dsp:txBody>
      <dsp:txXfrm>
        <a:off x="0" y="2460927"/>
        <a:ext cx="8136904" cy="285480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31C886-EFB7-4CDF-A320-0CA95171235D}" type="datetimeFigureOut">
              <a:rPr lang="ru-RU" smtClean="0"/>
              <a:t>24.12.2021</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D0257E-DCB5-45CD-B511-C6ADF126630A}" type="slidenum">
              <a:rPr lang="ru-RU" smtClean="0"/>
              <a:t>‹#›</a:t>
            </a:fld>
            <a:endParaRPr lang="ru-RU"/>
          </a:p>
        </p:txBody>
      </p:sp>
    </p:spTree>
    <p:extLst>
      <p:ext uri="{BB962C8B-B14F-4D97-AF65-F5344CB8AC3E}">
        <p14:creationId xmlns:p14="http://schemas.microsoft.com/office/powerpoint/2010/main" val="6400158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D0257E-DCB5-45CD-B511-C6ADF126630A}" type="slidenum">
              <a:rPr lang="ru-RU" smtClean="0"/>
              <a:t>12</a:t>
            </a:fld>
            <a:endParaRPr lang="ru-RU"/>
          </a:p>
        </p:txBody>
      </p:sp>
    </p:spTree>
    <p:extLst>
      <p:ext uri="{BB962C8B-B14F-4D97-AF65-F5344CB8AC3E}">
        <p14:creationId xmlns:p14="http://schemas.microsoft.com/office/powerpoint/2010/main" val="890283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D0257E-DCB5-45CD-B511-C6ADF126630A}" type="slidenum">
              <a:rPr lang="ru-RU" smtClean="0"/>
              <a:t>19</a:t>
            </a:fld>
            <a:endParaRPr lang="ru-RU"/>
          </a:p>
        </p:txBody>
      </p:sp>
    </p:spTree>
    <p:extLst>
      <p:ext uri="{BB962C8B-B14F-4D97-AF65-F5344CB8AC3E}">
        <p14:creationId xmlns:p14="http://schemas.microsoft.com/office/powerpoint/2010/main" val="3006764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i="1" kern="1200" dirty="0" smtClean="0">
                <a:solidFill>
                  <a:schemeClr val="tx1"/>
                </a:solidFill>
                <a:effectLst/>
                <a:latin typeface="+mn-lt"/>
                <a:ea typeface="+mn-ea"/>
                <a:cs typeface="+mn-cs"/>
              </a:rPr>
              <a:t>Нефинансовые компании</a:t>
            </a:r>
            <a:r>
              <a:rPr lang="ru-RU" sz="1200" kern="1200" dirty="0" smtClean="0">
                <a:solidFill>
                  <a:schemeClr val="tx1"/>
                </a:solidFill>
                <a:effectLst/>
                <a:latin typeface="+mn-lt"/>
                <a:ea typeface="+mn-ea"/>
                <a:cs typeface="+mn-cs"/>
              </a:rPr>
              <a:t>, в структуре которых преобладают реальные инвестиции в форме капитальных вложений. Инвестирование в новые активы, приносящие доход, является наиболее очевидным средством роста капитала для собственников (акционеров) компании. Если инвестиции компании повышают ее конкурентоспособность и обеспечивают прирост доходности капитала, то стоимость компании увеличивается, и ее владельцы становятся богаче. В противном случае инвестиции, формально увеличивая пассивы баланса (за счет привлечения дополнительных средств), приведут к снижению стоимости компании. Рыночная оценка капитала компании будет падать в результате снижения конкурентоспособности и финансовых показателей [6].</a:t>
            </a:r>
          </a:p>
          <a:p>
            <a:r>
              <a:rPr lang="ru-RU" sz="1200" kern="1200" dirty="0" smtClean="0">
                <a:solidFill>
                  <a:schemeClr val="tx1"/>
                </a:solidFill>
                <a:effectLst/>
                <a:latin typeface="+mn-lt"/>
                <a:ea typeface="+mn-ea"/>
                <a:cs typeface="+mn-cs"/>
              </a:rPr>
              <a:t>В значительной степени принятие инвестиционных решений представителей этого класса ориентировано на стратегию развития собственного бизнеса, например, роста, который может реализовываться либо через органический рост (капитальные вложения), либо через покупку контроля над другими функционирующими компаниями рынка (например, конкурентами). В большинстве случаев за принятием инвестиционного решения инвесторами первого класса лежит анализ инвестиционного проекта.</a:t>
            </a:r>
          </a:p>
          <a:p>
            <a:r>
              <a:rPr lang="ru-RU" sz="1200" b="1" i="1" kern="1200" dirty="0" smtClean="0">
                <a:solidFill>
                  <a:schemeClr val="tx1"/>
                </a:solidFill>
                <a:effectLst/>
                <a:latin typeface="+mn-lt"/>
                <a:ea typeface="+mn-ea"/>
                <a:cs typeface="+mn-cs"/>
              </a:rPr>
              <a:t>Профессиональные игроки </a:t>
            </a:r>
            <a:r>
              <a:rPr lang="ru-RU" sz="1200" kern="1200" dirty="0" smtClean="0">
                <a:solidFill>
                  <a:schemeClr val="tx1"/>
                </a:solidFill>
                <a:effectLst/>
                <a:latin typeface="+mn-lt"/>
                <a:ea typeface="+mn-ea"/>
                <a:cs typeface="+mn-cs"/>
              </a:rPr>
              <a:t>финансового рынка, которых называют финансовыми посредниками, так как они аккумулируют деньги частных лиц, фирм, государства и вкладывают их в объекты инвестиционного рынка. Эту группу формируют коммерческие и инвестиционные банки, сберегательные и страховые организации; управляющие компании, предлагающие рынку фонды коллективного инвестирования, пенсионные фонды, фонды прямых инвестиций, венчурные фонды и хедж-фонды. Особенность профессиональных инвесторов – следование портфельной стратегии, предполагающей ту или иную степень диверсификации капитала по инвестиционным объектам. Традиционная область работы профессиональных инвесторов – рынок ценных бумаг, рынок акций (фондовый рынок).</a:t>
            </a:r>
          </a:p>
          <a:p>
            <a:r>
              <a:rPr lang="ru-RU" sz="1200" kern="1200" dirty="0" smtClean="0">
                <a:solidFill>
                  <a:schemeClr val="tx1"/>
                </a:solidFill>
                <a:effectLst/>
                <a:latin typeface="+mn-lt"/>
                <a:ea typeface="+mn-ea"/>
                <a:cs typeface="+mn-cs"/>
              </a:rPr>
              <a:t>Под прямыми инвестициями предполагается вложение денег непосредственно в реальные активы или получение контроля над предприятием (приобретение его контрольного пакета акций). Часто для этих целей создаются фонды прямых инвестиций. Акции или паи таких фондов являются для их вкладчиков одним из финансовых инструментов, используемым для получения прибыли.</a:t>
            </a:r>
          </a:p>
          <a:p>
            <a:r>
              <a:rPr lang="ru-RU" sz="1200" kern="1200" dirty="0" smtClean="0">
                <a:solidFill>
                  <a:schemeClr val="tx1"/>
                </a:solidFill>
                <a:effectLst/>
                <a:latin typeface="+mn-lt"/>
                <a:ea typeface="+mn-ea"/>
                <a:cs typeface="+mn-cs"/>
              </a:rPr>
              <a:t>Аккумулирование денег непрофессиональных инвесторов управляющими компаниями реализуется по двум направления: розничное инвестирование, ориентирующее клиентов на </a:t>
            </a:r>
            <a:r>
              <a:rPr lang="ru-RU" sz="1200" kern="1200" dirty="0" err="1" smtClean="0">
                <a:solidFill>
                  <a:schemeClr val="tx1"/>
                </a:solidFill>
                <a:effectLst/>
                <a:latin typeface="+mn-lt"/>
                <a:ea typeface="+mn-ea"/>
                <a:cs typeface="+mn-cs"/>
              </a:rPr>
              <a:t>ПИФы</a:t>
            </a:r>
            <a:r>
              <a:rPr lang="ru-RU" sz="1200" kern="1200" dirty="0" smtClean="0">
                <a:solidFill>
                  <a:schemeClr val="tx1"/>
                </a:solidFill>
                <a:effectLst/>
                <a:latin typeface="+mn-lt"/>
                <a:ea typeface="+mn-ea"/>
                <a:cs typeface="+mn-cs"/>
              </a:rPr>
              <a:t>, интернет-трейдинг, и управление капиталом частных инвесторов.</a:t>
            </a:r>
          </a:p>
          <a:p>
            <a:r>
              <a:rPr lang="ru-RU" sz="1200" i="1" kern="1200" dirty="0" smtClean="0">
                <a:solidFill>
                  <a:schemeClr val="tx1"/>
                </a:solidFill>
                <a:effectLst/>
                <a:latin typeface="+mn-lt"/>
                <a:ea typeface="+mn-ea"/>
                <a:cs typeface="+mn-cs"/>
              </a:rPr>
              <a:t>Розничное инвестирование</a:t>
            </a:r>
            <a:r>
              <a:rPr lang="ru-RU" sz="1200" kern="1200" dirty="0" smtClean="0">
                <a:solidFill>
                  <a:schemeClr val="tx1"/>
                </a:solidFill>
                <a:effectLst/>
                <a:latin typeface="+mn-lt"/>
                <a:ea typeface="+mn-ea"/>
                <a:cs typeface="+mn-cs"/>
              </a:rPr>
              <a:t> имеет низкий входной барьер и предполагает продажу уже готовых инвестиционных продуктов. </a:t>
            </a:r>
          </a:p>
          <a:p>
            <a:r>
              <a:rPr lang="ru-RU" sz="1200" i="1" kern="1200" dirty="0" smtClean="0">
                <a:solidFill>
                  <a:schemeClr val="tx1"/>
                </a:solidFill>
                <a:effectLst/>
                <a:latin typeface="+mn-lt"/>
                <a:ea typeface="+mn-ea"/>
                <a:cs typeface="+mn-cs"/>
              </a:rPr>
              <a:t>Доверительное управление</a:t>
            </a:r>
            <a:r>
              <a:rPr lang="ru-RU" sz="1200" kern="1200" dirty="0" smtClean="0">
                <a:solidFill>
                  <a:schemeClr val="tx1"/>
                </a:solidFill>
                <a:effectLst/>
                <a:latin typeface="+mn-lt"/>
                <a:ea typeface="+mn-ea"/>
                <a:cs typeface="+mn-cs"/>
              </a:rPr>
              <a:t> – финансовая услуга со стороны управляющих инвестиционных компаний, которая строится на формировании инвестиционной стратегии под конкретный капитал клиента. Доверительное управление традиционно решало задачу сохранения капитала частных лиц в ситуации высоких налогов на наследование (Великобритания), запутанности налогообложения (США) или наличия рисков изъятия капитала (континентальная Европа) [5, с.28].</a:t>
            </a:r>
          </a:p>
          <a:p>
            <a:pPr marL="0" marR="0" indent="0" algn="l" defTabSz="914400" rtl="0" eaLnBrk="1" fontAlgn="auto" latinLnBrk="0" hangingPunct="1">
              <a:lnSpc>
                <a:spcPct val="100000"/>
              </a:lnSpc>
              <a:spcBef>
                <a:spcPts val="0"/>
              </a:spcBef>
              <a:spcAft>
                <a:spcPts val="0"/>
              </a:spcAft>
              <a:buClrTx/>
              <a:buSzTx/>
              <a:buFontTx/>
              <a:buNone/>
              <a:tabLst/>
              <a:defRPr/>
            </a:pPr>
            <a:r>
              <a:rPr lang="ru-RU" sz="1200" i="1" kern="1200" dirty="0" smtClean="0">
                <a:solidFill>
                  <a:schemeClr val="tx1"/>
                </a:solidFill>
                <a:effectLst/>
                <a:latin typeface="+mn-lt"/>
                <a:ea typeface="+mn-ea"/>
                <a:cs typeface="+mn-cs"/>
              </a:rPr>
              <a:t>Фонды прямых инвестиций</a:t>
            </a:r>
            <a:r>
              <a:rPr lang="ru-RU" sz="1200" kern="1200" dirty="0" smtClean="0">
                <a:solidFill>
                  <a:schemeClr val="tx1"/>
                </a:solidFill>
                <a:effectLst/>
                <a:latin typeface="+mn-lt"/>
                <a:ea typeface="+mn-ea"/>
                <a:cs typeface="+mn-cs"/>
              </a:rPr>
              <a:t> в качестве объектов инвестирования выбирают крупные пакеты акций </a:t>
            </a:r>
            <a:r>
              <a:rPr lang="ru-RU" sz="1200" kern="1200" dirty="0" err="1" smtClean="0">
                <a:solidFill>
                  <a:schemeClr val="tx1"/>
                </a:solidFill>
                <a:effectLst/>
                <a:latin typeface="+mn-lt"/>
                <a:ea typeface="+mn-ea"/>
                <a:cs typeface="+mn-cs"/>
              </a:rPr>
              <a:t>инвестиционно</a:t>
            </a:r>
            <a:r>
              <a:rPr lang="ru-RU" sz="1200" kern="1200" dirty="0" smtClean="0">
                <a:solidFill>
                  <a:schemeClr val="tx1"/>
                </a:solidFill>
                <a:effectLst/>
                <a:latin typeface="+mn-lt"/>
                <a:ea typeface="+mn-ea"/>
                <a:cs typeface="+mn-cs"/>
              </a:rPr>
              <a:t> привлекательных компаний, позволяющие контролировать денежные потоки и принимать активное участие в управлении (вплоть до введения собственного менеджмента). </a:t>
            </a:r>
            <a:r>
              <a:rPr lang="ru-RU" dirty="0" smtClean="0">
                <a:effectLst/>
              </a:rPr>
              <a:t>PEF </a:t>
            </a:r>
            <a:r>
              <a:rPr lang="en-US" dirty="0" smtClean="0">
                <a:effectLst/>
              </a:rPr>
              <a:t>(</a:t>
            </a:r>
            <a:r>
              <a:rPr lang="en-US" dirty="0" err="1" smtClean="0">
                <a:effectLst/>
              </a:rPr>
              <a:t>далее</a:t>
            </a:r>
            <a:r>
              <a:rPr lang="en-US" dirty="0" smtClean="0">
                <a:effectLst/>
              </a:rPr>
              <a:t> PEF — Private Equity Fund) </a:t>
            </a:r>
            <a:r>
              <a:rPr lang="ru-RU" dirty="0" smtClean="0">
                <a:effectLst/>
              </a:rPr>
              <a:t>представляет собой особую форму коллективного инвестирования в покупку крупного пакета акций (от 10%) или облигаций не прошедших IPO компаний. В отличие от обычных спекуляций на фондовой бирже, здесь акции покупаются на долгий срок, который часто превышает 5–7 лет. </a:t>
            </a:r>
            <a:r>
              <a:rPr lang="ru-RU" sz="1200" kern="1200" dirty="0" smtClean="0">
                <a:solidFill>
                  <a:schemeClr val="tx1"/>
                </a:solidFill>
                <a:effectLst/>
                <a:latin typeface="+mn-lt"/>
                <a:ea typeface="+mn-ea"/>
                <a:cs typeface="+mn-cs"/>
              </a:rPr>
              <a:t>Срок их инвестирования в проекты (компании) обычно более 3-5 лет. За этот период инвестиционный проект должен окупиться и принести требуемую отдачу (на развитых рынках это не менее 15-20% годовых, на развивающихся рынках – от 30%). Основную часть дохода фонд получает раз в несколько лет, когда выходит и очередного проекта, соответственно, и вознаграждение партнеров фонда отличается от схем оплаты труда в инвестиционных банках. Обычно вознаграждение составляет 20% прибыли, полученной от сделки, за вычетом минимальной доходности, оговоренной в инвестиционной декларации.</a:t>
            </a: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Фонды прямых инвестиций стали играть существенную роль в принятии инвестиционных решений в форме стратегического финансового инвестирования с 2000-х годов. Десятилетие назад компании, реализовывающие поглощение в качестве стратегического инвестора, имели фору перед фондами прямых инвестиций, так как могли обеспечить оплату покупки как собственными акциями, так и деньгами; рынок существенно доплачивал за потенциальное улучшение качества управления, что позволяло стратегическому инвестору-покупателю платить премию к фундаментальной цене. В последние годы из-за дешевизны заемных средств фонды прямых инвестиций и хедж-фонды стали привлекать огромные финансовые ресурсы и стали легко водить в капитал интересных для них копаний. </a:t>
            </a:r>
            <a:r>
              <a:rPr lang="ru-RU" dirty="0" smtClean="0">
                <a:effectLst/>
              </a:rPr>
              <a:t>В плане организационной структуры PEF представляет собой ООО, которое создается на конкретно оговоренный срок. Обычно это 7–10 лет. Учредители фонда делятся на две неравные категории: генеральный или управляющий партнер, который занимается фактическим управлением фондом; ограниченные партнеры, просто участвующие в инвестировании своими деньгами. </a:t>
            </a:r>
          </a:p>
          <a:p>
            <a:r>
              <a:rPr lang="ru-RU" b="1" dirty="0" smtClean="0"/>
              <a:t>В Беларуси появился фонд прямых инвестиций. </a:t>
            </a:r>
            <a:r>
              <a:rPr lang="ru-RU" dirty="0" smtClean="0"/>
              <a:t>Генеральный директор Управляющей компании фондами прямых инвестиций «Зубр Капитал» Олег </a:t>
            </a:r>
            <a:r>
              <a:rPr lang="ru-RU" dirty="0" err="1" smtClean="0"/>
              <a:t>Хусаенов</a:t>
            </a:r>
            <a:r>
              <a:rPr lang="ru-RU" dirty="0" smtClean="0"/>
              <a:t> сообщил, что компания создала фонд прямых инвестиций </a:t>
            </a:r>
            <a:r>
              <a:rPr lang="ru-RU" dirty="0" err="1" smtClean="0"/>
              <a:t>Zubr</a:t>
            </a:r>
            <a:r>
              <a:rPr lang="ru-RU" dirty="0" smtClean="0"/>
              <a:t> </a:t>
            </a:r>
            <a:r>
              <a:rPr lang="ru-RU" dirty="0" err="1" smtClean="0"/>
              <a:t>Capital</a:t>
            </a:r>
            <a:r>
              <a:rPr lang="ru-RU" dirty="0" smtClean="0"/>
              <a:t> </a:t>
            </a:r>
            <a:r>
              <a:rPr lang="ru-RU" dirty="0" err="1" smtClean="0"/>
              <a:t>Fund</a:t>
            </a:r>
            <a:r>
              <a:rPr lang="ru-RU" dirty="0" smtClean="0"/>
              <a:t> I (ZCFI) с объемом 50 миллионов долларов. В качестве инвесторов выступили Европейский банк реконструкции и развития и компания </a:t>
            </a:r>
            <a:r>
              <a:rPr lang="ru-RU" dirty="0" err="1" smtClean="0"/>
              <a:t>Wargaming</a:t>
            </a:r>
            <a:r>
              <a:rPr lang="ru-RU" dirty="0" smtClean="0"/>
              <a:t>. По плану ZCFI будет инвестировать в развитии частных компаний, которые обладают высоким экспортным потенциалом. Среди них фирмы, занимающиеся ИТ-технологиями, розничной торговлей и производством товаров народного потребления. На данный момент планируется поддержка 8 компаний.</a:t>
            </a:r>
          </a:p>
          <a:p>
            <a:pPr marL="0" marR="0" indent="0" algn="l" defTabSz="914400" rtl="0" eaLnBrk="1" fontAlgn="auto" latinLnBrk="0" hangingPunct="1">
              <a:lnSpc>
                <a:spcPct val="100000"/>
              </a:lnSpc>
              <a:spcBef>
                <a:spcPts val="0"/>
              </a:spcBef>
              <a:spcAft>
                <a:spcPts val="0"/>
              </a:spcAft>
              <a:buClrTx/>
              <a:buSzTx/>
              <a:buFontTx/>
              <a:buNone/>
              <a:tabLst/>
              <a:defRPr/>
            </a:pPr>
            <a:endParaRPr lang="ru-RU"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Хедж-фонды и инвестиционные компании (банки) инвестируют на еще меньший срок (1-2 года) и часто занимают позицию миноритарных акционеров. Хедж-фонд - это частный, не ограниченный нормативным регулированием, либо подверженный более слабому регулированию инвестиционный фонд, недоступный широкому кругу лиц и управляемый профессиональным инвестиционным управляющим. Отличается особой структурой вознаграждения за управление активами. При этом, в отличие от </a:t>
            </a:r>
            <a:r>
              <a:rPr lang="ru-RU" sz="1200" kern="1200" dirty="0" err="1" smtClean="0">
                <a:solidFill>
                  <a:schemeClr val="tx1"/>
                </a:solidFill>
                <a:effectLst/>
                <a:latin typeface="+mn-lt"/>
                <a:ea typeface="+mn-ea"/>
                <a:cs typeface="+mn-cs"/>
              </a:rPr>
              <a:t>ПИФов</a:t>
            </a:r>
            <a:r>
              <a:rPr lang="ru-RU" sz="1200" kern="1200" dirty="0" smtClean="0">
                <a:solidFill>
                  <a:schemeClr val="tx1"/>
                </a:solidFill>
                <a:effectLst/>
                <a:latin typeface="+mn-lt"/>
                <a:ea typeface="+mn-ea"/>
                <a:cs typeface="+mn-cs"/>
              </a:rPr>
              <a:t>, которые имеют достаточно зарегулированную инвестиционную декларацию, хедж-фонды обладают широкими возможностями в выборе инструментов вложения денег.</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3. </a:t>
            </a:r>
            <a:r>
              <a:rPr lang="ru-RU" sz="1200" b="1" i="1" kern="1200" dirty="0" smtClean="0">
                <a:solidFill>
                  <a:schemeClr val="tx1"/>
                </a:solidFill>
                <a:effectLst/>
                <a:latin typeface="+mn-lt"/>
                <a:ea typeface="+mn-ea"/>
                <a:cs typeface="+mn-cs"/>
              </a:rPr>
              <a:t>Частные инвесторы</a:t>
            </a:r>
            <a:r>
              <a:rPr lang="ru-RU" sz="1200" kern="1200" dirty="0" smtClean="0">
                <a:solidFill>
                  <a:schemeClr val="tx1"/>
                </a:solidFill>
                <a:effectLst/>
                <a:latin typeface="+mn-lt"/>
                <a:ea typeface="+mn-ea"/>
                <a:cs typeface="+mn-cs"/>
              </a:rPr>
              <a:t>, к которым традиционно относят население, рассматривающее инвестиционный рынок как вариант сбережения накоплений и «бизнес-ангелов».</a:t>
            </a:r>
          </a:p>
          <a:p>
            <a:r>
              <a:rPr lang="ru-RU" sz="1200" kern="1200" dirty="0" smtClean="0">
                <a:solidFill>
                  <a:schemeClr val="tx1"/>
                </a:solidFill>
                <a:effectLst/>
                <a:latin typeface="+mn-lt"/>
                <a:ea typeface="+mn-ea"/>
                <a:cs typeface="+mn-cs"/>
              </a:rPr>
              <a:t>Для </a:t>
            </a:r>
            <a:r>
              <a:rPr lang="ru-RU" sz="1200" u="sng" kern="1200" dirty="0" smtClean="0">
                <a:solidFill>
                  <a:schemeClr val="tx1"/>
                </a:solidFill>
                <a:effectLst/>
                <a:latin typeface="+mn-lt"/>
                <a:ea typeface="+mn-ea"/>
                <a:cs typeface="+mn-cs"/>
              </a:rPr>
              <a:t>бизнес-ангелов</a:t>
            </a:r>
            <a:r>
              <a:rPr lang="ru-RU" sz="1200" kern="1200" dirty="0" smtClean="0">
                <a:solidFill>
                  <a:schemeClr val="tx1"/>
                </a:solidFill>
                <a:effectLst/>
                <a:latin typeface="+mn-lt"/>
                <a:ea typeface="+mn-ea"/>
                <a:cs typeface="+mn-cs"/>
              </a:rPr>
              <a:t> характерны:</a:t>
            </a:r>
          </a:p>
          <a:p>
            <a:r>
              <a:rPr lang="ru-RU" sz="1200" kern="1200" dirty="0" smtClean="0">
                <a:solidFill>
                  <a:schemeClr val="tx1"/>
                </a:solidFill>
                <a:effectLst/>
                <a:latin typeface="+mn-lt"/>
                <a:ea typeface="+mn-ea"/>
                <a:cs typeface="+mn-cs"/>
              </a:rPr>
              <a:t>миноритарн</a:t>
            </a:r>
            <a:r>
              <a:rPr lang="ru-RU" sz="1200" u="sng" kern="1200" dirty="0" smtClean="0">
                <a:solidFill>
                  <a:schemeClr val="tx1"/>
                </a:solidFill>
                <a:effectLst/>
                <a:latin typeface="+mn-lt"/>
                <a:ea typeface="+mn-ea"/>
                <a:cs typeface="+mn-cs"/>
              </a:rPr>
              <a:t>о</a:t>
            </a:r>
            <a:r>
              <a:rPr lang="ru-RU" sz="1200" kern="1200" dirty="0" smtClean="0">
                <a:solidFill>
                  <a:schemeClr val="tx1"/>
                </a:solidFill>
                <a:effectLst/>
                <a:latin typeface="+mn-lt"/>
                <a:ea typeface="+mn-ea"/>
                <a:cs typeface="+mn-cs"/>
              </a:rPr>
              <a:t>е владение компанией</a:t>
            </a:r>
          </a:p>
          <a:p>
            <a:r>
              <a:rPr lang="ru-RU" sz="1200" kern="1200" dirty="0" smtClean="0">
                <a:solidFill>
                  <a:schemeClr val="tx1"/>
                </a:solidFill>
                <a:effectLst/>
                <a:latin typeface="+mn-lt"/>
                <a:ea typeface="+mn-ea"/>
                <a:cs typeface="+mn-cs"/>
              </a:rPr>
              <a:t>одновременная реализация не более 3-4 проектов</a:t>
            </a:r>
          </a:p>
          <a:p>
            <a:r>
              <a:rPr lang="ru-RU" sz="1200" kern="1200" dirty="0" smtClean="0">
                <a:solidFill>
                  <a:schemeClr val="tx1"/>
                </a:solidFill>
                <a:effectLst/>
                <a:latin typeface="+mn-lt"/>
                <a:ea typeface="+mn-ea"/>
                <a:cs typeface="+mn-cs"/>
              </a:rPr>
              <a:t>наличие постоянной работы в другой компании, например, в собственном бизнесе.</a:t>
            </a:r>
          </a:p>
          <a:p>
            <a:r>
              <a:rPr lang="ru-RU" sz="1200" kern="1200" dirty="0" smtClean="0">
                <a:solidFill>
                  <a:schemeClr val="tx1"/>
                </a:solidFill>
                <a:effectLst/>
                <a:latin typeface="+mn-lt"/>
                <a:ea typeface="+mn-ea"/>
                <a:cs typeface="+mn-cs"/>
              </a:rPr>
              <a:t>большой опыт практической работы, сформированный в качестве наемного менеджера или в собственных бизнес-проектах.</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4. </a:t>
            </a:r>
            <a:r>
              <a:rPr lang="ru-RU" sz="1200" b="1" i="1" kern="1200" dirty="0" smtClean="0">
                <a:solidFill>
                  <a:schemeClr val="tx1"/>
                </a:solidFill>
                <a:effectLst/>
                <a:latin typeface="+mn-lt"/>
                <a:ea typeface="+mn-ea"/>
                <a:cs typeface="+mn-cs"/>
              </a:rPr>
              <a:t>Государство.</a:t>
            </a:r>
            <a:r>
              <a:rPr lang="ru-RU" sz="1200" kern="1200" dirty="0" smtClean="0">
                <a:solidFill>
                  <a:schemeClr val="tx1"/>
                </a:solidFill>
                <a:effectLst/>
                <a:latin typeface="+mn-lt"/>
                <a:ea typeface="+mn-ea"/>
                <a:cs typeface="+mn-cs"/>
              </a:rPr>
              <a:t> Доходы государства складываются из налогов и сборов, выпуска долговых ценных бумаг, процентов и т.д. Привлеченные деньги, кроме тех, которые расходуются на текущие нужды (содержание аппарата управления государством, поддержание социальной сферы, обороны, безопасности и т.п.), государство инвестирует. Это могут быть как прямые реальные инвестиции (например, в развитие отдельных сфер экономики, часто в форме </a:t>
            </a:r>
            <a:r>
              <a:rPr lang="ru-RU" sz="1200" kern="1200" dirty="0" err="1" smtClean="0">
                <a:solidFill>
                  <a:schemeClr val="tx1"/>
                </a:solidFill>
                <a:effectLst/>
                <a:latin typeface="+mn-lt"/>
                <a:ea typeface="+mn-ea"/>
                <a:cs typeface="+mn-cs"/>
              </a:rPr>
              <a:t>софинансирования</a:t>
            </a:r>
            <a:r>
              <a:rPr lang="ru-RU" sz="1200" kern="1200" dirty="0" smtClean="0">
                <a:solidFill>
                  <a:schemeClr val="tx1"/>
                </a:solidFill>
                <a:effectLst/>
                <a:latin typeface="+mn-lt"/>
                <a:ea typeface="+mn-ea"/>
                <a:cs typeface="+mn-cs"/>
              </a:rPr>
              <a:t> с частными фирмами), так и финансовые вложения (на внутреннем рынке страны или на внешнем рынке капитала). У стран-экспортеров природных ресурсов важную роль на мировом инвестиционном рынке играют так называемые «суверенные (государственные) инвестиционные фонды, иначе называемые «суверенные фонды благосостояния» (по-другому могут называться: стабилизационный фонд, фонд будущих поколений, резервный фонд).</a:t>
            </a:r>
          </a:p>
          <a:p>
            <a:r>
              <a:rPr lang="ru-RU" b="1" dirty="0" smtClean="0"/>
              <a:t>Президент Беларуси Александр Лукашенко 17 июля 2017 года подписал Закон «Об инвестиционных фондах». </a:t>
            </a:r>
            <a:r>
              <a:rPr lang="ru-RU" dirty="0" smtClean="0"/>
              <a:t>Согласно закону, в нашей стране предусмотрено создание двух видов инвестиционных фондов: акционерных (только в форме ОАО) и паевых – открытого и закрытого типов. Акционерный инвестиционный фонд (АИФ) представляет собой </a:t>
            </a:r>
            <a:r>
              <a:rPr lang="ru-RU" dirty="0" err="1" smtClean="0"/>
              <a:t>юрлицо</a:t>
            </a:r>
            <a:r>
              <a:rPr lang="ru-RU" dirty="0" smtClean="0"/>
              <a:t>, которое вправе самостоятельно управлять имуществом фонда, предназначенным для инвестирования, если пройдет аккредитацию. В противном случае он должен передать имущество в управление управляющей организации. </a:t>
            </a:r>
          </a:p>
          <a:p>
            <a:r>
              <a:rPr lang="ru-RU" dirty="0" smtClean="0"/>
              <a:t>В свою очередь, паевой инвестиционный фонд (ПИФ) создается без образования юридического лица. Формирует ПИФ управляющая организация. Все имущество фонда находится в общей долевой собственности вкладчиков. Право на долю в имуществе ПИФ подтверждается инвестиционными паями (бездокументарными именными ценными бумагами). Каждый инвестиционный пай удостоверяет одинаковую долю в праве общей собственности на имущество паевого </a:t>
            </a:r>
            <a:r>
              <a:rPr lang="ru-RU" dirty="0" err="1" smtClean="0"/>
              <a:t>инвестфонда</a:t>
            </a:r>
            <a:r>
              <a:rPr lang="ru-RU" dirty="0" smtClean="0"/>
              <a:t> и одинаковые права. </a:t>
            </a:r>
          </a:p>
          <a:p>
            <a:r>
              <a:rPr lang="ru-RU" dirty="0" smtClean="0"/>
              <a:t>Принятие решений возложено на управляющую организацию, однако, когда речь идет о ключевых моментах (например, о внесении изменений в правила фонда), ей необходимо одобрение вкладчиков. Если вкладчики не согласны с решением, они вправе предъявить к выкупу свои паи, и управляющая организация не сможет им в этом отказать. </a:t>
            </a:r>
          </a:p>
          <a:p>
            <a:endParaRPr lang="ru-RU" dirty="0" smtClean="0"/>
          </a:p>
          <a:p>
            <a:endParaRPr lang="ru-RU" dirty="0"/>
          </a:p>
        </p:txBody>
      </p:sp>
      <p:sp>
        <p:nvSpPr>
          <p:cNvPr id="4" name="Номер слайда 3"/>
          <p:cNvSpPr>
            <a:spLocks noGrp="1"/>
          </p:cNvSpPr>
          <p:nvPr>
            <p:ph type="sldNum" sz="quarter" idx="10"/>
          </p:nvPr>
        </p:nvSpPr>
        <p:spPr/>
        <p:txBody>
          <a:bodyPr/>
          <a:lstStyle/>
          <a:p>
            <a:fld id="{45D0257E-DCB5-45CD-B511-C6ADF126630A}" type="slidenum">
              <a:rPr lang="ru-RU" smtClean="0"/>
              <a:t>28</a:t>
            </a:fld>
            <a:endParaRPr lang="ru-RU"/>
          </a:p>
        </p:txBody>
      </p:sp>
    </p:spTree>
    <p:extLst>
      <p:ext uri="{BB962C8B-B14F-4D97-AF65-F5344CB8AC3E}">
        <p14:creationId xmlns:p14="http://schemas.microsoft.com/office/powerpoint/2010/main" val="482562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D0257E-DCB5-45CD-B511-C6ADF126630A}" type="slidenum">
              <a:rPr lang="ru-RU" smtClean="0"/>
              <a:t>29</a:t>
            </a:fld>
            <a:endParaRPr lang="ru-RU"/>
          </a:p>
        </p:txBody>
      </p:sp>
    </p:spTree>
    <p:extLst>
      <p:ext uri="{BB962C8B-B14F-4D97-AF65-F5344CB8AC3E}">
        <p14:creationId xmlns:p14="http://schemas.microsoft.com/office/powerpoint/2010/main" val="595618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D0257E-DCB5-45CD-B511-C6ADF126630A}" type="slidenum">
              <a:rPr lang="ru-RU" smtClean="0"/>
              <a:t>39</a:t>
            </a:fld>
            <a:endParaRPr lang="ru-RU"/>
          </a:p>
        </p:txBody>
      </p:sp>
    </p:spTree>
    <p:extLst>
      <p:ext uri="{BB962C8B-B14F-4D97-AF65-F5344CB8AC3E}">
        <p14:creationId xmlns:p14="http://schemas.microsoft.com/office/powerpoint/2010/main" val="1641691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D0257E-DCB5-45CD-B511-C6ADF126630A}" type="slidenum">
              <a:rPr lang="ru-RU" smtClean="0"/>
              <a:t>47</a:t>
            </a:fld>
            <a:endParaRPr lang="ru-RU"/>
          </a:p>
        </p:txBody>
      </p:sp>
    </p:spTree>
    <p:extLst>
      <p:ext uri="{BB962C8B-B14F-4D97-AF65-F5344CB8AC3E}">
        <p14:creationId xmlns:p14="http://schemas.microsoft.com/office/powerpoint/2010/main" val="2946079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D0257E-DCB5-45CD-B511-C6ADF126630A}" type="slidenum">
              <a:rPr lang="ru-RU" smtClean="0"/>
              <a:t>59</a:t>
            </a:fld>
            <a:endParaRPr lang="ru-RU"/>
          </a:p>
        </p:txBody>
      </p:sp>
    </p:spTree>
    <p:extLst>
      <p:ext uri="{BB962C8B-B14F-4D97-AF65-F5344CB8AC3E}">
        <p14:creationId xmlns:p14="http://schemas.microsoft.com/office/powerpoint/2010/main" val="1384782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20EF196-E3A4-4754-8485-E96F269B2F34}" type="datetimeFigureOut">
              <a:rPr lang="ru-RU" smtClean="0"/>
              <a:t>24.12.2021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20EF196-E3A4-4754-8485-E96F269B2F34}" type="datetimeFigureOut">
              <a:rPr lang="ru-RU" smtClean="0"/>
              <a:t>24.12.2021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20EF196-E3A4-4754-8485-E96F269B2F34}" type="datetimeFigureOut">
              <a:rPr lang="ru-RU" smtClean="0"/>
              <a:t>24.12.2021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20EF196-E3A4-4754-8485-E96F269B2F34}" type="datetimeFigureOut">
              <a:rPr lang="ru-RU" smtClean="0"/>
              <a:t>24.12.2021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20EF196-E3A4-4754-8485-E96F269B2F34}" type="datetimeFigureOut">
              <a:rPr lang="ru-RU" smtClean="0"/>
              <a:t>24.12.2021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20EF196-E3A4-4754-8485-E96F269B2F34}" type="datetimeFigureOut">
              <a:rPr lang="ru-RU" smtClean="0"/>
              <a:t>24.12.2021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20EF196-E3A4-4754-8485-E96F269B2F34}" type="datetimeFigureOut">
              <a:rPr lang="ru-RU" smtClean="0"/>
              <a:t>24.12.2021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20EF196-E3A4-4754-8485-E96F269B2F34}" type="datetimeFigureOut">
              <a:rPr lang="ru-RU" smtClean="0"/>
              <a:t>24.12.2021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20EF196-E3A4-4754-8485-E96F269B2F34}" type="datetimeFigureOut">
              <a:rPr lang="ru-RU" smtClean="0"/>
              <a:t>24.12.2021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20EF196-E3A4-4754-8485-E96F269B2F34}" type="datetimeFigureOut">
              <a:rPr lang="ru-RU" smtClean="0"/>
              <a:t>24.12.2021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20EF196-E3A4-4754-8485-E96F269B2F34}" type="datetimeFigureOut">
              <a:rPr lang="ru-RU" smtClean="0"/>
              <a:t>24.12.2021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F06A461-0172-48DC-A63C-CC1A11DCC87F}"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0EF196-E3A4-4754-8485-E96F269B2F34}" type="datetimeFigureOut">
              <a:rPr lang="ru-RU" smtClean="0"/>
              <a:t>24.12.2021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06A461-0172-48DC-A63C-CC1A11DCC87F}"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txBox="1">
            <a:spLocks/>
          </p:cNvSpPr>
          <p:nvPr/>
        </p:nvSpPr>
        <p:spPr>
          <a:xfrm>
            <a:off x="1043608" y="1124744"/>
            <a:ext cx="7581528" cy="17526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ru-RU" sz="3600" b="1" dirty="0"/>
              <a:t>Тема </a:t>
            </a:r>
            <a:r>
              <a:rPr lang="ru-RU" sz="3600" b="1" dirty="0" smtClean="0"/>
              <a:t>3_4. ТЕХНИКО-ЭКОНОМИЧЕСКИЙ АНАЛИЗ ПРОЕКТНЫХ РЕШЕНИЙ НА ТРАНСПОРТЕ</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416702" cy="1143000"/>
          </a:xfrm>
        </p:spPr>
        <p:txBody>
          <a:bodyPr>
            <a:noAutofit/>
          </a:bodyPr>
          <a:lstStyle/>
          <a:p>
            <a:pPr marL="342900" indent="-342900" algn="l">
              <a:buFont typeface="Arial" panose="020B0604020202020204" pitchFamily="34" charset="0"/>
              <a:buChar char="•"/>
            </a:pPr>
            <a:r>
              <a:rPr lang="ru-RU" sz="2800" b="1" dirty="0"/>
              <a:t>вложения в драгоценные металлы и драгоценные камни, предметы коллекционирования и антиквариата</a:t>
            </a:r>
          </a:p>
        </p:txBody>
      </p:sp>
      <p:pic>
        <p:nvPicPr>
          <p:cNvPr id="5" name="Объект 4"/>
          <p:cNvPicPr>
            <a:picLocks noGrp="1" noChangeAspect="1"/>
          </p:cNvPicPr>
          <p:nvPr>
            <p:ph idx="1"/>
          </p:nvPr>
        </p:nvPicPr>
        <p:blipFill rotWithShape="1">
          <a:blip r:embed="rId2">
            <a:extLst>
              <a:ext uri="{28A0092B-C50C-407E-A947-70E740481C1C}">
                <a14:useLocalDpi xmlns:a14="http://schemas.microsoft.com/office/drawing/2010/main" val="0"/>
              </a:ext>
            </a:extLst>
          </a:blip>
          <a:srcRect l="20025" t="14691" r="18517" b="18487"/>
          <a:stretch/>
        </p:blipFill>
        <p:spPr>
          <a:xfrm>
            <a:off x="451512" y="4026707"/>
            <a:ext cx="3168352" cy="2831293"/>
          </a:xfrm>
        </p:spPr>
      </p:pic>
      <p:pic>
        <p:nvPicPr>
          <p:cNvPr id="6" name="Рисунок 5"/>
          <p:cNvPicPr>
            <a:picLocks noChangeAspect="1"/>
          </p:cNvPicPr>
          <p:nvPr/>
        </p:nvPicPr>
        <p:blipFill rotWithShape="1">
          <a:blip r:embed="rId3" cstate="print">
            <a:extLst>
              <a:ext uri="{28A0092B-C50C-407E-A947-70E740481C1C}">
                <a14:useLocalDpi xmlns:a14="http://schemas.microsoft.com/office/drawing/2010/main" val="0"/>
              </a:ext>
            </a:extLst>
          </a:blip>
          <a:srcRect l="1540" t="12226"/>
          <a:stretch/>
        </p:blipFill>
        <p:spPr>
          <a:xfrm>
            <a:off x="263352" y="1559164"/>
            <a:ext cx="3967766" cy="2348880"/>
          </a:xfrm>
          <a:prstGeom prst="rect">
            <a:avLst/>
          </a:prstGeom>
        </p:spPr>
      </p:pic>
      <p:pic>
        <p:nvPicPr>
          <p:cNvPr id="8" name="Рисунок 7"/>
          <p:cNvPicPr>
            <a:picLocks noChangeAspect="1"/>
          </p:cNvPicPr>
          <p:nvPr/>
        </p:nvPicPr>
        <p:blipFill rotWithShape="1">
          <a:blip r:embed="rId4" cstate="print">
            <a:extLst>
              <a:ext uri="{28A0092B-C50C-407E-A947-70E740481C1C}">
                <a14:useLocalDpi xmlns:a14="http://schemas.microsoft.com/office/drawing/2010/main" val="0"/>
              </a:ext>
            </a:extLst>
          </a:blip>
          <a:srcRect t="2072" r="20000" b="-1588"/>
          <a:stretch/>
        </p:blipFill>
        <p:spPr>
          <a:xfrm>
            <a:off x="4265390" y="2414360"/>
            <a:ext cx="4608512" cy="3224694"/>
          </a:xfrm>
          <a:prstGeom prst="rect">
            <a:avLst/>
          </a:prstGeom>
        </p:spPr>
      </p:pic>
    </p:spTree>
    <p:extLst>
      <p:ext uri="{BB962C8B-B14F-4D97-AF65-F5344CB8AC3E}">
        <p14:creationId xmlns:p14="http://schemas.microsoft.com/office/powerpoint/2010/main" val="31431744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505475"/>
          </a:xfrm>
        </p:spPr>
        <p:txBody>
          <a:bodyPr/>
          <a:lstStyle/>
          <a:p>
            <a:pPr>
              <a:buNone/>
            </a:pPr>
            <a:r>
              <a:rPr lang="ru-RU" b="1" dirty="0" smtClean="0"/>
              <a:t>2. </a:t>
            </a:r>
            <a:r>
              <a:rPr lang="ru-RU" b="1" dirty="0" smtClean="0">
                <a:solidFill>
                  <a:srgbClr val="0000CC"/>
                </a:solidFill>
              </a:rPr>
              <a:t>Финансовые </a:t>
            </a:r>
            <a:r>
              <a:rPr lang="ru-RU" b="1" dirty="0">
                <a:solidFill>
                  <a:srgbClr val="0000CC"/>
                </a:solidFill>
              </a:rPr>
              <a:t>инвестиции</a:t>
            </a:r>
            <a:r>
              <a:rPr lang="ru-RU" dirty="0">
                <a:solidFill>
                  <a:srgbClr val="0000CC"/>
                </a:solidFill>
              </a:rPr>
              <a:t> </a:t>
            </a:r>
            <a:r>
              <a:rPr lang="ru-RU" dirty="0"/>
              <a:t>– вложения средств в ценности </a:t>
            </a:r>
            <a:endParaRPr lang="ru-RU" dirty="0" smtClean="0"/>
          </a:p>
          <a:p>
            <a:pPr algn="ctr">
              <a:buNone/>
            </a:pPr>
            <a:r>
              <a:rPr lang="ru-RU" b="1" i="1" dirty="0" smtClean="0"/>
              <a:t>фондового </a:t>
            </a:r>
            <a:r>
              <a:rPr lang="ru-RU" b="1" i="1" dirty="0"/>
              <a:t>рынка </a:t>
            </a:r>
            <a:r>
              <a:rPr lang="ru-RU" dirty="0" smtClean="0"/>
              <a:t>и </a:t>
            </a:r>
          </a:p>
          <a:p>
            <a:pPr algn="ctr">
              <a:buNone/>
            </a:pPr>
            <a:r>
              <a:rPr lang="ru-RU" b="1" i="1" dirty="0"/>
              <a:t> </a:t>
            </a:r>
            <a:r>
              <a:rPr lang="ru-RU" b="1" i="1" dirty="0" smtClean="0"/>
              <a:t>                                             денежного рынка</a:t>
            </a:r>
            <a:r>
              <a:rPr lang="ru-RU" dirty="0" smtClean="0"/>
              <a:t>.</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435280" cy="1570186"/>
          </a:xfrm>
        </p:spPr>
        <p:txBody>
          <a:bodyPr>
            <a:noAutofit/>
          </a:bodyPr>
          <a:lstStyle/>
          <a:p>
            <a:pPr algn="l"/>
            <a:r>
              <a:rPr lang="ru-RU" sz="2800" b="1" dirty="0"/>
              <a:t>приобретение ценностей фондового </a:t>
            </a:r>
            <a:r>
              <a:rPr lang="ru-RU" sz="2800" b="1" dirty="0" smtClean="0"/>
              <a:t>рынка </a:t>
            </a:r>
            <a:r>
              <a:rPr lang="ru-RU" sz="2800" dirty="0"/>
              <a:t>(государственные </a:t>
            </a:r>
            <a:r>
              <a:rPr lang="ru-RU" sz="2800" dirty="0" smtClean="0"/>
              <a:t>облигации, </a:t>
            </a:r>
            <a:r>
              <a:rPr lang="ru-RU" sz="2800" dirty="0"/>
              <a:t>акции и корпоративные облигации) </a:t>
            </a:r>
            <a:endParaRPr lang="ru-RU" sz="2800" b="1" dirty="0"/>
          </a:p>
        </p:txBody>
      </p:sp>
      <p:pic>
        <p:nvPicPr>
          <p:cNvPr id="4" name="Объект 3"/>
          <p:cNvPicPr>
            <a:picLocks noGrp="1" noChangeAspect="1"/>
          </p:cNvPicPr>
          <p:nvPr>
            <p:ph idx="1"/>
          </p:nvPr>
        </p:nvPicPr>
        <p:blipFill rotWithShape="1">
          <a:blip r:embed="rId3">
            <a:extLst>
              <a:ext uri="{28A0092B-C50C-407E-A947-70E740481C1C}">
                <a14:useLocalDpi xmlns:a14="http://schemas.microsoft.com/office/drawing/2010/main" val="0"/>
              </a:ext>
            </a:extLst>
          </a:blip>
          <a:srcRect t="6862"/>
          <a:stretch/>
        </p:blipFill>
        <p:spPr>
          <a:xfrm>
            <a:off x="0" y="2276872"/>
            <a:ext cx="6329468" cy="3909423"/>
          </a:xfrm>
        </p:spPr>
      </p:pic>
      <p:pic>
        <p:nvPicPr>
          <p:cNvPr id="5" name="Рисунок 4"/>
          <p:cNvPicPr>
            <a:picLocks noChangeAspect="1"/>
          </p:cNvPicPr>
          <p:nvPr/>
        </p:nvPicPr>
        <p:blipFill rotWithShape="1">
          <a:blip r:embed="rId4">
            <a:extLst>
              <a:ext uri="{28A0092B-C50C-407E-A947-70E740481C1C}">
                <a14:useLocalDpi xmlns:a14="http://schemas.microsoft.com/office/drawing/2010/main" val="0"/>
              </a:ext>
            </a:extLst>
          </a:blip>
          <a:srcRect l="17325" t="794" r="31090" b="4336"/>
          <a:stretch/>
        </p:blipFill>
        <p:spPr>
          <a:xfrm>
            <a:off x="4397394" y="1973707"/>
            <a:ext cx="4717032" cy="4896544"/>
          </a:xfrm>
          <a:prstGeom prst="rect">
            <a:avLst/>
          </a:prstGeom>
        </p:spPr>
      </p:pic>
    </p:spTree>
    <p:extLst>
      <p:ext uri="{BB962C8B-B14F-4D97-AF65-F5344CB8AC3E}">
        <p14:creationId xmlns:p14="http://schemas.microsoft.com/office/powerpoint/2010/main" val="17084379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36282"/>
            <a:ext cx="8363272" cy="994122"/>
          </a:xfrm>
        </p:spPr>
        <p:txBody>
          <a:bodyPr>
            <a:noAutofit/>
          </a:bodyPr>
          <a:lstStyle/>
          <a:p>
            <a:pPr algn="l"/>
            <a:r>
              <a:rPr lang="ru-RU" sz="2800" b="1" dirty="0"/>
              <a:t>приобретение ценностей </a:t>
            </a:r>
            <a:r>
              <a:rPr lang="ru-RU" sz="2800" b="1" dirty="0" smtClean="0"/>
              <a:t>денежного рынка </a:t>
            </a:r>
            <a:r>
              <a:rPr lang="ru-RU" sz="2800" dirty="0"/>
              <a:t>(валюта, депозиты, межбанковские и коммерческие кредиты)</a:t>
            </a:r>
            <a:endParaRPr lang="ru-RU" sz="2800" b="1"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7505" y="2048718"/>
            <a:ext cx="4536503" cy="3024335"/>
          </a:xfrm>
        </p:spPr>
      </p:pic>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b="9788"/>
          <a:stretch/>
        </p:blipFill>
        <p:spPr>
          <a:xfrm>
            <a:off x="4860032" y="1724865"/>
            <a:ext cx="4032448" cy="5016503"/>
          </a:xfrm>
          <a:prstGeom prst="rect">
            <a:avLst/>
          </a:prstGeom>
        </p:spPr>
      </p:pic>
      <p:pic>
        <p:nvPicPr>
          <p:cNvPr id="6" name="Рисунок 5"/>
          <p:cNvPicPr>
            <a:picLocks noChangeAspect="1"/>
          </p:cNvPicPr>
          <p:nvPr/>
        </p:nvPicPr>
        <p:blipFill rotWithShape="1">
          <a:blip r:embed="rId4">
            <a:extLst>
              <a:ext uri="{28A0092B-C50C-407E-A947-70E740481C1C}">
                <a14:useLocalDpi xmlns:a14="http://schemas.microsoft.com/office/drawing/2010/main" val="0"/>
              </a:ext>
            </a:extLst>
          </a:blip>
          <a:srcRect l="502" t="7559" r="1" b="7042"/>
          <a:stretch/>
        </p:blipFill>
        <p:spPr>
          <a:xfrm>
            <a:off x="107505" y="3757854"/>
            <a:ext cx="5976663" cy="2927635"/>
          </a:xfrm>
          <a:prstGeom prst="rect">
            <a:avLst/>
          </a:prstGeom>
        </p:spPr>
      </p:pic>
    </p:spTree>
    <p:extLst>
      <p:ext uri="{BB962C8B-B14F-4D97-AF65-F5344CB8AC3E}">
        <p14:creationId xmlns:p14="http://schemas.microsoft.com/office/powerpoint/2010/main" val="6731580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7355160" cy="5577483"/>
          </a:xfrm>
        </p:spPr>
        <p:txBody>
          <a:bodyPr/>
          <a:lstStyle/>
          <a:p>
            <a:pPr>
              <a:buNone/>
            </a:pPr>
            <a:r>
              <a:rPr lang="ru-RU" b="1" dirty="0"/>
              <a:t>3</a:t>
            </a:r>
            <a:r>
              <a:rPr lang="ru-RU" b="1" dirty="0">
                <a:solidFill>
                  <a:schemeClr val="tx2"/>
                </a:solidFill>
              </a:rPr>
              <a:t>. </a:t>
            </a:r>
            <a:r>
              <a:rPr lang="ru-RU" sz="3600" b="1" dirty="0">
                <a:solidFill>
                  <a:srgbClr val="0000CC"/>
                </a:solidFill>
              </a:rPr>
              <a:t>Инвестиции в интеллектуальный капитал </a:t>
            </a:r>
            <a:r>
              <a:rPr lang="ru-RU" sz="3600" dirty="0"/>
              <a:t>– вложения средств в объекты </a:t>
            </a:r>
            <a:r>
              <a:rPr lang="ru-RU" sz="3600" i="1" dirty="0">
                <a:solidFill>
                  <a:srgbClr val="0000CC"/>
                </a:solidFill>
              </a:rPr>
              <a:t>долгосрочного</a:t>
            </a:r>
            <a:r>
              <a:rPr lang="ru-RU" sz="3600" dirty="0"/>
              <a:t> пользования, которые </a:t>
            </a:r>
            <a:r>
              <a:rPr lang="ru-RU" sz="3600" i="1" dirty="0">
                <a:solidFill>
                  <a:srgbClr val="0000CC"/>
                </a:solidFill>
              </a:rPr>
              <a:t>не принимают материально-вещественной</a:t>
            </a:r>
            <a:r>
              <a:rPr lang="ru-RU" sz="3600" dirty="0"/>
              <a:t> формы, но </a:t>
            </a:r>
            <a:r>
              <a:rPr lang="ru-RU" sz="3600" dirty="0">
                <a:solidFill>
                  <a:srgbClr val="0000CC"/>
                </a:solidFill>
              </a:rPr>
              <a:t>имеют </a:t>
            </a:r>
            <a:r>
              <a:rPr lang="ru-RU" sz="3600" i="1" dirty="0">
                <a:solidFill>
                  <a:srgbClr val="0000CC"/>
                </a:solidFill>
              </a:rPr>
              <a:t>стоимостную оценку</a:t>
            </a:r>
            <a:r>
              <a:rPr lang="ru-RU" sz="3600" dirty="0">
                <a:solidFill>
                  <a:schemeClr val="tx2"/>
                </a:solidFill>
              </a:rPr>
              <a:t>,</a:t>
            </a:r>
            <a:r>
              <a:rPr lang="ru-RU" sz="3600" dirty="0"/>
              <a:t> участвуют в хозяйственной деятельности предприятия и </a:t>
            </a:r>
            <a:r>
              <a:rPr lang="ru-RU" sz="3600" i="1" dirty="0">
                <a:solidFill>
                  <a:srgbClr val="0000CC"/>
                </a:solidFill>
              </a:rPr>
              <a:t>приносят доход</a:t>
            </a:r>
            <a:r>
              <a:rPr lang="ru-RU" sz="3600" dirty="0"/>
              <a:t>. </a:t>
            </a:r>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3103" y="620688"/>
            <a:ext cx="8755483" cy="576064"/>
          </a:xfrm>
        </p:spPr>
        <p:txBody>
          <a:bodyPr>
            <a:normAutofit/>
          </a:bodyPr>
          <a:lstStyle/>
          <a:p>
            <a:pPr marL="457200" indent="-457200" algn="l">
              <a:buFont typeface="Arial" panose="020B0604020202020204" pitchFamily="34" charset="0"/>
              <a:buChar char="•"/>
            </a:pPr>
            <a:r>
              <a:rPr lang="ru-RU" sz="2800" b="1" dirty="0" smtClean="0"/>
              <a:t>право </a:t>
            </a:r>
            <a:r>
              <a:rPr lang="ru-RU" sz="2800" b="1" dirty="0"/>
              <a:t>на объекты промышленной </a:t>
            </a:r>
            <a:r>
              <a:rPr lang="ru-RU" sz="2800" b="1" dirty="0" smtClean="0"/>
              <a:t>собственности</a:t>
            </a:r>
            <a:endParaRPr lang="ru-RU" sz="2800" b="1" dirty="0"/>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854" t="8638" b="12869"/>
          <a:stretch/>
        </p:blipFill>
        <p:spPr>
          <a:xfrm>
            <a:off x="179513" y="1340768"/>
            <a:ext cx="8784976" cy="5184576"/>
          </a:xfrm>
        </p:spPr>
      </p:pic>
      <p:sp>
        <p:nvSpPr>
          <p:cNvPr id="5" name="Заголовок 1"/>
          <p:cNvSpPr txBox="1">
            <a:spLocks/>
          </p:cNvSpPr>
          <p:nvPr/>
        </p:nvSpPr>
        <p:spPr>
          <a:xfrm>
            <a:off x="457202" y="260648"/>
            <a:ext cx="8507287" cy="50835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457200" algn="l"/>
            <a:endParaRPr lang="ru-RU" sz="2800" b="1" dirty="0" smtClean="0"/>
          </a:p>
          <a:p>
            <a:pPr indent="457200" algn="l"/>
            <a:r>
              <a:rPr lang="ru-RU" sz="2800" b="1" dirty="0" smtClean="0"/>
              <a:t>Объекты: </a:t>
            </a:r>
            <a:br>
              <a:rPr lang="ru-RU" sz="2800" b="1" dirty="0" smtClean="0"/>
            </a:br>
            <a:endParaRPr lang="ru-RU" sz="2800" b="1" dirty="0"/>
          </a:p>
        </p:txBody>
      </p:sp>
    </p:spTree>
    <p:extLst>
      <p:ext uri="{BB962C8B-B14F-4D97-AF65-F5344CB8AC3E}">
        <p14:creationId xmlns:p14="http://schemas.microsoft.com/office/powerpoint/2010/main" val="4034446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marL="457200" indent="-457200" algn="l">
              <a:buFont typeface="Arial" panose="020B0604020202020204" pitchFamily="34" charset="0"/>
              <a:buChar char="•"/>
            </a:pPr>
            <a:r>
              <a:rPr lang="ru-RU" sz="3200" b="1" dirty="0"/>
              <a:t>техническое и организационное ноу-хау</a:t>
            </a:r>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t="19724"/>
          <a:stretch/>
        </p:blipFill>
        <p:spPr>
          <a:xfrm>
            <a:off x="107504" y="1124744"/>
            <a:ext cx="8271550" cy="4027586"/>
          </a:xfrm>
        </p:spPr>
      </p:pic>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l="3086" t="11941" r="39277" b="37233"/>
          <a:stretch/>
        </p:blipFill>
        <p:spPr>
          <a:xfrm>
            <a:off x="5940152" y="4742384"/>
            <a:ext cx="3096344" cy="2115616"/>
          </a:xfrm>
          <a:prstGeom prst="rect">
            <a:avLst/>
          </a:prstGeom>
        </p:spPr>
      </p:pic>
    </p:spTree>
    <p:extLst>
      <p:ext uri="{BB962C8B-B14F-4D97-AF65-F5344CB8AC3E}">
        <p14:creationId xmlns:p14="http://schemas.microsoft.com/office/powerpoint/2010/main" val="23919421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a:bodyPr>
          <a:lstStyle/>
          <a:p>
            <a:pPr lvl="0"/>
            <a:r>
              <a:rPr lang="ru-RU" b="1" dirty="0" smtClean="0"/>
              <a:t>право аренды </a:t>
            </a:r>
            <a:endParaRPr lang="ru-RU" b="1" dirty="0"/>
          </a:p>
          <a:p>
            <a:pPr lvl="0"/>
            <a:endParaRPr lang="ru-RU" dirty="0" smtClean="0"/>
          </a:p>
          <a:p>
            <a:pPr lvl="0"/>
            <a:endParaRPr lang="ru-RU" dirty="0"/>
          </a:p>
          <a:p>
            <a:pPr lvl="0"/>
            <a:endParaRPr lang="ru-RU" dirty="0" smtClean="0"/>
          </a:p>
          <a:p>
            <a:pPr lvl="0"/>
            <a:endParaRPr lang="ru-RU" dirty="0"/>
          </a:p>
          <a:p>
            <a:pPr lvl="0"/>
            <a:endParaRPr lang="ru-RU" dirty="0"/>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9051" t="9313" r="9838" b="22438"/>
          <a:stretch/>
        </p:blipFill>
        <p:spPr>
          <a:xfrm>
            <a:off x="2627784" y="1844824"/>
            <a:ext cx="5616624" cy="324036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a:bodyPr>
          <a:lstStyle/>
          <a:p>
            <a:pPr lvl="0"/>
            <a:r>
              <a:rPr lang="ru-RU" b="1" dirty="0" smtClean="0"/>
              <a:t>право </a:t>
            </a:r>
            <a:r>
              <a:rPr lang="ru-RU" b="1" dirty="0"/>
              <a:t>пользования природными ресурсами, землей, относящимися к исключительному праву владельца на соответствующее их хозяйственное или иное </a:t>
            </a:r>
            <a:r>
              <a:rPr lang="ru-RU" b="1" dirty="0" smtClean="0"/>
              <a:t>использование</a:t>
            </a:r>
            <a:r>
              <a:rPr lang="ru-RU" dirty="0" smtClean="0"/>
              <a:t>,</a:t>
            </a:r>
          </a:p>
          <a:p>
            <a:pPr lvl="0"/>
            <a:endParaRPr lang="ru-RU"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048" y="2996952"/>
            <a:ext cx="3384376" cy="3861048"/>
          </a:xfrm>
          <a:prstGeom prst="rect">
            <a:avLst/>
          </a:prstGeom>
        </p:spPr>
      </p:pic>
    </p:spTree>
    <p:extLst>
      <p:ext uri="{BB962C8B-B14F-4D97-AF65-F5344CB8AC3E}">
        <p14:creationId xmlns:p14="http://schemas.microsoft.com/office/powerpoint/2010/main" val="17503743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a:bodyPr>
          <a:lstStyle/>
          <a:p>
            <a:pPr lvl="0"/>
            <a:r>
              <a:rPr lang="ru-RU" b="1" dirty="0" smtClean="0"/>
              <a:t>права </a:t>
            </a:r>
            <a:r>
              <a:rPr lang="ru-RU" b="1" dirty="0"/>
              <a:t>на использование компьютерных программных продуктов и автоматизированные системы обработки </a:t>
            </a:r>
            <a:r>
              <a:rPr lang="ru-RU" b="1" dirty="0" smtClean="0"/>
              <a:t>информации</a:t>
            </a:r>
            <a:endParaRPr lang="ru-RU" b="1" dirty="0"/>
          </a:p>
        </p:txBody>
      </p:sp>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l="45838" t="63353" r="8403" b="2751"/>
          <a:stretch/>
        </p:blipFill>
        <p:spPr>
          <a:xfrm>
            <a:off x="3131839" y="2564904"/>
            <a:ext cx="5832649" cy="3240360"/>
          </a:xfrm>
          <a:prstGeom prst="rect">
            <a:avLst/>
          </a:prstGeom>
        </p:spPr>
      </p:pic>
      <p:pic>
        <p:nvPicPr>
          <p:cNvPr id="4" name="Рисунок 3"/>
          <p:cNvPicPr>
            <a:picLocks noChangeAspect="1"/>
          </p:cNvPicPr>
          <p:nvPr/>
        </p:nvPicPr>
        <p:blipFill rotWithShape="1">
          <a:blip r:embed="rId4">
            <a:extLst>
              <a:ext uri="{28A0092B-C50C-407E-A947-70E740481C1C}">
                <a14:useLocalDpi xmlns:a14="http://schemas.microsoft.com/office/drawing/2010/main" val="0"/>
              </a:ext>
            </a:extLst>
          </a:blip>
          <a:srcRect l="14962" t="-1992" r="32675" b="6378"/>
          <a:stretch/>
        </p:blipFill>
        <p:spPr>
          <a:xfrm>
            <a:off x="0" y="3458744"/>
            <a:ext cx="4788024" cy="3456384"/>
          </a:xfrm>
          <a:prstGeom prst="rect">
            <a:avLst/>
          </a:prstGeom>
        </p:spPr>
      </p:pic>
    </p:spTree>
    <p:extLst>
      <p:ext uri="{BB962C8B-B14F-4D97-AF65-F5344CB8AC3E}">
        <p14:creationId xmlns:p14="http://schemas.microsoft.com/office/powerpoint/2010/main" val="32803646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124744"/>
            <a:ext cx="8229600" cy="5505475"/>
          </a:xfrm>
        </p:spPr>
        <p:txBody>
          <a:bodyPr>
            <a:normAutofit lnSpcReduction="10000"/>
          </a:bodyPr>
          <a:lstStyle/>
          <a:p>
            <a:r>
              <a:rPr lang="ru-RU" sz="3000" b="1" dirty="0" smtClean="0">
                <a:solidFill>
                  <a:srgbClr val="CC0000"/>
                </a:solidFill>
              </a:rPr>
              <a:t>инвестиции</a:t>
            </a:r>
            <a:r>
              <a:rPr lang="ru-RU" sz="3000" b="1" dirty="0" smtClean="0"/>
              <a:t> –</a:t>
            </a:r>
            <a:r>
              <a:rPr lang="ru-RU" sz="3000" dirty="0" smtClean="0"/>
              <a:t> это </a:t>
            </a:r>
            <a:r>
              <a:rPr lang="ru-RU" sz="3000" b="1" dirty="0" smtClean="0">
                <a:solidFill>
                  <a:srgbClr val="0000CC"/>
                </a:solidFill>
              </a:rPr>
              <a:t>любое</a:t>
            </a:r>
            <a:r>
              <a:rPr lang="ru-RU" sz="3000" dirty="0" smtClean="0">
                <a:solidFill>
                  <a:srgbClr val="0000CC"/>
                </a:solidFill>
              </a:rPr>
              <a:t> </a:t>
            </a:r>
            <a:r>
              <a:rPr lang="ru-RU" sz="3000" b="1" dirty="0" smtClean="0">
                <a:solidFill>
                  <a:srgbClr val="0000CC"/>
                </a:solidFill>
              </a:rPr>
              <a:t>имущество </a:t>
            </a:r>
            <a:r>
              <a:rPr lang="ru-RU" sz="3000" dirty="0" smtClean="0"/>
              <a:t>и иные объекты гражданских прав, </a:t>
            </a:r>
            <a:r>
              <a:rPr lang="ru-RU" sz="3000" b="1" dirty="0" smtClean="0">
                <a:solidFill>
                  <a:srgbClr val="0000CC"/>
                </a:solidFill>
              </a:rPr>
              <a:t>принадлежащие</a:t>
            </a:r>
            <a:r>
              <a:rPr lang="ru-RU" sz="3000" b="1" dirty="0" smtClean="0">
                <a:solidFill>
                  <a:schemeClr val="tx2"/>
                </a:solidFill>
              </a:rPr>
              <a:t> </a:t>
            </a:r>
            <a:r>
              <a:rPr lang="ru-RU" sz="3000" b="1" dirty="0" smtClean="0">
                <a:solidFill>
                  <a:srgbClr val="0000CC"/>
                </a:solidFill>
              </a:rPr>
              <a:t>инвестору</a:t>
            </a:r>
            <a:r>
              <a:rPr lang="ru-RU" sz="3000" dirty="0" smtClean="0"/>
              <a:t> на праве собственности, ином законном основании, позволяющем ему распоряжаться такими объектами, </a:t>
            </a:r>
            <a:r>
              <a:rPr lang="ru-RU" sz="3000" b="1" dirty="0" smtClean="0">
                <a:solidFill>
                  <a:srgbClr val="0000CC"/>
                </a:solidFill>
              </a:rPr>
              <a:t>вкладываемые инвестором </a:t>
            </a:r>
            <a:r>
              <a:rPr lang="ru-RU" sz="3000" dirty="0" smtClean="0"/>
              <a:t>на территории Республики Беларусь способами, предусмотренными настоящим Законом, </a:t>
            </a:r>
            <a:r>
              <a:rPr lang="ru-RU" sz="3000" b="1" dirty="0" smtClean="0">
                <a:solidFill>
                  <a:srgbClr val="0000CC"/>
                </a:solidFill>
              </a:rPr>
              <a:t>в</a:t>
            </a:r>
            <a:r>
              <a:rPr lang="ru-RU" sz="3000" b="1" dirty="0" smtClean="0">
                <a:solidFill>
                  <a:schemeClr val="tx2"/>
                </a:solidFill>
              </a:rPr>
              <a:t> </a:t>
            </a:r>
            <a:r>
              <a:rPr lang="ru-RU" sz="3000" b="1" dirty="0" smtClean="0">
                <a:solidFill>
                  <a:srgbClr val="0000CC"/>
                </a:solidFill>
              </a:rPr>
              <a:t>целях получения прибыли (доходов) и (или) достижения иного значимого результата </a:t>
            </a:r>
            <a:r>
              <a:rPr lang="ru-RU" sz="3000" dirty="0" smtClean="0"/>
              <a:t>либо в иных целях, не связанных с личным, семейным, домашним и иным подобным использованием</a:t>
            </a:r>
          </a:p>
          <a:p>
            <a:endParaRPr lang="ru-RU" dirty="0"/>
          </a:p>
        </p:txBody>
      </p:sp>
      <p:sp>
        <p:nvSpPr>
          <p:cNvPr id="2" name="Прямоугольник 1"/>
          <p:cNvSpPr/>
          <p:nvPr/>
        </p:nvSpPr>
        <p:spPr>
          <a:xfrm>
            <a:off x="467544" y="297522"/>
            <a:ext cx="8229600" cy="830997"/>
          </a:xfrm>
          <a:prstGeom prst="rect">
            <a:avLst/>
          </a:prstGeom>
        </p:spPr>
        <p:txBody>
          <a:bodyPr wrap="square">
            <a:spAutoFit/>
          </a:bodyPr>
          <a:lstStyle/>
          <a:p>
            <a:r>
              <a:rPr lang="ru-RU" sz="2400" b="1" dirty="0"/>
              <a:t>Согласно Закону Республики Беларусь «Об инвестициях» от 12.07.2013 г. № 53-3 </a:t>
            </a:r>
          </a:p>
        </p:txBody>
      </p:sp>
    </p:spTree>
    <p:extLst>
      <p:ext uri="{BB962C8B-B14F-4D97-AF65-F5344CB8AC3E}">
        <p14:creationId xmlns:p14="http://schemas.microsoft.com/office/powerpoint/2010/main" val="34342013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a:bodyPr>
          <a:lstStyle/>
          <a:p>
            <a:pPr lvl="0"/>
            <a:r>
              <a:rPr lang="ru-RU" b="1" dirty="0" smtClean="0"/>
              <a:t>организационные </a:t>
            </a:r>
            <a:r>
              <a:rPr lang="ru-RU" b="1" dirty="0"/>
              <a:t>расходы, понесенные в связи с созданием совместных предприятий или акционерных обществ, если они указаны в учредительных документах как часть вклада в уставный фонд</a:t>
            </a:r>
            <a:r>
              <a:rPr lang="ru-RU" b="1" dirty="0" smtClean="0"/>
              <a:t>;</a:t>
            </a:r>
            <a:endParaRPr lang="ru-RU" b="1" dirty="0"/>
          </a:p>
        </p:txBody>
      </p:sp>
    </p:spTree>
    <p:extLst>
      <p:ext uri="{BB962C8B-B14F-4D97-AF65-F5344CB8AC3E}">
        <p14:creationId xmlns:p14="http://schemas.microsoft.com/office/powerpoint/2010/main" val="20678593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404664"/>
            <a:ext cx="8280920" cy="6120680"/>
          </a:xfrm>
        </p:spPr>
        <p:txBody>
          <a:bodyPr>
            <a:noAutofit/>
          </a:bodyPr>
          <a:lstStyle/>
          <a:p>
            <a:r>
              <a:rPr lang="ru-RU" sz="2750" b="1" dirty="0" smtClean="0"/>
              <a:t>Гудвилл - </a:t>
            </a:r>
            <a:r>
              <a:rPr lang="ru-RU" sz="2750" dirty="0" smtClean="0"/>
              <a:t>активы</a:t>
            </a:r>
            <a:r>
              <a:rPr lang="ru-RU" sz="2750" dirty="0"/>
              <a:t>, капитал фирмы, не поддающийся материальному измерению, например, репутация, техническая компетенция, связи, маркетинговые приемы, влияние и </a:t>
            </a:r>
            <a:r>
              <a:rPr lang="ru-RU" sz="2750" dirty="0" smtClean="0"/>
              <a:t>др.</a:t>
            </a:r>
            <a:endParaRPr lang="ru-RU" sz="2750" b="1" dirty="0"/>
          </a:p>
          <a:p>
            <a:pPr marL="0" lvl="0" indent="0">
              <a:buNone/>
            </a:pPr>
            <a:r>
              <a:rPr lang="ru-RU" sz="2750" b="1" dirty="0" smtClean="0">
                <a:solidFill>
                  <a:srgbClr val="0000CC"/>
                </a:solidFill>
              </a:rPr>
              <a:t>Гудвилл </a:t>
            </a:r>
            <a:r>
              <a:rPr lang="ru-RU" sz="2750" b="1" dirty="0">
                <a:solidFill>
                  <a:srgbClr val="0000CC"/>
                </a:solidFill>
              </a:rPr>
              <a:t>= </a:t>
            </a:r>
            <a:r>
              <a:rPr lang="ru-RU" sz="2750" b="1" dirty="0" smtClean="0">
                <a:solidFill>
                  <a:srgbClr val="0000CC"/>
                </a:solidFill>
              </a:rPr>
              <a:t>рыночная цена компании </a:t>
            </a:r>
            <a:r>
              <a:rPr lang="ru-RU" sz="2750" b="1" dirty="0">
                <a:solidFill>
                  <a:srgbClr val="0000CC"/>
                </a:solidFill>
              </a:rPr>
              <a:t>- чистые </a:t>
            </a:r>
            <a:r>
              <a:rPr lang="ru-RU" sz="2750" b="1" dirty="0" smtClean="0">
                <a:solidFill>
                  <a:srgbClr val="0000CC"/>
                </a:solidFill>
              </a:rPr>
              <a:t>активы </a:t>
            </a:r>
            <a:r>
              <a:rPr lang="ru-RU" sz="2750" b="1" dirty="0">
                <a:solidFill>
                  <a:srgbClr val="0000CC"/>
                </a:solidFill>
              </a:rPr>
              <a:t>компании</a:t>
            </a:r>
            <a:r>
              <a:rPr lang="ru-RU" sz="2750" b="1" dirty="0" smtClean="0"/>
              <a:t>.</a:t>
            </a:r>
          </a:p>
          <a:p>
            <a:r>
              <a:rPr lang="ru-RU" sz="2750" dirty="0"/>
              <a:t>В МСФО гудвилл – это особый тип </a:t>
            </a:r>
            <a:r>
              <a:rPr lang="ru-RU" sz="2750" dirty="0" smtClean="0"/>
              <a:t>нематериальных </a:t>
            </a:r>
            <a:r>
              <a:rPr lang="ru-RU" sz="2750" dirty="0"/>
              <a:t>активов, который появляется в отчетности в результате объединения </a:t>
            </a:r>
            <a:r>
              <a:rPr lang="ru-RU" sz="2750" dirty="0" smtClean="0"/>
              <a:t>бизнеса</a:t>
            </a:r>
            <a:r>
              <a:rPr lang="ru-RU" sz="2750" dirty="0"/>
              <a:t>. </a:t>
            </a:r>
            <a:endParaRPr lang="ru-RU" sz="2750" dirty="0" smtClean="0"/>
          </a:p>
          <a:p>
            <a:r>
              <a:rPr lang="ru-RU" sz="2750" b="1" dirty="0" smtClean="0"/>
              <a:t>Согласно </a:t>
            </a:r>
            <a:r>
              <a:rPr lang="ru-RU" sz="2750" b="1" dirty="0"/>
              <a:t>действующему законодательству РБ гудвилл не может быть признан нематериальным активом</a:t>
            </a:r>
            <a:r>
              <a:rPr lang="ru-RU" sz="2750" dirty="0"/>
              <a:t> для целей бухгалтерского учета и для целей его отражения в бухгалтерской (финансовой) отчетности организации</a:t>
            </a:r>
          </a:p>
        </p:txBody>
      </p:sp>
    </p:spTree>
    <p:extLst>
      <p:ext uri="{BB962C8B-B14F-4D97-AF65-F5344CB8AC3E}">
        <p14:creationId xmlns:p14="http://schemas.microsoft.com/office/powerpoint/2010/main" val="24485076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0000CC"/>
                </a:solidFill>
              </a:rPr>
              <a:t>В зависимости от характера участия в инвестировании</a:t>
            </a:r>
          </a:p>
        </p:txBody>
      </p:sp>
      <p:sp>
        <p:nvSpPr>
          <p:cNvPr id="3" name="Содержимое 2"/>
          <p:cNvSpPr>
            <a:spLocks noGrp="1"/>
          </p:cNvSpPr>
          <p:nvPr>
            <p:ph idx="1"/>
          </p:nvPr>
        </p:nvSpPr>
        <p:spPr/>
        <p:txBody>
          <a:bodyPr>
            <a:normAutofit fontScale="92500" lnSpcReduction="20000"/>
          </a:bodyPr>
          <a:lstStyle/>
          <a:p>
            <a:pPr>
              <a:buNone/>
            </a:pPr>
            <a:r>
              <a:rPr lang="ru-RU" dirty="0"/>
              <a:t>1) </a:t>
            </a:r>
            <a:r>
              <a:rPr lang="ru-RU" b="1" i="1" dirty="0">
                <a:solidFill>
                  <a:srgbClr val="0000CC"/>
                </a:solidFill>
              </a:rPr>
              <a:t>прямые</a:t>
            </a:r>
            <a:r>
              <a:rPr lang="ru-RU" dirty="0"/>
              <a:t> – вложения финансовых ресурсов инвестором непосредственно в объекты инвестирования. Чаще всего осуществляются опытным инвестором, располагающим полной информацией о состоянии объекта инвестиций;</a:t>
            </a:r>
          </a:p>
          <a:p>
            <a:pPr>
              <a:buNone/>
            </a:pPr>
            <a:r>
              <a:rPr lang="ru-RU" dirty="0"/>
              <a:t>2) </a:t>
            </a:r>
            <a:r>
              <a:rPr lang="ru-RU" b="1" i="1" dirty="0">
                <a:solidFill>
                  <a:srgbClr val="0000CC"/>
                </a:solidFill>
              </a:rPr>
              <a:t>косвенные</a:t>
            </a:r>
            <a:r>
              <a:rPr lang="ru-RU" dirty="0"/>
              <a:t> – инвестиции, осуществляемые через инвестиционных или финансовых посредников. Используются инвесторами, не имеющими достаточного опыта и квалификации для этого. </a:t>
            </a:r>
          </a:p>
          <a:p>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0000CC"/>
                </a:solidFill>
              </a:rPr>
              <a:t>В зависимости от периода инвестирования </a:t>
            </a:r>
            <a:endParaRPr lang="ru-RU" b="1" dirty="0">
              <a:solidFill>
                <a:srgbClr val="0000CC"/>
              </a:solidFill>
            </a:endParaRPr>
          </a:p>
        </p:txBody>
      </p:sp>
      <p:sp>
        <p:nvSpPr>
          <p:cNvPr id="3" name="Содержимое 2"/>
          <p:cNvSpPr>
            <a:spLocks noGrp="1"/>
          </p:cNvSpPr>
          <p:nvPr>
            <p:ph idx="1"/>
          </p:nvPr>
        </p:nvSpPr>
        <p:spPr/>
        <p:txBody>
          <a:bodyPr/>
          <a:lstStyle/>
          <a:p>
            <a:pPr>
              <a:buNone/>
            </a:pPr>
            <a:r>
              <a:rPr lang="ru-RU" dirty="0"/>
              <a:t>1) </a:t>
            </a:r>
            <a:r>
              <a:rPr lang="ru-RU" b="1" i="1" dirty="0" smtClean="0">
                <a:solidFill>
                  <a:srgbClr val="0000CC"/>
                </a:solidFill>
              </a:rPr>
              <a:t>краткосрочные</a:t>
            </a:r>
            <a:r>
              <a:rPr lang="ru-RU" dirty="0" smtClean="0"/>
              <a:t> </a:t>
            </a:r>
            <a:r>
              <a:rPr lang="ru-RU" dirty="0"/>
              <a:t>– на период, не превышающий года</a:t>
            </a:r>
          </a:p>
          <a:p>
            <a:pPr>
              <a:buNone/>
            </a:pPr>
            <a:r>
              <a:rPr lang="ru-RU" dirty="0"/>
              <a:t>2) </a:t>
            </a:r>
            <a:r>
              <a:rPr lang="ru-RU" b="1" i="1" dirty="0" smtClean="0">
                <a:solidFill>
                  <a:srgbClr val="0000CC"/>
                </a:solidFill>
              </a:rPr>
              <a:t>долгосрочные</a:t>
            </a:r>
            <a:r>
              <a:rPr lang="ru-RU" dirty="0" smtClean="0"/>
              <a:t> </a:t>
            </a:r>
            <a:r>
              <a:rPr lang="ru-RU" dirty="0"/>
              <a:t>– на период более года.</a:t>
            </a:r>
          </a:p>
          <a:p>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0000CC"/>
                </a:solidFill>
              </a:rPr>
              <a:t>В зависимости от формы собственности</a:t>
            </a:r>
            <a:endParaRPr lang="ru-RU" b="1" dirty="0">
              <a:solidFill>
                <a:srgbClr val="0000CC"/>
              </a:solidFill>
            </a:endParaRPr>
          </a:p>
        </p:txBody>
      </p:sp>
      <p:sp>
        <p:nvSpPr>
          <p:cNvPr id="3" name="Содержимое 2"/>
          <p:cNvSpPr>
            <a:spLocks noGrp="1"/>
          </p:cNvSpPr>
          <p:nvPr>
            <p:ph idx="1"/>
          </p:nvPr>
        </p:nvSpPr>
        <p:spPr/>
        <p:txBody>
          <a:bodyPr>
            <a:normAutofit fontScale="85000" lnSpcReduction="20000"/>
          </a:bodyPr>
          <a:lstStyle/>
          <a:p>
            <a:pPr>
              <a:buNone/>
            </a:pPr>
            <a:r>
              <a:rPr lang="ru-RU" dirty="0"/>
              <a:t>1) </a:t>
            </a:r>
            <a:r>
              <a:rPr lang="ru-RU" b="1" i="1" dirty="0">
                <a:solidFill>
                  <a:srgbClr val="0000CC"/>
                </a:solidFill>
              </a:rPr>
              <a:t>частные</a:t>
            </a:r>
            <a:r>
              <a:rPr lang="ru-RU" dirty="0"/>
              <a:t> – осуществляются негосударственными организациями или гражданами</a:t>
            </a:r>
          </a:p>
          <a:p>
            <a:pPr>
              <a:buNone/>
            </a:pPr>
            <a:r>
              <a:rPr lang="ru-RU" dirty="0"/>
              <a:t>2) </a:t>
            </a:r>
            <a:r>
              <a:rPr lang="ru-RU" b="1" i="1" dirty="0">
                <a:solidFill>
                  <a:srgbClr val="0000CC"/>
                </a:solidFill>
              </a:rPr>
              <a:t>государственные</a:t>
            </a:r>
            <a:r>
              <a:rPr lang="ru-RU" dirty="0"/>
              <a:t> – инвестиции, осуществляемые органами государственной власти, местного самоуправления или государственными предприятиями с привлечением средств бюджетов различных уровней, внебюджетных фондов</a:t>
            </a:r>
          </a:p>
          <a:p>
            <a:pPr>
              <a:buNone/>
            </a:pPr>
            <a:r>
              <a:rPr lang="ru-RU" dirty="0"/>
              <a:t>3) </a:t>
            </a:r>
            <a:r>
              <a:rPr lang="ru-RU" b="1" i="1" dirty="0">
                <a:solidFill>
                  <a:srgbClr val="0000CC"/>
                </a:solidFill>
              </a:rPr>
              <a:t>иностранные</a:t>
            </a:r>
            <a:r>
              <a:rPr lang="ru-RU" dirty="0"/>
              <a:t> – осуществляются иностранными государствами, юридическими лицами и гражданами;</a:t>
            </a:r>
          </a:p>
          <a:p>
            <a:pPr>
              <a:buNone/>
            </a:pPr>
            <a:r>
              <a:rPr lang="ru-RU" dirty="0"/>
              <a:t>4) </a:t>
            </a:r>
            <a:r>
              <a:rPr lang="ru-RU" b="1" i="1" dirty="0">
                <a:solidFill>
                  <a:srgbClr val="0000CC"/>
                </a:solidFill>
              </a:rPr>
              <a:t>совместные</a:t>
            </a:r>
            <a:r>
              <a:rPr lang="ru-RU" dirty="0"/>
              <a:t> – осуществляются юридическими и физическими лицами различных государств</a:t>
            </a:r>
          </a:p>
          <a:p>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l"/>
            <a:r>
              <a:rPr lang="ru-RU" sz="3200" i="1" dirty="0">
                <a:solidFill>
                  <a:srgbClr val="0000CC"/>
                </a:solidFill>
              </a:rPr>
              <a:t>Иностранные инвестиции подразделяются</a:t>
            </a:r>
            <a:r>
              <a:rPr lang="ru-RU" sz="3200" dirty="0">
                <a:solidFill>
                  <a:srgbClr val="0000CC"/>
                </a:solidFill>
              </a:rPr>
              <a:t> </a:t>
            </a:r>
          </a:p>
        </p:txBody>
      </p:sp>
      <p:sp>
        <p:nvSpPr>
          <p:cNvPr id="3" name="Содержимое 2"/>
          <p:cNvSpPr>
            <a:spLocks noGrp="1"/>
          </p:cNvSpPr>
          <p:nvPr>
            <p:ph idx="1"/>
          </p:nvPr>
        </p:nvSpPr>
        <p:spPr/>
        <p:txBody>
          <a:bodyPr>
            <a:normAutofit fontScale="92500"/>
          </a:bodyPr>
          <a:lstStyle/>
          <a:p>
            <a:pPr>
              <a:buNone/>
            </a:pPr>
            <a:r>
              <a:rPr lang="ru-RU" dirty="0"/>
              <a:t>1</a:t>
            </a:r>
            <a:r>
              <a:rPr lang="ru-RU" dirty="0">
                <a:solidFill>
                  <a:srgbClr val="0000CC"/>
                </a:solidFill>
              </a:rPr>
              <a:t>) </a:t>
            </a:r>
            <a:r>
              <a:rPr lang="ru-RU" b="1" i="1" dirty="0">
                <a:solidFill>
                  <a:srgbClr val="0000CC"/>
                </a:solidFill>
              </a:rPr>
              <a:t>прямые</a:t>
            </a:r>
            <a:r>
              <a:rPr lang="ru-RU" dirty="0">
                <a:solidFill>
                  <a:srgbClr val="0000CC"/>
                </a:solidFill>
              </a:rPr>
              <a:t> </a:t>
            </a:r>
            <a:r>
              <a:rPr lang="ru-RU" dirty="0"/>
              <a:t>– инвестиции в данное предприятие, объем которых составляет не менее 10% акционерного капитала этого предприятия</a:t>
            </a:r>
          </a:p>
          <a:p>
            <a:pPr>
              <a:buNone/>
            </a:pPr>
            <a:r>
              <a:rPr lang="ru-RU" dirty="0"/>
              <a:t>2) </a:t>
            </a:r>
            <a:r>
              <a:rPr lang="ru-RU" b="1" i="1" dirty="0">
                <a:solidFill>
                  <a:srgbClr val="0000CC"/>
                </a:solidFill>
              </a:rPr>
              <a:t>портфельные</a:t>
            </a:r>
            <a:r>
              <a:rPr lang="ru-RU" dirty="0"/>
              <a:t> – инвестиции в ценные бумаги данного предприятия, объем которых составляет менее 10% акционерного капитала</a:t>
            </a:r>
          </a:p>
          <a:p>
            <a:pPr>
              <a:buNone/>
            </a:pPr>
            <a:r>
              <a:rPr lang="ru-RU" dirty="0"/>
              <a:t>3) </a:t>
            </a:r>
            <a:r>
              <a:rPr lang="ru-RU" b="1" i="1" dirty="0">
                <a:solidFill>
                  <a:srgbClr val="0000CC"/>
                </a:solidFill>
              </a:rPr>
              <a:t>прочие</a:t>
            </a:r>
            <a:r>
              <a:rPr lang="ru-RU" dirty="0"/>
              <a:t> – инвестиции, не связанные с предприятием (вложения капитала ГКО и др.)</a:t>
            </a:r>
          </a:p>
          <a:p>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581128"/>
            <a:ext cx="8229600" cy="1656184"/>
          </a:xfrm>
          <a:solidFill>
            <a:schemeClr val="accent1">
              <a:lumMod val="20000"/>
              <a:lumOff val="80000"/>
            </a:schemeClr>
          </a:solidFill>
        </p:spPr>
        <p:txBody>
          <a:bodyPr>
            <a:normAutofit fontScale="90000"/>
          </a:bodyPr>
          <a:lstStyle/>
          <a:p>
            <a:pPr algn="r"/>
            <a:r>
              <a:rPr lang="ru-RU" b="1" i="1" dirty="0" smtClean="0"/>
              <a:t/>
            </a:r>
            <a:br>
              <a:rPr lang="ru-RU" b="1" i="1" dirty="0" smtClean="0"/>
            </a:br>
            <a:r>
              <a:rPr lang="ru-RU" b="1" i="1" dirty="0"/>
              <a:t/>
            </a:r>
            <a:br>
              <a:rPr lang="ru-RU" b="1" i="1" dirty="0"/>
            </a:br>
            <a:r>
              <a:rPr lang="ru-RU" sz="4000" dirty="0"/>
              <a:t>1.1.2. Инвестиционная деятельность и </a:t>
            </a:r>
            <a:r>
              <a:rPr lang="ru-RU" sz="4000" dirty="0" smtClean="0"/>
              <a:t>участники инвестиционного </a:t>
            </a:r>
            <a:r>
              <a:rPr lang="ru-RU" sz="4000" dirty="0"/>
              <a:t>рынка</a:t>
            </a:r>
            <a:br>
              <a:rPr lang="ru-RU" sz="4000" dirty="0"/>
            </a:b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476672"/>
            <a:ext cx="8229600" cy="5832648"/>
          </a:xfrm>
        </p:spPr>
        <p:txBody>
          <a:bodyPr/>
          <a:lstStyle/>
          <a:p>
            <a:r>
              <a:rPr lang="ru-RU" sz="3600" dirty="0"/>
              <a:t>В широком смысле </a:t>
            </a:r>
            <a:r>
              <a:rPr lang="ru-RU" sz="3600" b="1" i="1" dirty="0">
                <a:solidFill>
                  <a:srgbClr val="0000CC"/>
                </a:solidFill>
              </a:rPr>
              <a:t>инвестиционная деятельность</a:t>
            </a:r>
            <a:r>
              <a:rPr lang="ru-RU" sz="3600" dirty="0"/>
              <a:t> — это практическая деятельность, связанная с вложением средств в объекты инвестирования с целью получения дохода (эффекта</a:t>
            </a:r>
            <a:r>
              <a:rPr lang="ru-RU" sz="3600" dirty="0" smtClean="0"/>
              <a:t>).</a:t>
            </a:r>
          </a:p>
          <a:p>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2605129964"/>
              </p:ext>
            </p:extLst>
          </p:nvPr>
        </p:nvGraphicFramePr>
        <p:xfrm>
          <a:off x="-33468" y="404664"/>
          <a:ext cx="9177468" cy="6126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35969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755576" y="3886200"/>
            <a:ext cx="7992888" cy="1752600"/>
          </a:xfrm>
          <a:solidFill>
            <a:schemeClr val="accent5">
              <a:lumMod val="20000"/>
              <a:lumOff val="80000"/>
            </a:schemeClr>
          </a:solidFill>
        </p:spPr>
        <p:txBody>
          <a:bodyPr/>
          <a:lstStyle/>
          <a:p>
            <a:pPr algn="r"/>
            <a:r>
              <a:rPr lang="ru-RU" dirty="0">
                <a:solidFill>
                  <a:schemeClr val="tx1"/>
                </a:solidFill>
              </a:rPr>
              <a:t>1.1.3. Инвестиционная политика </a:t>
            </a:r>
            <a:r>
              <a:rPr lang="ru-RU" dirty="0" smtClean="0">
                <a:solidFill>
                  <a:schemeClr val="tx1"/>
                </a:solidFill>
              </a:rPr>
              <a:t>и </a:t>
            </a:r>
            <a:r>
              <a:rPr lang="ru-RU" dirty="0">
                <a:solidFill>
                  <a:schemeClr val="tx1"/>
                </a:solidFill>
              </a:rPr>
              <a:t>стратегия. </a:t>
            </a:r>
            <a:r>
              <a:rPr lang="ru-RU" dirty="0" smtClean="0">
                <a:solidFill>
                  <a:schemeClr val="tx1"/>
                </a:solidFill>
              </a:rPr>
              <a:t>Понятие </a:t>
            </a:r>
            <a:r>
              <a:rPr lang="ru-RU" dirty="0">
                <a:solidFill>
                  <a:schemeClr val="tx1"/>
                </a:solidFill>
              </a:rPr>
              <a:t>об </a:t>
            </a:r>
            <a:r>
              <a:rPr lang="ru-RU" dirty="0" smtClean="0">
                <a:solidFill>
                  <a:schemeClr val="tx1"/>
                </a:solidFill>
              </a:rPr>
              <a:t>инвестиционных </a:t>
            </a:r>
            <a:r>
              <a:rPr lang="ru-RU" dirty="0">
                <a:solidFill>
                  <a:schemeClr val="tx1"/>
                </a:solidFill>
              </a:rPr>
              <a:t>проектах</a:t>
            </a:r>
          </a:p>
        </p:txBody>
      </p:sp>
    </p:spTree>
    <p:extLst>
      <p:ext uri="{BB962C8B-B14F-4D97-AF65-F5344CB8AC3E}">
        <p14:creationId xmlns:p14="http://schemas.microsoft.com/office/powerpoint/2010/main" val="41971321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i="1" dirty="0" smtClean="0"/>
              <a:t/>
            </a:r>
            <a:br>
              <a:rPr lang="ru-RU" i="1" dirty="0" smtClean="0"/>
            </a:br>
            <a:r>
              <a:rPr lang="ru-RU" b="1" i="1" dirty="0" smtClean="0">
                <a:solidFill>
                  <a:srgbClr val="0000CC"/>
                </a:solidFill>
              </a:rPr>
              <a:t>Способы </a:t>
            </a:r>
            <a:r>
              <a:rPr lang="ru-RU" b="1" i="1" dirty="0">
                <a:solidFill>
                  <a:srgbClr val="0000CC"/>
                </a:solidFill>
              </a:rPr>
              <a:t>осуществления инвестиций</a:t>
            </a:r>
            <a:r>
              <a:rPr lang="ru-RU" i="1" dirty="0"/>
              <a:t>:</a:t>
            </a:r>
            <a:r>
              <a:rPr lang="ru-RU" dirty="0"/>
              <a:t/>
            </a:r>
            <a:br>
              <a:rPr lang="ru-RU" dirty="0"/>
            </a:br>
            <a:endParaRPr lang="ru-RU" dirty="0"/>
          </a:p>
        </p:txBody>
      </p:sp>
      <p:sp>
        <p:nvSpPr>
          <p:cNvPr id="3" name="Содержимое 2"/>
          <p:cNvSpPr>
            <a:spLocks noGrp="1"/>
          </p:cNvSpPr>
          <p:nvPr>
            <p:ph idx="1"/>
          </p:nvPr>
        </p:nvSpPr>
        <p:spPr/>
        <p:txBody>
          <a:bodyPr>
            <a:normAutofit fontScale="92500" lnSpcReduction="20000"/>
          </a:bodyPr>
          <a:lstStyle/>
          <a:p>
            <a:pPr lvl="0"/>
            <a:r>
              <a:rPr lang="ru-RU" b="1" i="1" dirty="0">
                <a:solidFill>
                  <a:srgbClr val="0000CC"/>
                </a:solidFill>
              </a:rPr>
              <a:t>создание</a:t>
            </a:r>
            <a:r>
              <a:rPr lang="ru-RU" dirty="0"/>
              <a:t> коммерческой организации;</a:t>
            </a:r>
          </a:p>
          <a:p>
            <a:pPr lvl="0"/>
            <a:r>
              <a:rPr lang="ru-RU" b="1" i="1" dirty="0">
                <a:solidFill>
                  <a:srgbClr val="0000CC"/>
                </a:solidFill>
              </a:rPr>
              <a:t>приобретение, создание</a:t>
            </a:r>
            <a:r>
              <a:rPr lang="ru-RU" dirty="0"/>
              <a:t>, в том числе путем строительства, </a:t>
            </a:r>
            <a:r>
              <a:rPr lang="ru-RU" b="1" i="1" dirty="0">
                <a:solidFill>
                  <a:srgbClr val="0000CC"/>
                </a:solidFill>
              </a:rPr>
              <a:t>объектов недвижимого имущества</a:t>
            </a:r>
            <a:r>
              <a:rPr lang="ru-RU" dirty="0">
                <a:solidFill>
                  <a:srgbClr val="0000CC"/>
                </a:solidFill>
              </a:rPr>
              <a:t>;</a:t>
            </a:r>
          </a:p>
          <a:p>
            <a:pPr lvl="0"/>
            <a:r>
              <a:rPr lang="ru-RU" b="1" i="1" dirty="0">
                <a:solidFill>
                  <a:srgbClr val="0000CC"/>
                </a:solidFill>
              </a:rPr>
              <a:t>приобретение прав на объекты интеллектуальной собственности</a:t>
            </a:r>
            <a:r>
              <a:rPr lang="ru-RU" dirty="0">
                <a:solidFill>
                  <a:srgbClr val="0000CC"/>
                </a:solidFill>
              </a:rPr>
              <a:t>;</a:t>
            </a:r>
          </a:p>
          <a:p>
            <a:pPr lvl="0"/>
            <a:r>
              <a:rPr lang="ru-RU" b="1" i="1" dirty="0">
                <a:solidFill>
                  <a:srgbClr val="0000CC"/>
                </a:solidFill>
              </a:rPr>
              <a:t>приобретение акций</a:t>
            </a:r>
            <a:r>
              <a:rPr lang="ru-RU" dirty="0"/>
              <a:t>, долей в уставном фонде, паев в имуществе коммерческой организации, включая случаи увеличения уставного фонда коммерческой организации;</a:t>
            </a:r>
          </a:p>
          <a:p>
            <a:pPr lvl="0"/>
            <a:r>
              <a:rPr lang="ru-RU" b="1" i="1" dirty="0">
                <a:solidFill>
                  <a:srgbClr val="0000CC"/>
                </a:solidFill>
              </a:rPr>
              <a:t>на основе концессии</a:t>
            </a:r>
            <a:r>
              <a:rPr lang="ru-RU" dirty="0"/>
              <a:t>.</a:t>
            </a:r>
          </a:p>
          <a:p>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2419846960"/>
              </p:ext>
            </p:extLst>
          </p:nvPr>
        </p:nvGraphicFramePr>
        <p:xfrm>
          <a:off x="539552" y="476672"/>
          <a:ext cx="8064896" cy="6120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234479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lstStyle/>
          <a:p>
            <a:pPr marL="0" indent="0">
              <a:buNone/>
            </a:pPr>
            <a:r>
              <a:rPr lang="ru-RU" b="1" dirty="0">
                <a:solidFill>
                  <a:srgbClr val="0000CC"/>
                </a:solidFill>
              </a:rPr>
              <a:t>Проект</a:t>
            </a:r>
            <a:r>
              <a:rPr lang="ru-RU" dirty="0"/>
              <a:t> – </a:t>
            </a:r>
            <a:endParaRPr lang="ru-RU" dirty="0" smtClean="0"/>
          </a:p>
          <a:p>
            <a:r>
              <a:rPr lang="ru-RU" b="1" i="1" dirty="0" smtClean="0"/>
              <a:t>комплексное</a:t>
            </a:r>
            <a:r>
              <a:rPr lang="ru-RU" dirty="0"/>
              <a:t>, </a:t>
            </a:r>
            <a:endParaRPr lang="ru-RU" dirty="0" smtClean="0"/>
          </a:p>
          <a:p>
            <a:r>
              <a:rPr lang="ru-RU" b="1" i="1" dirty="0" smtClean="0"/>
              <a:t>не </a:t>
            </a:r>
            <a:r>
              <a:rPr lang="ru-RU" b="1" i="1" dirty="0"/>
              <a:t>повторяющееся </a:t>
            </a:r>
            <a:r>
              <a:rPr lang="ru-RU" dirty="0"/>
              <a:t>мероприятие </a:t>
            </a:r>
            <a:r>
              <a:rPr lang="ru-RU" dirty="0" smtClean="0"/>
              <a:t>              </a:t>
            </a:r>
            <a:r>
              <a:rPr lang="ru-RU" b="1" i="1" dirty="0" smtClean="0"/>
              <a:t>по</a:t>
            </a:r>
            <a:r>
              <a:rPr lang="ru-RU" dirty="0" smtClean="0"/>
              <a:t> </a:t>
            </a:r>
            <a:r>
              <a:rPr lang="ru-RU" b="1" i="1" dirty="0"/>
              <a:t>достижению</a:t>
            </a:r>
            <a:r>
              <a:rPr lang="ru-RU" dirty="0"/>
              <a:t> поставленной </a:t>
            </a:r>
            <a:r>
              <a:rPr lang="ru-RU" b="1" i="1" dirty="0"/>
              <a:t>цели</a:t>
            </a:r>
            <a:r>
              <a:rPr lang="ru-RU" dirty="0"/>
              <a:t>, </a:t>
            </a:r>
            <a:endParaRPr lang="ru-RU" dirty="0" smtClean="0"/>
          </a:p>
          <a:p>
            <a:r>
              <a:rPr lang="ru-RU" b="1" i="1" dirty="0" smtClean="0"/>
              <a:t>ограниченное</a:t>
            </a:r>
            <a:r>
              <a:rPr lang="ru-RU" dirty="0" smtClean="0"/>
              <a:t> </a:t>
            </a:r>
            <a:r>
              <a:rPr lang="ru-RU" dirty="0"/>
              <a:t>по </a:t>
            </a:r>
            <a:endParaRPr lang="ru-RU" dirty="0" smtClean="0"/>
          </a:p>
          <a:p>
            <a:pPr marL="0" indent="2617200">
              <a:buNone/>
            </a:pPr>
            <a:r>
              <a:rPr lang="ru-RU" b="1" dirty="0" smtClean="0">
                <a:solidFill>
                  <a:srgbClr val="C00000"/>
                </a:solidFill>
              </a:rPr>
              <a:t>времени</a:t>
            </a:r>
            <a:r>
              <a:rPr lang="ru-RU" dirty="0"/>
              <a:t>, </a:t>
            </a:r>
            <a:endParaRPr lang="ru-RU" dirty="0" smtClean="0"/>
          </a:p>
          <a:p>
            <a:pPr marL="0" indent="2617200">
              <a:buNone/>
            </a:pPr>
            <a:r>
              <a:rPr lang="ru-RU" dirty="0" smtClean="0"/>
              <a:t>                   </a:t>
            </a:r>
            <a:r>
              <a:rPr lang="ru-RU" b="1" dirty="0" smtClean="0">
                <a:solidFill>
                  <a:srgbClr val="C00000"/>
                </a:solidFill>
              </a:rPr>
              <a:t>бюджету</a:t>
            </a:r>
            <a:r>
              <a:rPr lang="ru-RU" dirty="0"/>
              <a:t>, </a:t>
            </a:r>
            <a:endParaRPr lang="ru-RU" dirty="0" smtClean="0"/>
          </a:p>
          <a:p>
            <a:pPr marL="0" indent="2617200">
              <a:buNone/>
            </a:pPr>
            <a:r>
              <a:rPr lang="ru-RU" dirty="0" smtClean="0"/>
              <a:t>                                     </a:t>
            </a:r>
            <a:r>
              <a:rPr lang="ru-RU" b="1" dirty="0" smtClean="0">
                <a:solidFill>
                  <a:srgbClr val="C00000"/>
                </a:solidFill>
              </a:rPr>
              <a:t>ресурсам</a:t>
            </a:r>
            <a:endParaRPr lang="ru-RU" b="1" dirty="0">
              <a:solidFill>
                <a:srgbClr val="C00000"/>
              </a:solidFill>
            </a:endParaRPr>
          </a:p>
        </p:txBody>
      </p:sp>
    </p:spTree>
    <p:extLst>
      <p:ext uri="{BB962C8B-B14F-4D97-AF65-F5344CB8AC3E}">
        <p14:creationId xmlns:p14="http://schemas.microsoft.com/office/powerpoint/2010/main" val="24427388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3911254114"/>
              </p:ext>
            </p:extLst>
          </p:nvPr>
        </p:nvGraphicFramePr>
        <p:xfrm>
          <a:off x="251520" y="404664"/>
          <a:ext cx="8435280" cy="6296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780097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816087664"/>
              </p:ext>
            </p:extLst>
          </p:nvPr>
        </p:nvGraphicFramePr>
        <p:xfrm>
          <a:off x="457200" y="332656"/>
          <a:ext cx="8229600" cy="6192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148601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71600" y="3886200"/>
            <a:ext cx="7376864" cy="1752600"/>
          </a:xfrm>
          <a:solidFill>
            <a:schemeClr val="accent5">
              <a:lumMod val="20000"/>
              <a:lumOff val="80000"/>
            </a:schemeClr>
          </a:solidFill>
        </p:spPr>
        <p:txBody>
          <a:bodyPr>
            <a:normAutofit/>
          </a:bodyPr>
          <a:lstStyle/>
          <a:p>
            <a:r>
              <a:rPr lang="ru-RU" dirty="0" smtClean="0">
                <a:solidFill>
                  <a:schemeClr val="tx1"/>
                </a:solidFill>
              </a:rPr>
              <a:t>1.1.4 Жизненный цикл инвестиционного проекта. Содержание инвестиционного проекта.</a:t>
            </a:r>
            <a:endParaRPr lang="ru-RU" dirty="0">
              <a:solidFill>
                <a:schemeClr val="tx1"/>
              </a:solidFill>
            </a:endParaRPr>
          </a:p>
        </p:txBody>
      </p:sp>
    </p:spTree>
    <p:extLst>
      <p:ext uri="{BB962C8B-B14F-4D97-AF65-F5344CB8AC3E}">
        <p14:creationId xmlns:p14="http://schemas.microsoft.com/office/powerpoint/2010/main" val="6419605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a:bodyPr>
          <a:lstStyle/>
          <a:p>
            <a:pPr>
              <a:buNone/>
            </a:pPr>
            <a:r>
              <a:rPr lang="ru-RU" sz="2800" b="1" dirty="0">
                <a:solidFill>
                  <a:srgbClr val="0070C0"/>
                </a:solidFill>
              </a:rPr>
              <a:t>Жизненный цикл</a:t>
            </a:r>
            <a:r>
              <a:rPr lang="ru-RU" sz="2800" dirty="0">
                <a:solidFill>
                  <a:srgbClr val="0070C0"/>
                </a:solidFill>
              </a:rPr>
              <a:t> </a:t>
            </a:r>
            <a:r>
              <a:rPr lang="ru-RU" sz="2800" dirty="0"/>
              <a:t>проекта - промежуток времени между началом проекта и моментом его ликвидации. </a:t>
            </a:r>
            <a:r>
              <a:rPr lang="ru-RU" sz="2800" dirty="0" smtClean="0"/>
              <a:t>По </a:t>
            </a:r>
            <a:r>
              <a:rPr lang="ru-RU" sz="2800" dirty="0"/>
              <a:t>рекомендации Всемирного банка </a:t>
            </a:r>
            <a:r>
              <a:rPr lang="ru-RU" sz="2800" dirty="0" smtClean="0"/>
              <a:t>и организации </a:t>
            </a:r>
            <a:r>
              <a:rPr lang="ru-RU" sz="2800" dirty="0"/>
              <a:t>по промышленным проектам ООН (</a:t>
            </a:r>
            <a:r>
              <a:rPr lang="en-US" sz="2800" dirty="0"/>
              <a:t>UNIDO</a:t>
            </a:r>
            <a:r>
              <a:rPr lang="ru-RU" sz="2800" dirty="0"/>
              <a:t>) жизненный цикл делится на </a:t>
            </a:r>
            <a:r>
              <a:rPr lang="ru-RU" sz="2800" b="1" dirty="0">
                <a:solidFill>
                  <a:schemeClr val="tx2"/>
                </a:solidFill>
              </a:rPr>
              <a:t>фазы</a:t>
            </a:r>
            <a:r>
              <a:rPr lang="ru-RU" sz="2800" dirty="0"/>
              <a:t>:</a:t>
            </a:r>
          </a:p>
          <a:p>
            <a:endParaRPr lang="ru-RU" dirty="0"/>
          </a:p>
        </p:txBody>
      </p:sp>
      <p:graphicFrame>
        <p:nvGraphicFramePr>
          <p:cNvPr id="2" name="Схема 1"/>
          <p:cNvGraphicFramePr/>
          <p:nvPr>
            <p:extLst>
              <p:ext uri="{D42A27DB-BD31-4B8C-83A1-F6EECF244321}">
                <p14:modId xmlns:p14="http://schemas.microsoft.com/office/powerpoint/2010/main" val="2134165514"/>
              </p:ext>
            </p:extLst>
          </p:nvPr>
        </p:nvGraphicFramePr>
        <p:xfrm>
          <a:off x="683569" y="2924944"/>
          <a:ext cx="8028382" cy="36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46548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2571163321"/>
              </p:ext>
            </p:extLst>
          </p:nvPr>
        </p:nvGraphicFramePr>
        <p:xfrm>
          <a:off x="611560" y="404664"/>
          <a:ext cx="8136904"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463560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2874646132"/>
              </p:ext>
            </p:extLst>
          </p:nvPr>
        </p:nvGraphicFramePr>
        <p:xfrm>
          <a:off x="611560" y="404664"/>
          <a:ext cx="8136904"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21837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2114865597"/>
              </p:ext>
            </p:extLst>
          </p:nvPr>
        </p:nvGraphicFramePr>
        <p:xfrm>
          <a:off x="611560" y="404664"/>
          <a:ext cx="8136904"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40206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2230"/>
          <p:cNvSpPr txBox="1">
            <a:spLocks noChangeArrowheads="1"/>
          </p:cNvSpPr>
          <p:nvPr/>
        </p:nvSpPr>
        <p:spPr bwMode="auto">
          <a:xfrm>
            <a:off x="159292" y="443776"/>
            <a:ext cx="8863374" cy="613313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180340">
              <a:spcAft>
                <a:spcPts val="0"/>
              </a:spcAft>
            </a:pPr>
            <a:r>
              <a:rPr lang="ru-RU" sz="1400">
                <a:effectLst/>
                <a:latin typeface="Times New Roman" panose="02020603050405020304" pitchFamily="18" charset="0"/>
                <a:ea typeface="Times New Roman" panose="02020603050405020304" pitchFamily="18" charset="0"/>
              </a:rPr>
              <a:t> </a:t>
            </a:r>
          </a:p>
        </p:txBody>
      </p:sp>
      <p:sp>
        <p:nvSpPr>
          <p:cNvPr id="6" name="Text Box 2220"/>
          <p:cNvSpPr txBox="1">
            <a:spLocks noChangeArrowheads="1"/>
          </p:cNvSpPr>
          <p:nvPr/>
        </p:nvSpPr>
        <p:spPr bwMode="auto">
          <a:xfrm>
            <a:off x="2555017" y="608020"/>
            <a:ext cx="3866692" cy="40011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indent="90170" algn="ctr">
              <a:spcAft>
                <a:spcPts val="0"/>
              </a:spcAft>
            </a:pPr>
            <a:r>
              <a:rPr lang="ru-RU" sz="2000" dirty="0">
                <a:effectLst/>
                <a:latin typeface="Times New Roman" panose="02020603050405020304" pitchFamily="18" charset="0"/>
                <a:ea typeface="Times New Roman" panose="02020603050405020304" pitchFamily="18" charset="0"/>
              </a:rPr>
              <a:t>Инвестиционный замысел</a:t>
            </a:r>
          </a:p>
        </p:txBody>
      </p:sp>
      <p:sp>
        <p:nvSpPr>
          <p:cNvPr id="7" name="Text Box 2221"/>
          <p:cNvSpPr txBox="1">
            <a:spLocks noChangeArrowheads="1"/>
          </p:cNvSpPr>
          <p:nvPr/>
        </p:nvSpPr>
        <p:spPr bwMode="auto">
          <a:xfrm>
            <a:off x="6804247" y="790297"/>
            <a:ext cx="2160241" cy="472693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Необходимые инвестиции и источники их финансирования</a:t>
            </a:r>
          </a:p>
          <a:p>
            <a:pPr algn="r">
              <a:spcAft>
                <a:spcPts val="0"/>
              </a:spcAft>
            </a:pPr>
            <a:r>
              <a:rPr lang="ru-RU" sz="2000" dirty="0">
                <a:effectLst/>
                <a:latin typeface="Times New Roman" panose="02020603050405020304" pitchFamily="18" charset="0"/>
                <a:ea typeface="Times New Roman" panose="02020603050405020304" pitchFamily="18" charset="0"/>
              </a:rPr>
              <a:t>  </a:t>
            </a:r>
            <a:endParaRPr lang="ru-RU" sz="2000" dirty="0" smtClean="0">
              <a:effectLst/>
              <a:latin typeface="Times New Roman" panose="02020603050405020304" pitchFamily="18" charset="0"/>
              <a:ea typeface="Times New Roman" panose="02020603050405020304" pitchFamily="18" charset="0"/>
            </a:endParaRPr>
          </a:p>
          <a:p>
            <a:pPr>
              <a:spcAft>
                <a:spcPts val="0"/>
              </a:spcAft>
            </a:pPr>
            <a:r>
              <a:rPr lang="ru-RU" sz="2000" dirty="0" smtClean="0">
                <a:effectLst/>
                <a:latin typeface="Times New Roman" panose="02020603050405020304" pitchFamily="18" charset="0"/>
                <a:ea typeface="Times New Roman" panose="02020603050405020304" pitchFamily="18" charset="0"/>
              </a:rPr>
              <a:t>Определение </a:t>
            </a:r>
            <a:r>
              <a:rPr lang="ru-RU" sz="2000" dirty="0">
                <a:effectLst/>
                <a:latin typeface="Times New Roman" panose="02020603050405020304" pitchFamily="18" charset="0"/>
                <a:ea typeface="Times New Roman" panose="02020603050405020304" pitchFamily="18" charset="0"/>
              </a:rPr>
              <a:t>участников</a:t>
            </a:r>
          </a:p>
          <a:p>
            <a:pPr>
              <a:spcAft>
                <a:spcPts val="0"/>
              </a:spcAft>
            </a:pPr>
            <a:r>
              <a:rPr lang="ru-RU" sz="2000" dirty="0">
                <a:effectLst/>
                <a:latin typeface="Times New Roman" panose="02020603050405020304" pitchFamily="18" charset="0"/>
                <a:ea typeface="Times New Roman" panose="02020603050405020304" pitchFamily="18" charset="0"/>
              </a:rPr>
              <a:t> </a:t>
            </a:r>
            <a:endParaRPr lang="ru-RU" sz="2000" dirty="0" smtClean="0">
              <a:effectLst/>
              <a:latin typeface="Times New Roman" panose="02020603050405020304" pitchFamily="18" charset="0"/>
              <a:ea typeface="Times New Roman" panose="02020603050405020304" pitchFamily="18" charset="0"/>
            </a:endParaRPr>
          </a:p>
          <a:p>
            <a:pPr>
              <a:spcAft>
                <a:spcPts val="0"/>
              </a:spcAft>
            </a:pPr>
            <a:r>
              <a:rPr lang="ru-RU" sz="2000" dirty="0" smtClean="0">
                <a:effectLst/>
                <a:latin typeface="Times New Roman" panose="02020603050405020304" pitchFamily="18" charset="0"/>
                <a:ea typeface="Times New Roman" panose="02020603050405020304" pitchFamily="18" charset="0"/>
              </a:rPr>
              <a:t>Схема </a:t>
            </a:r>
            <a:r>
              <a:rPr lang="ru-RU" sz="2000" dirty="0">
                <a:effectLst/>
                <a:latin typeface="Times New Roman" panose="02020603050405020304" pitchFamily="18" charset="0"/>
                <a:ea typeface="Times New Roman" panose="02020603050405020304" pitchFamily="18" charset="0"/>
              </a:rPr>
              <a:t>финансирования</a:t>
            </a:r>
          </a:p>
          <a:p>
            <a:pPr>
              <a:spcAft>
                <a:spcPts val="0"/>
              </a:spcAft>
            </a:pPr>
            <a:r>
              <a:rPr lang="ru-RU" sz="2000" dirty="0">
                <a:effectLst/>
                <a:latin typeface="Times New Roman" panose="02020603050405020304" pitchFamily="18" charset="0"/>
                <a:ea typeface="Times New Roman" panose="02020603050405020304" pitchFamily="18" charset="0"/>
              </a:rPr>
              <a:t> </a:t>
            </a:r>
            <a:endParaRPr lang="ru-RU" sz="2000" dirty="0" smtClean="0">
              <a:effectLst/>
              <a:latin typeface="Times New Roman" panose="02020603050405020304" pitchFamily="18" charset="0"/>
              <a:ea typeface="Times New Roman" panose="02020603050405020304" pitchFamily="18" charset="0"/>
            </a:endParaRPr>
          </a:p>
          <a:p>
            <a:pPr>
              <a:spcAft>
                <a:spcPts val="0"/>
              </a:spcAft>
            </a:pPr>
            <a:r>
              <a:rPr lang="ru-RU" sz="2000" dirty="0" smtClean="0">
                <a:effectLst/>
                <a:latin typeface="Times New Roman" panose="02020603050405020304" pitchFamily="18" charset="0"/>
                <a:ea typeface="Times New Roman" panose="02020603050405020304" pitchFamily="18" charset="0"/>
              </a:rPr>
              <a:t>Оценка </a:t>
            </a:r>
            <a:r>
              <a:rPr lang="ru-RU" sz="2000" dirty="0">
                <a:effectLst/>
                <a:latin typeface="Times New Roman" panose="02020603050405020304" pitchFamily="18" charset="0"/>
                <a:ea typeface="Times New Roman" panose="02020603050405020304" pitchFamily="18" charset="0"/>
              </a:rPr>
              <a:t>эффективности и устойчивости проекта</a:t>
            </a:r>
          </a:p>
        </p:txBody>
      </p:sp>
      <p:sp>
        <p:nvSpPr>
          <p:cNvPr id="8" name="Text Box 2225"/>
          <p:cNvSpPr txBox="1">
            <a:spLocks noChangeArrowheads="1"/>
          </p:cNvSpPr>
          <p:nvPr/>
        </p:nvSpPr>
        <p:spPr bwMode="auto">
          <a:xfrm>
            <a:off x="545704" y="2635591"/>
            <a:ext cx="1800200" cy="104283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Утвержденная концепция проекта</a:t>
            </a:r>
          </a:p>
        </p:txBody>
      </p:sp>
      <p:sp>
        <p:nvSpPr>
          <p:cNvPr id="9" name="Text Box 2226"/>
          <p:cNvSpPr txBox="1">
            <a:spLocks noChangeArrowheads="1"/>
          </p:cNvSpPr>
          <p:nvPr/>
        </p:nvSpPr>
        <p:spPr bwMode="auto">
          <a:xfrm>
            <a:off x="539552" y="1596581"/>
            <a:ext cx="1800200" cy="81458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Варианты проекта</a:t>
            </a:r>
          </a:p>
        </p:txBody>
      </p:sp>
      <p:sp>
        <p:nvSpPr>
          <p:cNvPr id="10" name="AutoShape 2255"/>
          <p:cNvSpPr>
            <a:spLocks noChangeArrowheads="1"/>
          </p:cNvSpPr>
          <p:nvPr/>
        </p:nvSpPr>
        <p:spPr bwMode="auto">
          <a:xfrm>
            <a:off x="4422990" y="1008130"/>
            <a:ext cx="149010" cy="243310"/>
          </a:xfrm>
          <a:prstGeom prst="downArrow">
            <a:avLst>
              <a:gd name="adj1" fmla="val 50000"/>
              <a:gd name="adj2" fmla="val 25985"/>
            </a:avLst>
          </a:prstGeom>
          <a:solidFill>
            <a:srgbClr val="A5A5A5"/>
          </a:solidFill>
          <a:ln w="9525">
            <a:solidFill>
              <a:srgbClr val="000000"/>
            </a:solidFill>
            <a:miter lim="800000"/>
            <a:headEnd/>
            <a:tailEnd/>
          </a:ln>
        </p:spPr>
        <p:txBody>
          <a:bodyPr rot="0" vert="horz" wrap="square" lIns="91440" tIns="45720" rIns="91440" bIns="45720" anchor="t" anchorCtr="0" upright="1">
            <a:noAutofit/>
          </a:bodyPr>
          <a:lstStyle/>
          <a:p>
            <a:endParaRPr lang="ru-RU"/>
          </a:p>
        </p:txBody>
      </p:sp>
      <p:sp>
        <p:nvSpPr>
          <p:cNvPr id="11" name="Text Box 2222"/>
          <p:cNvSpPr txBox="1">
            <a:spLocks noChangeArrowheads="1"/>
          </p:cNvSpPr>
          <p:nvPr/>
        </p:nvSpPr>
        <p:spPr bwMode="auto">
          <a:xfrm>
            <a:off x="2555017" y="3544696"/>
            <a:ext cx="3883039" cy="185158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180340">
              <a:spcAft>
                <a:spcPts val="0"/>
              </a:spcAft>
            </a:pPr>
            <a:r>
              <a:rPr lang="ru-RU" sz="2200" dirty="0">
                <a:effectLst/>
                <a:latin typeface="Times New Roman" panose="02020603050405020304" pitchFamily="18" charset="0"/>
                <a:ea typeface="Times New Roman" panose="02020603050405020304" pitchFamily="18" charset="0"/>
              </a:rPr>
              <a:t>ТЭО проекта</a:t>
            </a:r>
          </a:p>
          <a:p>
            <a:pPr indent="180340">
              <a:spcAft>
                <a:spcPts val="0"/>
              </a:spcAft>
            </a:pPr>
            <a:r>
              <a:rPr lang="ru-RU" sz="2200" dirty="0">
                <a:effectLst/>
                <a:latin typeface="Times New Roman" panose="02020603050405020304" pitchFamily="18" charset="0"/>
                <a:ea typeface="Times New Roman" panose="02020603050405020304" pitchFamily="18" charset="0"/>
              </a:rPr>
              <a:t>Предварительное ТЭО</a:t>
            </a:r>
          </a:p>
          <a:p>
            <a:pPr indent="180340">
              <a:spcAft>
                <a:spcPts val="0"/>
              </a:spcAft>
            </a:pPr>
            <a:r>
              <a:rPr lang="ru-RU" sz="2200" dirty="0">
                <a:effectLst/>
                <a:latin typeface="Times New Roman" panose="02020603050405020304" pitchFamily="18" charset="0"/>
                <a:ea typeface="Times New Roman" panose="02020603050405020304" pitchFamily="18" charset="0"/>
              </a:rPr>
              <a:t>Исследование обеспечения</a:t>
            </a:r>
          </a:p>
          <a:p>
            <a:pPr indent="180340">
              <a:spcAft>
                <a:spcPts val="0"/>
              </a:spcAft>
            </a:pPr>
            <a:r>
              <a:rPr lang="ru-RU" sz="2200" dirty="0">
                <a:effectLst/>
                <a:latin typeface="Times New Roman" panose="02020603050405020304" pitchFamily="18" charset="0"/>
                <a:ea typeface="Times New Roman" panose="02020603050405020304" pitchFamily="18" charset="0"/>
              </a:rPr>
              <a:t>Детальное ТЭО</a:t>
            </a:r>
          </a:p>
          <a:p>
            <a:pPr indent="180340">
              <a:spcAft>
                <a:spcPts val="0"/>
              </a:spcAft>
            </a:pPr>
            <a:r>
              <a:rPr lang="ru-RU" sz="2200" dirty="0">
                <a:effectLst/>
                <a:latin typeface="Times New Roman" panose="02020603050405020304" pitchFamily="18" charset="0"/>
                <a:ea typeface="Times New Roman" panose="02020603050405020304" pitchFamily="18" charset="0"/>
              </a:rPr>
              <a:t>Оценочные исследования</a:t>
            </a:r>
          </a:p>
          <a:p>
            <a:pPr indent="180340">
              <a:spcAft>
                <a:spcPts val="0"/>
              </a:spcAft>
            </a:pPr>
            <a:r>
              <a:rPr lang="ru-RU" sz="1400" dirty="0">
                <a:effectLst/>
                <a:latin typeface="Times New Roman" panose="02020603050405020304" pitchFamily="18" charset="0"/>
                <a:ea typeface="Times New Roman" panose="02020603050405020304" pitchFamily="18" charset="0"/>
              </a:rPr>
              <a:t> </a:t>
            </a:r>
          </a:p>
        </p:txBody>
      </p:sp>
      <p:sp>
        <p:nvSpPr>
          <p:cNvPr id="12" name="Text Box 2223"/>
          <p:cNvSpPr txBox="1">
            <a:spLocks noChangeArrowheads="1"/>
          </p:cNvSpPr>
          <p:nvPr/>
        </p:nvSpPr>
        <p:spPr bwMode="auto">
          <a:xfrm>
            <a:off x="2555776" y="1282016"/>
            <a:ext cx="3888432" cy="132432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Инвестиционный анализ: оценка осуществимости и предварительная оценка жизнеспособности </a:t>
            </a:r>
          </a:p>
        </p:txBody>
      </p:sp>
      <p:sp>
        <p:nvSpPr>
          <p:cNvPr id="13" name="Text Box 2224"/>
          <p:cNvSpPr txBox="1">
            <a:spLocks noChangeArrowheads="1"/>
          </p:cNvSpPr>
          <p:nvPr/>
        </p:nvSpPr>
        <p:spPr bwMode="auto">
          <a:xfrm>
            <a:off x="2555018" y="2718172"/>
            <a:ext cx="3866692" cy="74121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Инженерное проектирование и разработка концепции проекта</a:t>
            </a:r>
          </a:p>
        </p:txBody>
      </p:sp>
      <p:sp>
        <p:nvSpPr>
          <p:cNvPr id="14" name="Text Box 2227"/>
          <p:cNvSpPr txBox="1">
            <a:spLocks noChangeArrowheads="1"/>
          </p:cNvSpPr>
          <p:nvPr/>
        </p:nvSpPr>
        <p:spPr bwMode="auto">
          <a:xfrm>
            <a:off x="4035900" y="5532614"/>
            <a:ext cx="2385809" cy="64807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ru-RU" sz="2000" dirty="0">
                <a:effectLst/>
                <a:latin typeface="Times New Roman" panose="02020603050405020304" pitchFamily="18" charset="0"/>
                <a:ea typeface="Times New Roman" panose="02020603050405020304" pitchFamily="18" charset="0"/>
              </a:rPr>
              <a:t>Инвестиционное решение</a:t>
            </a:r>
          </a:p>
        </p:txBody>
      </p:sp>
      <p:sp>
        <p:nvSpPr>
          <p:cNvPr id="15" name="Text Box 2228"/>
          <p:cNvSpPr txBox="1">
            <a:spLocks noChangeArrowheads="1"/>
          </p:cNvSpPr>
          <p:nvPr/>
        </p:nvSpPr>
        <p:spPr bwMode="auto">
          <a:xfrm>
            <a:off x="6804247" y="5631302"/>
            <a:ext cx="1713582" cy="86409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dirty="0">
                <a:effectLst/>
                <a:latin typeface="Times New Roman" panose="02020603050405020304" pitchFamily="18" charset="0"/>
                <a:ea typeface="Times New Roman" panose="02020603050405020304" pitchFamily="18" charset="0"/>
              </a:rPr>
              <a:t>Команда реализации проекта</a:t>
            </a:r>
          </a:p>
        </p:txBody>
      </p:sp>
      <p:sp>
        <p:nvSpPr>
          <p:cNvPr id="16" name="Text Box 2229"/>
          <p:cNvSpPr txBox="1">
            <a:spLocks noChangeArrowheads="1"/>
          </p:cNvSpPr>
          <p:nvPr/>
        </p:nvSpPr>
        <p:spPr bwMode="auto">
          <a:xfrm>
            <a:off x="539552" y="4066711"/>
            <a:ext cx="1800200" cy="6000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Бизнес-план</a:t>
            </a:r>
          </a:p>
        </p:txBody>
      </p:sp>
      <p:sp>
        <p:nvSpPr>
          <p:cNvPr id="17" name="Text Box 2238"/>
          <p:cNvSpPr txBox="1">
            <a:spLocks noChangeArrowheads="1"/>
          </p:cNvSpPr>
          <p:nvPr/>
        </p:nvSpPr>
        <p:spPr bwMode="auto">
          <a:xfrm>
            <a:off x="382028" y="5609905"/>
            <a:ext cx="3125739" cy="877507"/>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a:spcAft>
                <a:spcPts val="0"/>
              </a:spcAft>
            </a:pPr>
            <a:r>
              <a:rPr lang="ru-RU" b="1" dirty="0">
                <a:solidFill>
                  <a:srgbClr val="0000CC"/>
                </a:solidFill>
                <a:effectLst/>
                <a:latin typeface="Times New Roman" panose="02020603050405020304" pitchFamily="18" charset="0"/>
                <a:ea typeface="Times New Roman" panose="02020603050405020304" pitchFamily="18" charset="0"/>
              </a:rPr>
              <a:t>ИНВЕСТИЦИОННОЕ </a:t>
            </a:r>
            <a:r>
              <a:rPr lang="ru-RU" b="1" dirty="0" smtClean="0">
                <a:solidFill>
                  <a:srgbClr val="0000CC"/>
                </a:solidFill>
                <a:effectLst/>
                <a:latin typeface="Times New Roman" panose="02020603050405020304" pitchFamily="18" charset="0"/>
                <a:ea typeface="Times New Roman" panose="02020603050405020304" pitchFamily="18" charset="0"/>
              </a:rPr>
              <a:t>ПРОЕКТИРОВАНИЕ</a:t>
            </a:r>
          </a:p>
          <a:p>
            <a:pPr>
              <a:spcAft>
                <a:spcPts val="0"/>
              </a:spcAft>
            </a:pPr>
            <a:r>
              <a:rPr lang="ru-RU" b="1" dirty="0" smtClean="0">
                <a:solidFill>
                  <a:srgbClr val="0000CC"/>
                </a:solidFill>
                <a:effectLst/>
                <a:latin typeface="Times New Roman" panose="02020603050405020304" pitchFamily="18" charset="0"/>
                <a:ea typeface="Times New Roman" panose="02020603050405020304" pitchFamily="18" charset="0"/>
              </a:rPr>
              <a:t>(предынвестиционная </a:t>
            </a:r>
            <a:r>
              <a:rPr lang="ru-RU" b="1" dirty="0">
                <a:solidFill>
                  <a:srgbClr val="0000CC"/>
                </a:solidFill>
                <a:effectLst/>
                <a:latin typeface="Times New Roman" panose="02020603050405020304" pitchFamily="18" charset="0"/>
                <a:ea typeface="Times New Roman" panose="02020603050405020304" pitchFamily="18" charset="0"/>
              </a:rPr>
              <a:t>фаза)</a:t>
            </a:r>
          </a:p>
        </p:txBody>
      </p:sp>
      <p:cxnSp>
        <p:nvCxnSpPr>
          <p:cNvPr id="18" name="AutoShape 2247"/>
          <p:cNvCxnSpPr>
            <a:cxnSpLocks noChangeShapeType="1"/>
          </p:cNvCxnSpPr>
          <p:nvPr/>
        </p:nvCxnSpPr>
        <p:spPr bwMode="auto">
          <a:xfrm flipH="1">
            <a:off x="2339752" y="2043141"/>
            <a:ext cx="16827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9" name="AutoShape 2248"/>
          <p:cNvCxnSpPr>
            <a:cxnSpLocks noChangeShapeType="1"/>
          </p:cNvCxnSpPr>
          <p:nvPr/>
        </p:nvCxnSpPr>
        <p:spPr bwMode="auto">
          <a:xfrm>
            <a:off x="6444208" y="1844824"/>
            <a:ext cx="37465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 name="AutoShape 2249"/>
          <p:cNvCxnSpPr>
            <a:cxnSpLocks noChangeShapeType="1"/>
          </p:cNvCxnSpPr>
          <p:nvPr/>
        </p:nvCxnSpPr>
        <p:spPr bwMode="auto">
          <a:xfrm flipH="1">
            <a:off x="2339752" y="3153764"/>
            <a:ext cx="16764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1" name="AutoShape 2250"/>
          <p:cNvCxnSpPr>
            <a:cxnSpLocks noChangeShapeType="1"/>
          </p:cNvCxnSpPr>
          <p:nvPr/>
        </p:nvCxnSpPr>
        <p:spPr bwMode="auto">
          <a:xfrm flipH="1">
            <a:off x="2339752" y="4366748"/>
            <a:ext cx="21526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2" name="AutoShape 2251"/>
          <p:cNvCxnSpPr>
            <a:cxnSpLocks noChangeShapeType="1"/>
          </p:cNvCxnSpPr>
          <p:nvPr/>
        </p:nvCxnSpPr>
        <p:spPr bwMode="auto">
          <a:xfrm>
            <a:off x="6444208" y="2996952"/>
            <a:ext cx="37465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AutoShape 2252"/>
          <p:cNvCxnSpPr>
            <a:cxnSpLocks noChangeShapeType="1"/>
          </p:cNvCxnSpPr>
          <p:nvPr/>
        </p:nvCxnSpPr>
        <p:spPr bwMode="auto">
          <a:xfrm>
            <a:off x="6421709" y="4366748"/>
            <a:ext cx="37465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AutoShape 2253"/>
          <p:cNvCxnSpPr>
            <a:cxnSpLocks noChangeShapeType="1"/>
          </p:cNvCxnSpPr>
          <p:nvPr/>
        </p:nvCxnSpPr>
        <p:spPr bwMode="auto">
          <a:xfrm>
            <a:off x="5436096" y="5403676"/>
            <a:ext cx="0" cy="12509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5" name="AutoShape 2254"/>
          <p:cNvSpPr>
            <a:spLocks noChangeArrowheads="1"/>
          </p:cNvSpPr>
          <p:nvPr/>
        </p:nvSpPr>
        <p:spPr bwMode="auto">
          <a:xfrm>
            <a:off x="5105337" y="6211262"/>
            <a:ext cx="167005" cy="388620"/>
          </a:xfrm>
          <a:prstGeom prst="downArrow">
            <a:avLst>
              <a:gd name="adj1" fmla="val 50000"/>
              <a:gd name="adj2" fmla="val 58175"/>
            </a:avLst>
          </a:prstGeom>
          <a:solidFill>
            <a:srgbClr val="A5A5A5"/>
          </a:solidFill>
          <a:ln w="9525">
            <a:solidFill>
              <a:srgbClr val="000000"/>
            </a:solidFill>
            <a:miter lim="800000"/>
            <a:headEnd/>
            <a:tailEnd/>
          </a:ln>
        </p:spPr>
        <p:txBody>
          <a:bodyPr rot="0" vert="horz" wrap="square" lIns="91440" tIns="45720" rIns="91440" bIns="45720" anchor="t" anchorCtr="0" upright="1">
            <a:noAutofit/>
          </a:bodyPr>
          <a:lstStyle/>
          <a:p>
            <a:endParaRPr lang="ru-RU"/>
          </a:p>
        </p:txBody>
      </p:sp>
      <p:cxnSp>
        <p:nvCxnSpPr>
          <p:cNvPr id="26" name="AutoShape 2257"/>
          <p:cNvCxnSpPr>
            <a:cxnSpLocks noChangeShapeType="1"/>
          </p:cNvCxnSpPr>
          <p:nvPr/>
        </p:nvCxnSpPr>
        <p:spPr bwMode="auto">
          <a:xfrm>
            <a:off x="6455638" y="6021288"/>
            <a:ext cx="36322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8" name="Text Box 2246"/>
          <p:cNvSpPr txBox="1">
            <a:spLocks noGrp="1" noChangeArrowheads="1"/>
          </p:cNvSpPr>
          <p:nvPr>
            <p:ph type="body" sz="half" idx="2"/>
          </p:nvPr>
        </p:nvSpPr>
        <p:spPr bwMode="auto">
          <a:xfrm>
            <a:off x="0" y="56244"/>
            <a:ext cx="5486400" cy="288032"/>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indent="180340" algn="ctr">
              <a:spcAft>
                <a:spcPts val="0"/>
              </a:spcAft>
            </a:pPr>
            <a:r>
              <a:rPr lang="ru-RU" sz="2000" b="1" dirty="0" smtClean="0">
                <a:effectLst/>
                <a:latin typeface="Times New Roman" panose="02020603050405020304" pitchFamily="18" charset="0"/>
                <a:ea typeface="Times New Roman" panose="02020603050405020304" pitchFamily="18" charset="0"/>
              </a:rPr>
              <a:t>Программа </a:t>
            </a:r>
            <a:r>
              <a:rPr lang="ru-RU" sz="2000" b="1" dirty="0">
                <a:effectLst/>
                <a:latin typeface="Times New Roman" panose="02020603050405020304" pitchFamily="18" charset="0"/>
                <a:ea typeface="Times New Roman" panose="02020603050405020304" pitchFamily="18" charset="0"/>
              </a:rPr>
              <a:t>осуществления проекта</a:t>
            </a:r>
          </a:p>
        </p:txBody>
      </p:sp>
    </p:spTree>
    <p:extLst>
      <p:ext uri="{BB962C8B-B14F-4D97-AF65-F5344CB8AC3E}">
        <p14:creationId xmlns:p14="http://schemas.microsoft.com/office/powerpoint/2010/main" val="22507953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fontScale="90000"/>
          </a:bodyPr>
          <a:lstStyle/>
          <a:p>
            <a:r>
              <a:rPr lang="ru-RU" dirty="0" smtClean="0">
                <a:solidFill>
                  <a:srgbClr val="0000CC"/>
                </a:solidFill>
              </a:rPr>
              <a:t>Классификация инвестиций</a:t>
            </a:r>
            <a:endParaRPr lang="ru-RU" dirty="0">
              <a:solidFill>
                <a:srgbClr val="0000CC"/>
              </a:solidFill>
            </a:endParaRPr>
          </a:p>
        </p:txBody>
      </p:sp>
      <p:graphicFrame>
        <p:nvGraphicFramePr>
          <p:cNvPr id="3" name="Схема 2"/>
          <p:cNvGraphicFramePr/>
          <p:nvPr>
            <p:extLst>
              <p:ext uri="{D42A27DB-BD31-4B8C-83A1-F6EECF244321}">
                <p14:modId xmlns:p14="http://schemas.microsoft.com/office/powerpoint/2010/main" val="1578337940"/>
              </p:ext>
            </p:extLst>
          </p:nvPr>
        </p:nvGraphicFramePr>
        <p:xfrm>
          <a:off x="0" y="908720"/>
          <a:ext cx="8892480" cy="5949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5" name="Text Box 2230"/>
          <p:cNvSpPr txBox="1">
            <a:spLocks noChangeArrowheads="1"/>
          </p:cNvSpPr>
          <p:nvPr/>
        </p:nvSpPr>
        <p:spPr bwMode="auto">
          <a:xfrm>
            <a:off x="683568" y="836711"/>
            <a:ext cx="7704856" cy="524591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180340">
              <a:spcAft>
                <a:spcPts val="0"/>
              </a:spcAft>
            </a:pPr>
            <a:r>
              <a:rPr lang="ru-RU" sz="1400">
                <a:effectLst/>
                <a:latin typeface="Times New Roman" panose="02020603050405020304" pitchFamily="18" charset="0"/>
                <a:ea typeface="Times New Roman" panose="02020603050405020304" pitchFamily="18" charset="0"/>
              </a:rPr>
              <a:t> </a:t>
            </a:r>
          </a:p>
        </p:txBody>
      </p:sp>
      <p:sp>
        <p:nvSpPr>
          <p:cNvPr id="6" name="Text Box 2231"/>
          <p:cNvSpPr txBox="1">
            <a:spLocks noChangeArrowheads="1"/>
          </p:cNvSpPr>
          <p:nvPr/>
        </p:nvSpPr>
        <p:spPr bwMode="auto">
          <a:xfrm>
            <a:off x="826568" y="1196752"/>
            <a:ext cx="1795140" cy="382391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endParaRPr lang="ru-RU" dirty="0" smtClean="0">
              <a:effectLst/>
              <a:latin typeface="Times New Roman" panose="02020603050405020304" pitchFamily="18" charset="0"/>
              <a:ea typeface="Times New Roman" panose="02020603050405020304" pitchFamily="18" charset="0"/>
            </a:endParaRPr>
          </a:p>
          <a:p>
            <a:pPr>
              <a:spcAft>
                <a:spcPts val="0"/>
              </a:spcAft>
            </a:pPr>
            <a:endParaRPr lang="ru-RU" dirty="0">
              <a:latin typeface="Times New Roman" panose="02020603050405020304" pitchFamily="18" charset="0"/>
              <a:ea typeface="Times New Roman" panose="02020603050405020304" pitchFamily="18" charset="0"/>
            </a:endParaRPr>
          </a:p>
          <a:p>
            <a:pPr>
              <a:spcAft>
                <a:spcPts val="0"/>
              </a:spcAft>
            </a:pPr>
            <a:r>
              <a:rPr lang="ru-RU" sz="2400" dirty="0" smtClean="0">
                <a:effectLst/>
                <a:latin typeface="Times New Roman" panose="02020603050405020304" pitchFamily="18" charset="0"/>
                <a:ea typeface="Times New Roman" panose="02020603050405020304" pitchFamily="18" charset="0"/>
              </a:rPr>
              <a:t>График </a:t>
            </a:r>
            <a:r>
              <a:rPr lang="ru-RU" sz="2400" dirty="0">
                <a:effectLst/>
                <a:latin typeface="Times New Roman" panose="02020603050405020304" pitchFamily="18" charset="0"/>
                <a:ea typeface="Times New Roman" panose="02020603050405020304" pitchFamily="18" charset="0"/>
              </a:rPr>
              <a:t>реализации</a:t>
            </a:r>
          </a:p>
          <a:p>
            <a:pPr>
              <a:spcAft>
                <a:spcPts val="0"/>
              </a:spcAft>
            </a:pPr>
            <a:r>
              <a:rPr lang="ru-RU" sz="2400" dirty="0">
                <a:effectLst/>
                <a:latin typeface="Times New Roman" panose="02020603050405020304" pitchFamily="18" charset="0"/>
                <a:ea typeface="Times New Roman" panose="02020603050405020304" pitchFamily="18" charset="0"/>
              </a:rPr>
              <a:t> </a:t>
            </a:r>
            <a:endParaRPr lang="ru-RU" sz="2400" dirty="0" smtClean="0">
              <a:effectLst/>
              <a:latin typeface="Times New Roman" panose="02020603050405020304" pitchFamily="18" charset="0"/>
              <a:ea typeface="Times New Roman" panose="02020603050405020304" pitchFamily="18" charset="0"/>
            </a:endParaRPr>
          </a:p>
          <a:p>
            <a:pPr>
              <a:spcAft>
                <a:spcPts val="0"/>
              </a:spcAft>
            </a:pPr>
            <a:endParaRPr lang="ru-RU" sz="2400" dirty="0">
              <a:effectLst/>
              <a:latin typeface="Times New Roman" panose="02020603050405020304" pitchFamily="18" charset="0"/>
              <a:ea typeface="Times New Roman" panose="02020603050405020304" pitchFamily="18" charset="0"/>
            </a:endParaRPr>
          </a:p>
          <a:p>
            <a:pPr>
              <a:spcAft>
                <a:spcPts val="0"/>
              </a:spcAft>
            </a:pPr>
            <a:r>
              <a:rPr lang="ru-RU" sz="2400" dirty="0">
                <a:effectLst/>
                <a:latin typeface="Times New Roman" panose="02020603050405020304" pitchFamily="18" charset="0"/>
                <a:ea typeface="Times New Roman" panose="02020603050405020304" pitchFamily="18" charset="0"/>
              </a:rPr>
              <a:t>Бюджет проекта</a:t>
            </a:r>
          </a:p>
        </p:txBody>
      </p:sp>
      <p:sp>
        <p:nvSpPr>
          <p:cNvPr id="7" name="Text Box 2232"/>
          <p:cNvSpPr txBox="1">
            <a:spLocks noChangeArrowheads="1"/>
          </p:cNvSpPr>
          <p:nvPr/>
        </p:nvSpPr>
        <p:spPr bwMode="auto">
          <a:xfrm>
            <a:off x="2951634" y="1268760"/>
            <a:ext cx="3060526" cy="50405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90170">
              <a:spcAft>
                <a:spcPts val="0"/>
              </a:spcAft>
            </a:pPr>
            <a:r>
              <a:rPr lang="ru-RU" sz="2400" dirty="0">
                <a:effectLst/>
                <a:latin typeface="Times New Roman" panose="02020603050405020304" pitchFamily="18" charset="0"/>
                <a:ea typeface="Times New Roman" panose="02020603050405020304" pitchFamily="18" charset="0"/>
              </a:rPr>
              <a:t>Тендеры, контракты</a:t>
            </a:r>
          </a:p>
        </p:txBody>
      </p:sp>
      <p:sp>
        <p:nvSpPr>
          <p:cNvPr id="8" name="Text Box 2233"/>
          <p:cNvSpPr txBox="1">
            <a:spLocks noChangeArrowheads="1"/>
          </p:cNvSpPr>
          <p:nvPr/>
        </p:nvSpPr>
        <p:spPr bwMode="auto">
          <a:xfrm>
            <a:off x="2939569" y="2132856"/>
            <a:ext cx="3072591" cy="78621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400" dirty="0">
                <a:effectLst/>
                <a:latin typeface="Times New Roman" panose="02020603050405020304" pitchFamily="18" charset="0"/>
                <a:ea typeface="Times New Roman" panose="02020603050405020304" pitchFamily="18" charset="0"/>
              </a:rPr>
              <a:t>Проектирование (эскизное, рабочее)</a:t>
            </a:r>
          </a:p>
        </p:txBody>
      </p:sp>
      <p:sp>
        <p:nvSpPr>
          <p:cNvPr id="9" name="Text Box 2234"/>
          <p:cNvSpPr txBox="1">
            <a:spLocks noChangeArrowheads="1"/>
          </p:cNvSpPr>
          <p:nvPr/>
        </p:nvSpPr>
        <p:spPr bwMode="auto">
          <a:xfrm>
            <a:off x="2970679" y="3140967"/>
            <a:ext cx="3041482" cy="114727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90170">
              <a:spcAft>
                <a:spcPts val="0"/>
              </a:spcAft>
            </a:pPr>
            <a:r>
              <a:rPr lang="ru-RU" sz="2400" dirty="0">
                <a:effectLst/>
                <a:latin typeface="Times New Roman" panose="02020603050405020304" pitchFamily="18" charset="0"/>
                <a:ea typeface="Times New Roman" panose="02020603050405020304" pitchFamily="18" charset="0"/>
              </a:rPr>
              <a:t>Материально-техническое обеспечение</a:t>
            </a:r>
          </a:p>
        </p:txBody>
      </p:sp>
      <p:sp>
        <p:nvSpPr>
          <p:cNvPr id="10" name="Text Box 2235"/>
          <p:cNvSpPr txBox="1">
            <a:spLocks noChangeArrowheads="1"/>
          </p:cNvSpPr>
          <p:nvPr/>
        </p:nvSpPr>
        <p:spPr bwMode="auto">
          <a:xfrm>
            <a:off x="2993812" y="4478141"/>
            <a:ext cx="3018348" cy="69929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Строительство и сдача в эксплуатацию</a:t>
            </a:r>
          </a:p>
        </p:txBody>
      </p:sp>
      <p:sp>
        <p:nvSpPr>
          <p:cNvPr id="11" name="Text Box 2236"/>
          <p:cNvSpPr txBox="1">
            <a:spLocks noChangeArrowheads="1"/>
          </p:cNvSpPr>
          <p:nvPr/>
        </p:nvSpPr>
        <p:spPr bwMode="auto">
          <a:xfrm>
            <a:off x="785504" y="5232648"/>
            <a:ext cx="3570472" cy="729404"/>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indent="180340" algn="ctr">
              <a:spcAft>
                <a:spcPts val="0"/>
              </a:spcAft>
            </a:pPr>
            <a:r>
              <a:rPr lang="ru-RU" sz="2000" b="1" dirty="0">
                <a:solidFill>
                  <a:srgbClr val="0000CC"/>
                </a:solidFill>
                <a:effectLst/>
                <a:latin typeface="Times New Roman" panose="02020603050405020304" pitchFamily="18" charset="0"/>
                <a:ea typeface="Times New Roman" panose="02020603050405020304" pitchFamily="18" charset="0"/>
              </a:rPr>
              <a:t>РЕАЛИЗАЦИЯ ПРОЕКТА (инвестиционная фаза)</a:t>
            </a:r>
          </a:p>
        </p:txBody>
      </p:sp>
      <p:sp>
        <p:nvSpPr>
          <p:cNvPr id="12" name="Text Box 2237"/>
          <p:cNvSpPr txBox="1">
            <a:spLocks noChangeArrowheads="1"/>
          </p:cNvSpPr>
          <p:nvPr/>
        </p:nvSpPr>
        <p:spPr bwMode="auto">
          <a:xfrm>
            <a:off x="6384265" y="1340768"/>
            <a:ext cx="1860143" cy="424847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Bef>
                <a:spcPts val="1200"/>
              </a:spcBef>
              <a:spcAft>
                <a:spcPts val="0"/>
              </a:spcAft>
            </a:pPr>
            <a:r>
              <a:rPr lang="ru-RU" sz="2400" dirty="0" smtClean="0">
                <a:effectLst/>
                <a:latin typeface="Times New Roman" panose="02020603050405020304" pitchFamily="18" charset="0"/>
                <a:ea typeface="Times New Roman" panose="02020603050405020304" pitchFamily="18" charset="0"/>
              </a:rPr>
              <a:t>Подрядчики </a:t>
            </a:r>
          </a:p>
          <a:p>
            <a:pPr>
              <a:spcBef>
                <a:spcPts val="1200"/>
              </a:spcBef>
              <a:spcAft>
                <a:spcPts val="0"/>
              </a:spcAft>
            </a:pPr>
            <a:r>
              <a:rPr lang="ru-RU" sz="2400" dirty="0" smtClean="0">
                <a:effectLst/>
                <a:latin typeface="Times New Roman" panose="02020603050405020304" pitchFamily="18" charset="0"/>
                <a:ea typeface="Times New Roman" panose="02020603050405020304" pitchFamily="18" charset="0"/>
              </a:rPr>
              <a:t>Субподряд-</a:t>
            </a:r>
            <a:r>
              <a:rPr lang="ru-RU" sz="2400" dirty="0" err="1" smtClean="0">
                <a:effectLst/>
                <a:latin typeface="Times New Roman" panose="02020603050405020304" pitchFamily="18" charset="0"/>
                <a:ea typeface="Times New Roman" panose="02020603050405020304" pitchFamily="18" charset="0"/>
              </a:rPr>
              <a:t>чики</a:t>
            </a:r>
            <a:endParaRPr lang="ru-RU" sz="2400" dirty="0" smtClean="0">
              <a:effectLst/>
              <a:latin typeface="Times New Roman" panose="02020603050405020304" pitchFamily="18" charset="0"/>
              <a:ea typeface="Times New Roman" panose="02020603050405020304" pitchFamily="18" charset="0"/>
            </a:endParaRPr>
          </a:p>
          <a:p>
            <a:pPr>
              <a:spcBef>
                <a:spcPts val="1200"/>
              </a:spcBef>
              <a:spcAft>
                <a:spcPts val="0"/>
              </a:spcAft>
            </a:pPr>
            <a:r>
              <a:rPr lang="ru-RU" sz="2400" dirty="0" smtClean="0">
                <a:effectLst/>
                <a:latin typeface="Times New Roman" panose="02020603050405020304" pitchFamily="18" charset="0"/>
                <a:ea typeface="Times New Roman" panose="02020603050405020304" pitchFamily="18" charset="0"/>
              </a:rPr>
              <a:t>Поставщи-ки</a:t>
            </a:r>
          </a:p>
          <a:p>
            <a:pPr>
              <a:spcBef>
                <a:spcPts val="1200"/>
              </a:spcBef>
              <a:spcAft>
                <a:spcPts val="0"/>
              </a:spcAft>
            </a:pPr>
            <a:r>
              <a:rPr lang="ru-RU" sz="2400" dirty="0" smtClean="0">
                <a:effectLst/>
                <a:latin typeface="Times New Roman" panose="02020603050405020304" pitchFamily="18" charset="0"/>
                <a:ea typeface="Times New Roman" panose="02020603050405020304" pitchFamily="18" charset="0"/>
              </a:rPr>
              <a:t>Персонал</a:t>
            </a:r>
            <a:r>
              <a:rPr lang="ru-RU" sz="2400" dirty="0">
                <a:effectLst/>
                <a:latin typeface="Times New Roman" panose="02020603050405020304" pitchFamily="18" charset="0"/>
                <a:ea typeface="Times New Roman" panose="02020603050405020304" pitchFamily="18" charset="0"/>
              </a:rPr>
              <a:t>, </a:t>
            </a:r>
            <a:endParaRPr lang="ru-RU" sz="2400" dirty="0" smtClean="0">
              <a:effectLst/>
              <a:latin typeface="Times New Roman" panose="02020603050405020304" pitchFamily="18" charset="0"/>
              <a:ea typeface="Times New Roman" panose="02020603050405020304" pitchFamily="18" charset="0"/>
            </a:endParaRPr>
          </a:p>
          <a:p>
            <a:pPr>
              <a:spcBef>
                <a:spcPts val="1200"/>
              </a:spcBef>
              <a:spcAft>
                <a:spcPts val="0"/>
              </a:spcAft>
            </a:pPr>
            <a:r>
              <a:rPr lang="ru-RU" sz="2300" dirty="0" smtClean="0">
                <a:latin typeface="Times New Roman" panose="02020603050405020304" pitchFamily="18" charset="0"/>
                <a:ea typeface="Times New Roman" panose="02020603050405020304" pitchFamily="18" charset="0"/>
              </a:rPr>
              <a:t>П</a:t>
            </a:r>
            <a:r>
              <a:rPr lang="ru-RU" sz="2300" dirty="0" smtClean="0">
                <a:effectLst/>
                <a:latin typeface="Times New Roman" panose="02020603050405020304" pitchFamily="18" charset="0"/>
                <a:ea typeface="Times New Roman" panose="02020603050405020304" pitchFamily="18" charset="0"/>
              </a:rPr>
              <a:t>редпроиз-водственный </a:t>
            </a:r>
            <a:r>
              <a:rPr lang="ru-RU" sz="2300" dirty="0">
                <a:effectLst/>
                <a:latin typeface="Times New Roman" panose="02020603050405020304" pitchFamily="18" charset="0"/>
                <a:ea typeface="Times New Roman" panose="02020603050405020304" pitchFamily="18" charset="0"/>
              </a:rPr>
              <a:t>маркетинг</a:t>
            </a:r>
          </a:p>
        </p:txBody>
      </p:sp>
      <p:cxnSp>
        <p:nvCxnSpPr>
          <p:cNvPr id="22" name="AutoShape 2258"/>
          <p:cNvCxnSpPr>
            <a:cxnSpLocks noChangeShapeType="1"/>
          </p:cNvCxnSpPr>
          <p:nvPr/>
        </p:nvCxnSpPr>
        <p:spPr bwMode="auto">
          <a:xfrm flipH="1">
            <a:off x="2627784" y="3573016"/>
            <a:ext cx="28511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AutoShape 2259"/>
          <p:cNvCxnSpPr>
            <a:cxnSpLocks noChangeShapeType="1"/>
          </p:cNvCxnSpPr>
          <p:nvPr/>
        </p:nvCxnSpPr>
        <p:spPr bwMode="auto">
          <a:xfrm flipH="1">
            <a:off x="2601114" y="4800600"/>
            <a:ext cx="31178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AutoShape 2260"/>
          <p:cNvCxnSpPr>
            <a:cxnSpLocks noChangeShapeType="1"/>
          </p:cNvCxnSpPr>
          <p:nvPr/>
        </p:nvCxnSpPr>
        <p:spPr bwMode="auto">
          <a:xfrm flipH="1">
            <a:off x="2627784" y="1556792"/>
            <a:ext cx="31178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5" name="AutoShape 2261"/>
          <p:cNvCxnSpPr>
            <a:cxnSpLocks noChangeShapeType="1"/>
          </p:cNvCxnSpPr>
          <p:nvPr/>
        </p:nvCxnSpPr>
        <p:spPr bwMode="auto">
          <a:xfrm flipH="1">
            <a:off x="2627784" y="2636912"/>
            <a:ext cx="31178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6" name="AutoShape 2262"/>
          <p:cNvCxnSpPr>
            <a:cxnSpLocks noChangeShapeType="1"/>
          </p:cNvCxnSpPr>
          <p:nvPr/>
        </p:nvCxnSpPr>
        <p:spPr bwMode="auto">
          <a:xfrm>
            <a:off x="6069940" y="1556792"/>
            <a:ext cx="30226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 name="AutoShape 2263"/>
          <p:cNvCxnSpPr>
            <a:cxnSpLocks noChangeShapeType="1"/>
          </p:cNvCxnSpPr>
          <p:nvPr/>
        </p:nvCxnSpPr>
        <p:spPr bwMode="auto">
          <a:xfrm>
            <a:off x="6012160" y="2420888"/>
            <a:ext cx="3143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 name="AutoShape 2264"/>
          <p:cNvCxnSpPr>
            <a:cxnSpLocks noChangeShapeType="1"/>
          </p:cNvCxnSpPr>
          <p:nvPr/>
        </p:nvCxnSpPr>
        <p:spPr bwMode="auto">
          <a:xfrm>
            <a:off x="6012160" y="4800600"/>
            <a:ext cx="3143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9" name="AutoShape 2265"/>
          <p:cNvCxnSpPr>
            <a:cxnSpLocks noChangeShapeType="1"/>
          </p:cNvCxnSpPr>
          <p:nvPr/>
        </p:nvCxnSpPr>
        <p:spPr bwMode="auto">
          <a:xfrm>
            <a:off x="6012160" y="3577208"/>
            <a:ext cx="3143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3" name="AutoShape 2269"/>
          <p:cNvSpPr>
            <a:spLocks noChangeArrowheads="1"/>
          </p:cNvSpPr>
          <p:nvPr/>
        </p:nvSpPr>
        <p:spPr bwMode="auto">
          <a:xfrm>
            <a:off x="4535488" y="6082623"/>
            <a:ext cx="190500" cy="436245"/>
          </a:xfrm>
          <a:prstGeom prst="downArrow">
            <a:avLst>
              <a:gd name="adj1" fmla="val 50000"/>
              <a:gd name="adj2" fmla="val 57250"/>
            </a:avLst>
          </a:prstGeom>
          <a:solidFill>
            <a:srgbClr val="A5A5A5"/>
          </a:solidFill>
          <a:ln w="9525">
            <a:solidFill>
              <a:srgbClr val="000000"/>
            </a:solidFill>
            <a:miter lim="800000"/>
            <a:headEnd/>
            <a:tailEnd/>
          </a:ln>
        </p:spPr>
        <p:txBody>
          <a:bodyPr rot="0" vert="horz" wrap="square" lIns="91440" tIns="45720" rIns="91440" bIns="45720" anchor="t" anchorCtr="0" upright="1">
            <a:noAutofit/>
          </a:bodyPr>
          <a:lstStyle/>
          <a:p>
            <a:endParaRPr lang="ru-RU"/>
          </a:p>
        </p:txBody>
      </p:sp>
      <p:sp>
        <p:nvSpPr>
          <p:cNvPr id="36894" name="Rectangle 3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6911" name="Rectangle 4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180975"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a:r>
            <a:br>
              <a:rPr kumimoji="0" lang="ru-RU"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b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6" name="AutoShape 2269"/>
          <p:cNvSpPr>
            <a:spLocks noChangeArrowheads="1"/>
          </p:cNvSpPr>
          <p:nvPr/>
        </p:nvSpPr>
        <p:spPr bwMode="auto">
          <a:xfrm>
            <a:off x="4788024" y="836712"/>
            <a:ext cx="190500" cy="436245"/>
          </a:xfrm>
          <a:prstGeom prst="downArrow">
            <a:avLst>
              <a:gd name="adj1" fmla="val 50000"/>
              <a:gd name="adj2" fmla="val 57250"/>
            </a:avLst>
          </a:prstGeom>
          <a:solidFill>
            <a:srgbClr val="A5A5A5"/>
          </a:solidFill>
          <a:ln w="9525">
            <a:solidFill>
              <a:srgbClr val="000000"/>
            </a:solidFill>
            <a:miter lim="800000"/>
            <a:headEnd/>
            <a:tailEnd/>
          </a:ln>
        </p:spPr>
        <p:txBody>
          <a:bodyPr rot="0" vert="horz" wrap="square" lIns="91440" tIns="45720" rIns="91440" bIns="45720" anchor="t" anchorCtr="0" upright="1">
            <a:noAutofit/>
          </a:bodyPr>
          <a:lstStyle/>
          <a:p>
            <a:endParaRPr lang="ru-RU"/>
          </a:p>
        </p:txBody>
      </p:sp>
    </p:spTree>
    <p:extLst>
      <p:ext uri="{BB962C8B-B14F-4D97-AF65-F5344CB8AC3E}">
        <p14:creationId xmlns:p14="http://schemas.microsoft.com/office/powerpoint/2010/main" val="35963114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239"/>
          <p:cNvSpPr txBox="1">
            <a:spLocks noChangeArrowheads="1"/>
          </p:cNvSpPr>
          <p:nvPr/>
        </p:nvSpPr>
        <p:spPr bwMode="auto">
          <a:xfrm>
            <a:off x="719572" y="891208"/>
            <a:ext cx="8028892" cy="417646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180340">
              <a:spcAft>
                <a:spcPts val="0"/>
              </a:spcAft>
            </a:pPr>
            <a:r>
              <a:rPr lang="ru-RU" sz="1400">
                <a:effectLst/>
                <a:latin typeface="Times New Roman" panose="02020603050405020304" pitchFamily="18" charset="0"/>
                <a:ea typeface="Times New Roman" panose="02020603050405020304" pitchFamily="18" charset="0"/>
              </a:rPr>
              <a:t> </a:t>
            </a:r>
          </a:p>
        </p:txBody>
      </p:sp>
      <p:sp>
        <p:nvSpPr>
          <p:cNvPr id="10" name="Text Box 2240"/>
          <p:cNvSpPr txBox="1">
            <a:spLocks noChangeArrowheads="1"/>
          </p:cNvSpPr>
          <p:nvPr/>
        </p:nvSpPr>
        <p:spPr bwMode="auto">
          <a:xfrm>
            <a:off x="1259632" y="1166466"/>
            <a:ext cx="5040560" cy="122413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400" dirty="0">
                <a:effectLst/>
                <a:latin typeface="Times New Roman" panose="02020603050405020304" pitchFamily="18" charset="0"/>
                <a:ea typeface="Times New Roman" panose="02020603050405020304" pitchFamily="18" charset="0"/>
              </a:rPr>
              <a:t>Освоение производственных мощностей и производственная (операционная) деятельность</a:t>
            </a:r>
          </a:p>
        </p:txBody>
      </p:sp>
      <p:sp>
        <p:nvSpPr>
          <p:cNvPr id="11" name="Text Box 2241"/>
          <p:cNvSpPr txBox="1">
            <a:spLocks noChangeArrowheads="1"/>
          </p:cNvSpPr>
          <p:nvPr/>
        </p:nvSpPr>
        <p:spPr bwMode="auto">
          <a:xfrm>
            <a:off x="3838972" y="2575000"/>
            <a:ext cx="2479204" cy="87553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400" dirty="0">
                <a:effectLst/>
                <a:latin typeface="Times New Roman" panose="02020603050405020304" pitchFamily="18" charset="0"/>
                <a:ea typeface="Times New Roman" panose="02020603050405020304" pitchFamily="18" charset="0"/>
              </a:rPr>
              <a:t>Развитие производства</a:t>
            </a:r>
          </a:p>
        </p:txBody>
      </p:sp>
      <p:sp>
        <p:nvSpPr>
          <p:cNvPr id="12" name="Text Box 2242"/>
          <p:cNvSpPr txBox="1">
            <a:spLocks noChangeArrowheads="1"/>
          </p:cNvSpPr>
          <p:nvPr/>
        </p:nvSpPr>
        <p:spPr bwMode="auto">
          <a:xfrm>
            <a:off x="3892996" y="3882232"/>
            <a:ext cx="2479204" cy="86409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400" dirty="0">
                <a:effectLst/>
                <a:latin typeface="Times New Roman" panose="02020603050405020304" pitchFamily="18" charset="0"/>
                <a:ea typeface="Times New Roman" panose="02020603050405020304" pitchFamily="18" charset="0"/>
              </a:rPr>
              <a:t>Завершение проекта</a:t>
            </a:r>
          </a:p>
        </p:txBody>
      </p:sp>
      <p:sp>
        <p:nvSpPr>
          <p:cNvPr id="13" name="Text Box 2243"/>
          <p:cNvSpPr txBox="1">
            <a:spLocks noChangeArrowheads="1"/>
          </p:cNvSpPr>
          <p:nvPr/>
        </p:nvSpPr>
        <p:spPr bwMode="auto">
          <a:xfrm>
            <a:off x="6704509" y="1052736"/>
            <a:ext cx="1827931" cy="37444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Bef>
                <a:spcPts val="600"/>
              </a:spcBef>
              <a:spcAft>
                <a:spcPts val="0"/>
              </a:spcAft>
            </a:pPr>
            <a:r>
              <a:rPr lang="ru-RU" sz="2400" dirty="0" smtClean="0">
                <a:effectLst/>
                <a:latin typeface="Times New Roman" panose="02020603050405020304" pitchFamily="18" charset="0"/>
                <a:ea typeface="Times New Roman" panose="02020603050405020304" pitchFamily="18" charset="0"/>
              </a:rPr>
              <a:t>Маркетин-говая</a:t>
            </a:r>
            <a:r>
              <a:rPr lang="ru-RU" sz="2400" dirty="0">
                <a:effectLst/>
                <a:latin typeface="Times New Roman" panose="02020603050405020304" pitchFamily="18" charset="0"/>
                <a:ea typeface="Times New Roman" panose="02020603050405020304" pitchFamily="18" charset="0"/>
              </a:rPr>
              <a:t>, </a:t>
            </a:r>
            <a:endParaRPr lang="ru-RU" sz="2400" dirty="0" smtClean="0">
              <a:effectLst/>
              <a:latin typeface="Times New Roman" panose="02020603050405020304" pitchFamily="18" charset="0"/>
              <a:ea typeface="Times New Roman" panose="02020603050405020304" pitchFamily="18" charset="0"/>
            </a:endParaRPr>
          </a:p>
          <a:p>
            <a:pPr>
              <a:spcBef>
                <a:spcPts val="600"/>
              </a:spcBef>
              <a:spcAft>
                <a:spcPts val="0"/>
              </a:spcAft>
            </a:pPr>
            <a:r>
              <a:rPr lang="ru-RU" sz="2400" dirty="0" smtClean="0">
                <a:effectLst/>
                <a:latin typeface="Times New Roman" panose="02020603050405020304" pitchFamily="18" charset="0"/>
                <a:ea typeface="Times New Roman" panose="02020603050405020304" pitchFamily="18" charset="0"/>
              </a:rPr>
              <a:t>производст-венно-сбытовая </a:t>
            </a:r>
            <a:r>
              <a:rPr lang="ru-RU" sz="2400" dirty="0">
                <a:effectLst/>
                <a:latin typeface="Times New Roman" panose="02020603050405020304" pitchFamily="18" charset="0"/>
                <a:ea typeface="Times New Roman" panose="02020603050405020304" pitchFamily="18" charset="0"/>
              </a:rPr>
              <a:t>и </a:t>
            </a:r>
            <a:endParaRPr lang="ru-RU" sz="2400" dirty="0" smtClean="0">
              <a:effectLst/>
              <a:latin typeface="Times New Roman" panose="02020603050405020304" pitchFamily="18" charset="0"/>
              <a:ea typeface="Times New Roman" panose="02020603050405020304" pitchFamily="18" charset="0"/>
            </a:endParaRPr>
          </a:p>
          <a:p>
            <a:pPr>
              <a:spcBef>
                <a:spcPts val="600"/>
              </a:spcBef>
              <a:spcAft>
                <a:spcPts val="0"/>
              </a:spcAft>
            </a:pPr>
            <a:r>
              <a:rPr lang="ru-RU" sz="2400" dirty="0" smtClean="0">
                <a:effectLst/>
                <a:latin typeface="Times New Roman" panose="02020603050405020304" pitchFamily="18" charset="0"/>
                <a:ea typeface="Times New Roman" panose="02020603050405020304" pitchFamily="18" charset="0"/>
              </a:rPr>
              <a:t>финансовая деятель-</a:t>
            </a:r>
            <a:r>
              <a:rPr lang="ru-RU" sz="2400" dirty="0" err="1" smtClean="0">
                <a:effectLst/>
                <a:latin typeface="Times New Roman" panose="02020603050405020304" pitchFamily="18" charset="0"/>
                <a:ea typeface="Times New Roman" panose="02020603050405020304" pitchFamily="18" charset="0"/>
              </a:rPr>
              <a:t>ность</a:t>
            </a:r>
            <a:r>
              <a:rPr lang="ru-RU" sz="2400" dirty="0" smtClean="0">
                <a:effectLst/>
                <a:latin typeface="Times New Roman" panose="02020603050405020304" pitchFamily="18" charset="0"/>
                <a:ea typeface="Times New Roman" panose="02020603050405020304" pitchFamily="18" charset="0"/>
              </a:rPr>
              <a:t> </a:t>
            </a:r>
            <a:r>
              <a:rPr lang="ru-RU" sz="2400" dirty="0">
                <a:effectLst/>
                <a:latin typeface="Times New Roman" panose="02020603050405020304" pitchFamily="18" charset="0"/>
                <a:ea typeface="Times New Roman" panose="02020603050405020304" pitchFamily="18" charset="0"/>
              </a:rPr>
              <a:t>по проекту</a:t>
            </a:r>
          </a:p>
        </p:txBody>
      </p:sp>
      <p:sp>
        <p:nvSpPr>
          <p:cNvPr id="14" name="Text Box 2244"/>
          <p:cNvSpPr txBox="1">
            <a:spLocks noChangeArrowheads="1"/>
          </p:cNvSpPr>
          <p:nvPr/>
        </p:nvSpPr>
        <p:spPr bwMode="auto">
          <a:xfrm>
            <a:off x="819064" y="3569779"/>
            <a:ext cx="2880320" cy="1224136"/>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a:spcAft>
                <a:spcPts val="0"/>
              </a:spcAft>
            </a:pPr>
            <a:r>
              <a:rPr lang="ru-RU" sz="2000" b="1" dirty="0">
                <a:solidFill>
                  <a:srgbClr val="0000CC"/>
                </a:solidFill>
                <a:effectLst/>
                <a:latin typeface="Times New Roman" panose="02020603050405020304" pitchFamily="18" charset="0"/>
                <a:ea typeface="Times New Roman" panose="02020603050405020304" pitchFamily="18" charset="0"/>
              </a:rPr>
              <a:t>ЭКСПЛУАТАЦИЯ И РАЗВИТИЕ ПРОЕКТА (производственная фаза)</a:t>
            </a:r>
          </a:p>
        </p:txBody>
      </p:sp>
      <p:sp>
        <p:nvSpPr>
          <p:cNvPr id="15" name="Text Box 2245"/>
          <p:cNvSpPr txBox="1">
            <a:spLocks noChangeArrowheads="1"/>
          </p:cNvSpPr>
          <p:nvPr/>
        </p:nvSpPr>
        <p:spPr bwMode="auto">
          <a:xfrm>
            <a:off x="2339752" y="5445224"/>
            <a:ext cx="5688632" cy="57606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800" dirty="0">
                <a:effectLst/>
                <a:latin typeface="Times New Roman" panose="02020603050405020304" pitchFamily="18" charset="0"/>
                <a:ea typeface="Times New Roman" panose="02020603050405020304" pitchFamily="18" charset="0"/>
              </a:rPr>
              <a:t>Результаты осуществления проекта</a:t>
            </a:r>
          </a:p>
        </p:txBody>
      </p:sp>
      <p:sp>
        <p:nvSpPr>
          <p:cNvPr id="17" name="AutoShape 2256"/>
          <p:cNvSpPr>
            <a:spLocks noChangeArrowheads="1"/>
          </p:cNvSpPr>
          <p:nvPr/>
        </p:nvSpPr>
        <p:spPr bwMode="auto">
          <a:xfrm>
            <a:off x="4716016" y="5157192"/>
            <a:ext cx="167005" cy="209550"/>
          </a:xfrm>
          <a:prstGeom prst="downArrow">
            <a:avLst>
              <a:gd name="adj1" fmla="val 50000"/>
              <a:gd name="adj2" fmla="val 31369"/>
            </a:avLst>
          </a:prstGeom>
          <a:solidFill>
            <a:srgbClr val="A5A5A5"/>
          </a:solidFill>
          <a:ln w="9525">
            <a:solidFill>
              <a:srgbClr val="000000"/>
            </a:solidFill>
            <a:miter lim="800000"/>
            <a:headEnd/>
            <a:tailEnd/>
          </a:ln>
        </p:spPr>
        <p:txBody>
          <a:bodyPr rot="0" vert="horz" wrap="square" lIns="91440" tIns="45720" rIns="91440" bIns="45720" anchor="t" anchorCtr="0" upright="1">
            <a:noAutofit/>
          </a:bodyPr>
          <a:lstStyle/>
          <a:p>
            <a:endParaRPr lang="ru-RU"/>
          </a:p>
        </p:txBody>
      </p:sp>
      <p:cxnSp>
        <p:nvCxnSpPr>
          <p:cNvPr id="26" name="AutoShape 2266"/>
          <p:cNvCxnSpPr>
            <a:cxnSpLocks noChangeShapeType="1"/>
          </p:cNvCxnSpPr>
          <p:nvPr/>
        </p:nvCxnSpPr>
        <p:spPr bwMode="auto">
          <a:xfrm>
            <a:off x="6372200" y="1749984"/>
            <a:ext cx="3143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 name="AutoShape 2267"/>
          <p:cNvCxnSpPr>
            <a:cxnSpLocks noChangeShapeType="1"/>
          </p:cNvCxnSpPr>
          <p:nvPr/>
        </p:nvCxnSpPr>
        <p:spPr bwMode="auto">
          <a:xfrm>
            <a:off x="6318176" y="3012765"/>
            <a:ext cx="3143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 name="AutoShape 2268"/>
          <p:cNvCxnSpPr>
            <a:cxnSpLocks noChangeShapeType="1"/>
          </p:cNvCxnSpPr>
          <p:nvPr/>
        </p:nvCxnSpPr>
        <p:spPr bwMode="auto">
          <a:xfrm>
            <a:off x="6372199" y="4314280"/>
            <a:ext cx="3143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8938"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8951" name="Rectangle 39"/>
          <p:cNvSpPr>
            <a:spLocks noChangeArrowheads="1"/>
          </p:cNvSpPr>
          <p:nvPr/>
        </p:nvSpPr>
        <p:spPr bwMode="auto">
          <a:xfrm>
            <a:off x="180975"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a:r>
            <a:br>
              <a:rPr kumimoji="0" lang="ru-RU"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b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2" name="AutoShape 2269"/>
          <p:cNvSpPr>
            <a:spLocks noChangeArrowheads="1"/>
          </p:cNvSpPr>
          <p:nvPr/>
        </p:nvSpPr>
        <p:spPr bwMode="auto">
          <a:xfrm>
            <a:off x="4788024" y="404664"/>
            <a:ext cx="190500" cy="436245"/>
          </a:xfrm>
          <a:prstGeom prst="downArrow">
            <a:avLst>
              <a:gd name="adj1" fmla="val 50000"/>
              <a:gd name="adj2" fmla="val 57250"/>
            </a:avLst>
          </a:prstGeom>
          <a:solidFill>
            <a:srgbClr val="A5A5A5"/>
          </a:solidFill>
          <a:ln w="9525">
            <a:solidFill>
              <a:srgbClr val="000000"/>
            </a:solidFill>
            <a:miter lim="800000"/>
            <a:headEnd/>
            <a:tailEnd/>
          </a:ln>
        </p:spPr>
        <p:txBody>
          <a:bodyPr rot="0" vert="horz" wrap="square" lIns="91440" tIns="45720" rIns="91440" bIns="45720" anchor="t" anchorCtr="0" upright="1">
            <a:noAutofit/>
          </a:bodyPr>
          <a:lstStyle/>
          <a:p>
            <a:endParaRPr lang="ru-RU"/>
          </a:p>
        </p:txBody>
      </p:sp>
    </p:spTree>
    <p:extLst>
      <p:ext uri="{BB962C8B-B14F-4D97-AF65-F5344CB8AC3E}">
        <p14:creationId xmlns:p14="http://schemas.microsoft.com/office/powerpoint/2010/main" val="4353434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6192688"/>
          </a:xfrm>
        </p:spPr>
        <p:txBody>
          <a:bodyPr>
            <a:normAutofit/>
          </a:bodyPr>
          <a:lstStyle/>
          <a:p>
            <a:pPr>
              <a:buNone/>
            </a:pPr>
            <a:r>
              <a:rPr lang="ru-RU" b="1" i="1" dirty="0" smtClean="0"/>
              <a:t>   </a:t>
            </a:r>
            <a:r>
              <a:rPr lang="ru-RU" b="1" i="1" dirty="0" smtClean="0">
                <a:solidFill>
                  <a:srgbClr val="0000CC"/>
                </a:solidFill>
              </a:rPr>
              <a:t>Инвестиционный замысел </a:t>
            </a:r>
            <a:r>
              <a:rPr lang="ru-RU" dirty="0" smtClean="0"/>
              <a:t>характеризуется </a:t>
            </a:r>
            <a:r>
              <a:rPr lang="ru-RU" i="1" dirty="0" smtClean="0">
                <a:solidFill>
                  <a:srgbClr val="0000CC"/>
                </a:solidFill>
              </a:rPr>
              <a:t>целями</a:t>
            </a:r>
            <a:r>
              <a:rPr lang="ru-RU" dirty="0" smtClean="0"/>
              <a:t> и </a:t>
            </a:r>
            <a:r>
              <a:rPr lang="ru-RU" i="1" dirty="0" smtClean="0">
                <a:solidFill>
                  <a:srgbClr val="0000CC"/>
                </a:solidFill>
              </a:rPr>
              <a:t>стратегической направленностью </a:t>
            </a:r>
            <a:r>
              <a:rPr lang="ru-RU" dirty="0" smtClean="0"/>
              <a:t>предполагаемого проекта на получение экономической или социальной выгоды от его осуществления. </a:t>
            </a:r>
          </a:p>
          <a:p>
            <a:pPr>
              <a:buNone/>
            </a:pPr>
            <a:r>
              <a:rPr lang="ru-RU" dirty="0" smtClean="0"/>
              <a:t>   </a:t>
            </a:r>
            <a:endParaRPr lang="ru-RU" dirty="0"/>
          </a:p>
        </p:txBody>
      </p:sp>
    </p:spTree>
    <p:extLst>
      <p:ext uri="{BB962C8B-B14F-4D97-AF65-F5344CB8AC3E}">
        <p14:creationId xmlns:p14="http://schemas.microsoft.com/office/powerpoint/2010/main" val="6387374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6192688"/>
          </a:xfrm>
        </p:spPr>
        <p:txBody>
          <a:bodyPr>
            <a:normAutofit/>
          </a:bodyPr>
          <a:lstStyle/>
          <a:p>
            <a:pPr>
              <a:buNone/>
            </a:pPr>
            <a:r>
              <a:rPr lang="ru-RU" b="1" i="1" dirty="0" smtClean="0">
                <a:solidFill>
                  <a:srgbClr val="0000CC"/>
                </a:solidFill>
              </a:rPr>
              <a:t>Содержание работ по формированию инвестиционного замысла </a:t>
            </a:r>
            <a:r>
              <a:rPr lang="ru-RU" dirty="0" smtClean="0"/>
              <a:t>:</a:t>
            </a:r>
          </a:p>
          <a:p>
            <a:pPr>
              <a:buNone/>
            </a:pPr>
            <a:r>
              <a:rPr lang="ru-RU" dirty="0" smtClean="0"/>
              <a:t>1. Формулирование </a:t>
            </a:r>
            <a:r>
              <a:rPr lang="ru-RU" i="1" dirty="0" smtClean="0">
                <a:solidFill>
                  <a:srgbClr val="CC0000"/>
                </a:solidFill>
              </a:rPr>
              <a:t>предварительных целей и задач</a:t>
            </a:r>
            <a:r>
              <a:rPr lang="ru-RU" b="1" i="1" dirty="0" smtClean="0"/>
              <a:t> </a:t>
            </a:r>
            <a:r>
              <a:rPr lang="ru-RU" dirty="0" smtClean="0"/>
              <a:t>инвестиционного проекта.</a:t>
            </a:r>
          </a:p>
          <a:p>
            <a:pPr>
              <a:buNone/>
            </a:pPr>
            <a:r>
              <a:rPr lang="ru-RU" dirty="0" smtClean="0"/>
              <a:t>2. </a:t>
            </a:r>
            <a:r>
              <a:rPr lang="ru-RU" i="1" dirty="0" smtClean="0">
                <a:solidFill>
                  <a:srgbClr val="CC0000"/>
                </a:solidFill>
              </a:rPr>
              <a:t>Анализ спроса </a:t>
            </a:r>
            <a:r>
              <a:rPr lang="ru-RU" dirty="0" smtClean="0"/>
              <a:t>на продукцию, предлагаемую будущим проектом, оценку ее конкурентоспособности.</a:t>
            </a:r>
          </a:p>
          <a:p>
            <a:pPr>
              <a:buNone/>
            </a:pPr>
            <a:r>
              <a:rPr lang="ru-RU" dirty="0" smtClean="0"/>
              <a:t>3.</a:t>
            </a:r>
            <a:r>
              <a:rPr lang="ru-RU" dirty="0"/>
              <a:t> </a:t>
            </a:r>
            <a:r>
              <a:rPr lang="ru-RU" i="1" dirty="0">
                <a:solidFill>
                  <a:srgbClr val="CC0000"/>
                </a:solidFill>
              </a:rPr>
              <a:t>Определение основных вариантов </a:t>
            </a:r>
            <a:r>
              <a:rPr lang="ru-RU" dirty="0"/>
              <a:t>и альтернатив проекта.</a:t>
            </a:r>
          </a:p>
          <a:p>
            <a:pPr>
              <a:buNone/>
            </a:pPr>
            <a:endParaRPr lang="ru-RU" dirty="0" smtClean="0"/>
          </a:p>
          <a:p>
            <a:endParaRPr lang="ru-RU" dirty="0"/>
          </a:p>
        </p:txBody>
      </p:sp>
    </p:spTree>
    <p:extLst>
      <p:ext uri="{BB962C8B-B14F-4D97-AF65-F5344CB8AC3E}">
        <p14:creationId xmlns:p14="http://schemas.microsoft.com/office/powerpoint/2010/main" val="18897781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8229600" cy="5832648"/>
          </a:xfrm>
        </p:spPr>
        <p:txBody>
          <a:bodyPr>
            <a:normAutofit/>
          </a:bodyPr>
          <a:lstStyle/>
          <a:p>
            <a:pPr>
              <a:buNone/>
            </a:pPr>
            <a:r>
              <a:rPr lang="ru-RU" dirty="0" smtClean="0"/>
              <a:t>4. </a:t>
            </a:r>
            <a:r>
              <a:rPr lang="ru-RU" i="1" dirty="0" smtClean="0">
                <a:solidFill>
                  <a:srgbClr val="CC0000"/>
                </a:solidFill>
              </a:rPr>
              <a:t>Выявление основных проблем</a:t>
            </a:r>
            <a:r>
              <a:rPr lang="ru-RU" dirty="0" smtClean="0"/>
              <a:t>, влияющих на осуществимость проекта, которые могут помешать его выполнению.</a:t>
            </a:r>
          </a:p>
          <a:p>
            <a:pPr>
              <a:buNone/>
            </a:pPr>
            <a:r>
              <a:rPr lang="ru-RU" dirty="0" smtClean="0"/>
              <a:t>5. </a:t>
            </a:r>
            <a:r>
              <a:rPr lang="ru-RU" i="1" dirty="0" smtClean="0">
                <a:solidFill>
                  <a:srgbClr val="CC0000"/>
                </a:solidFill>
              </a:rPr>
              <a:t>Предварительную оценку затрат и выгод </a:t>
            </a:r>
            <a:r>
              <a:rPr lang="ru-RU" dirty="0" smtClean="0"/>
              <a:t>вариантов осуществления проекта для дальнейших исследований и проведения ТЭО.</a:t>
            </a:r>
          </a:p>
          <a:p>
            <a:pPr>
              <a:buNone/>
            </a:pPr>
            <a:r>
              <a:rPr lang="ru-RU" dirty="0" smtClean="0"/>
              <a:t>6. Определение и оценку </a:t>
            </a:r>
            <a:r>
              <a:rPr lang="ru-RU" i="1" dirty="0" smtClean="0">
                <a:solidFill>
                  <a:srgbClr val="CC0000"/>
                </a:solidFill>
              </a:rPr>
              <a:t>прогноза на финансирование проекта</a:t>
            </a:r>
            <a:r>
              <a:rPr lang="ru-RU" dirty="0" smtClean="0"/>
              <a:t>.</a:t>
            </a:r>
          </a:p>
          <a:p>
            <a:pPr>
              <a:buNone/>
            </a:pPr>
            <a:r>
              <a:rPr lang="ru-RU" dirty="0" smtClean="0"/>
              <a:t>7. </a:t>
            </a:r>
            <a:r>
              <a:rPr lang="ru-RU" b="1" i="1" dirty="0" smtClean="0">
                <a:solidFill>
                  <a:srgbClr val="CC0000"/>
                </a:solidFill>
              </a:rPr>
              <a:t>Создание программы разработки и осуществления проекта</a:t>
            </a:r>
            <a:r>
              <a:rPr lang="ru-RU" dirty="0" smtClean="0"/>
              <a:t>.</a:t>
            </a:r>
          </a:p>
          <a:p>
            <a:endParaRPr lang="ru-RU" dirty="0"/>
          </a:p>
        </p:txBody>
      </p:sp>
    </p:spTree>
    <p:extLst>
      <p:ext uri="{BB962C8B-B14F-4D97-AF65-F5344CB8AC3E}">
        <p14:creationId xmlns:p14="http://schemas.microsoft.com/office/powerpoint/2010/main" val="7138874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483768" y="4725144"/>
            <a:ext cx="5976664" cy="1077218"/>
          </a:xfrm>
          <a:prstGeom prst="rect">
            <a:avLst/>
          </a:prstGeom>
        </p:spPr>
        <p:txBody>
          <a:bodyPr wrap="square">
            <a:spAutoFit/>
          </a:bodyPr>
          <a:lstStyle/>
          <a:p>
            <a:pPr algn="r"/>
            <a:r>
              <a:rPr lang="ru-RU" sz="3200" dirty="0"/>
              <a:t>Исследование инвестиционных возможностей</a:t>
            </a:r>
          </a:p>
        </p:txBody>
      </p:sp>
    </p:spTree>
    <p:extLst>
      <p:ext uri="{BB962C8B-B14F-4D97-AF65-F5344CB8AC3E}">
        <p14:creationId xmlns:p14="http://schemas.microsoft.com/office/powerpoint/2010/main" val="39015076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8435280" cy="5577483"/>
          </a:xfrm>
        </p:spPr>
        <p:txBody>
          <a:bodyPr>
            <a:normAutofit fontScale="85000" lnSpcReduction="20000"/>
          </a:bodyPr>
          <a:lstStyle/>
          <a:p>
            <a:pPr marL="0" indent="0">
              <a:buNone/>
            </a:pPr>
            <a:r>
              <a:rPr lang="ru-RU" b="1" i="1" dirty="0" smtClean="0"/>
              <a:t>    </a:t>
            </a:r>
            <a:r>
              <a:rPr lang="ru-RU" sz="3500" b="1" i="1" dirty="0" smtClean="0">
                <a:solidFill>
                  <a:srgbClr val="0000CC"/>
                </a:solidFill>
              </a:rPr>
              <a:t>Исследования инвестиционных возможностей </a:t>
            </a:r>
            <a:r>
              <a:rPr lang="ru-RU" sz="3500" dirty="0" smtClean="0"/>
              <a:t>основаны на оценке инвестиционной привлекательности   </a:t>
            </a:r>
          </a:p>
          <a:p>
            <a:pPr>
              <a:buFont typeface="Wingdings" panose="05000000000000000000" pitchFamily="2" charset="2"/>
              <a:buChar char="ü"/>
            </a:pPr>
            <a:r>
              <a:rPr lang="ru-RU" sz="3500" dirty="0" smtClean="0"/>
              <a:t>стран, </a:t>
            </a:r>
          </a:p>
          <a:p>
            <a:pPr>
              <a:buFont typeface="Wingdings" panose="05000000000000000000" pitchFamily="2" charset="2"/>
              <a:buChar char="ü"/>
            </a:pPr>
            <a:r>
              <a:rPr lang="ru-RU" sz="3500" dirty="0" smtClean="0"/>
              <a:t>отраслей, </a:t>
            </a:r>
          </a:p>
          <a:p>
            <a:pPr>
              <a:buFont typeface="Wingdings" panose="05000000000000000000" pitchFamily="2" charset="2"/>
              <a:buChar char="ü"/>
            </a:pPr>
            <a:r>
              <a:rPr lang="ru-RU" sz="3500" dirty="0" smtClean="0"/>
              <a:t>предприятий и </a:t>
            </a:r>
          </a:p>
          <a:p>
            <a:pPr>
              <a:buFont typeface="Wingdings" panose="05000000000000000000" pitchFamily="2" charset="2"/>
              <a:buChar char="ü"/>
            </a:pPr>
            <a:r>
              <a:rPr lang="ru-RU" sz="3500" dirty="0" smtClean="0"/>
              <a:t>проектов.</a:t>
            </a:r>
          </a:p>
          <a:p>
            <a:pPr>
              <a:buNone/>
            </a:pPr>
            <a:endParaRPr lang="ru-RU" sz="3500" b="1" i="1" dirty="0" smtClean="0"/>
          </a:p>
          <a:p>
            <a:pPr>
              <a:buNone/>
            </a:pPr>
            <a:r>
              <a:rPr lang="ru-RU" sz="3500" b="1" i="1" dirty="0" smtClean="0"/>
              <a:t>    </a:t>
            </a:r>
            <a:r>
              <a:rPr lang="ru-RU" sz="3500" b="1" i="1" dirty="0" smtClean="0">
                <a:solidFill>
                  <a:srgbClr val="0000CC"/>
                </a:solidFill>
              </a:rPr>
              <a:t>Конечной целью исследований возможностей  </a:t>
            </a:r>
            <a:r>
              <a:rPr lang="ru-RU" sz="3500" dirty="0" smtClean="0"/>
              <a:t>является идентификация общих инвестиционных возможностей с идеей конкретного проекта (проектов). </a:t>
            </a:r>
          </a:p>
        </p:txBody>
      </p:sp>
    </p:spTree>
    <p:extLst>
      <p:ext uri="{BB962C8B-B14F-4D97-AF65-F5344CB8AC3E}">
        <p14:creationId xmlns:p14="http://schemas.microsoft.com/office/powerpoint/2010/main" val="33301865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260374938"/>
              </p:ext>
            </p:extLst>
          </p:nvPr>
        </p:nvGraphicFramePr>
        <p:xfrm>
          <a:off x="611560" y="332656"/>
          <a:ext cx="8136904" cy="63367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879203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20688"/>
            <a:ext cx="8229600" cy="5505475"/>
          </a:xfrm>
        </p:spPr>
        <p:txBody>
          <a:bodyPr>
            <a:normAutofit fontScale="92500"/>
          </a:bodyPr>
          <a:lstStyle/>
          <a:p>
            <a:pPr marL="0" indent="0">
              <a:buNone/>
            </a:pPr>
            <a:r>
              <a:rPr lang="ru-RU" b="1" dirty="0">
                <a:solidFill>
                  <a:srgbClr val="0000CC"/>
                </a:solidFill>
              </a:rPr>
              <a:t>Инвестиционный климат </a:t>
            </a:r>
            <a:r>
              <a:rPr lang="ru-RU" dirty="0" smtClean="0"/>
              <a:t>- </a:t>
            </a:r>
            <a:r>
              <a:rPr lang="ru-RU" dirty="0"/>
              <a:t>совокупность таких факторов, </a:t>
            </a:r>
            <a:r>
              <a:rPr lang="ru-RU" dirty="0" smtClean="0"/>
              <a:t>как</a:t>
            </a:r>
          </a:p>
          <a:p>
            <a:r>
              <a:rPr lang="ru-RU" dirty="0" smtClean="0"/>
              <a:t> </a:t>
            </a:r>
            <a:r>
              <a:rPr lang="ru-RU" i="1" dirty="0">
                <a:solidFill>
                  <a:srgbClr val="0000CC"/>
                </a:solidFill>
              </a:rPr>
              <a:t>политическая</a:t>
            </a:r>
            <a:r>
              <a:rPr lang="ru-RU" dirty="0">
                <a:solidFill>
                  <a:srgbClr val="0000CC"/>
                </a:solidFill>
              </a:rPr>
              <a:t> и </a:t>
            </a:r>
            <a:r>
              <a:rPr lang="ru-RU" i="1" dirty="0">
                <a:solidFill>
                  <a:srgbClr val="0000CC"/>
                </a:solidFill>
              </a:rPr>
              <a:t>социально-экономическая ситуация </a:t>
            </a:r>
            <a:r>
              <a:rPr lang="ru-RU" dirty="0"/>
              <a:t>в стране, </a:t>
            </a:r>
            <a:endParaRPr lang="ru-RU" dirty="0" smtClean="0"/>
          </a:p>
          <a:p>
            <a:r>
              <a:rPr lang="ru-RU" i="1" dirty="0" smtClean="0">
                <a:solidFill>
                  <a:srgbClr val="0000CC"/>
                </a:solidFill>
              </a:rPr>
              <a:t>степень </a:t>
            </a:r>
            <a:r>
              <a:rPr lang="ru-RU" i="1" dirty="0">
                <a:solidFill>
                  <a:srgbClr val="0000CC"/>
                </a:solidFill>
              </a:rPr>
              <a:t>защиты прав собственности и свободы от коррупции</a:t>
            </a:r>
            <a:r>
              <a:rPr lang="ru-RU" dirty="0"/>
              <a:t>, </a:t>
            </a:r>
            <a:endParaRPr lang="ru-RU" dirty="0" smtClean="0"/>
          </a:p>
          <a:p>
            <a:r>
              <a:rPr lang="ru-RU" dirty="0" smtClean="0"/>
              <a:t>уровень </a:t>
            </a:r>
            <a:r>
              <a:rPr lang="ru-RU" i="1" dirty="0">
                <a:solidFill>
                  <a:srgbClr val="0000CC"/>
                </a:solidFill>
              </a:rPr>
              <a:t>развития финансовых рынков</a:t>
            </a:r>
            <a:r>
              <a:rPr lang="ru-RU" dirty="0">
                <a:solidFill>
                  <a:srgbClr val="0000CC"/>
                </a:solidFill>
              </a:rPr>
              <a:t> </a:t>
            </a:r>
            <a:r>
              <a:rPr lang="ru-RU" dirty="0"/>
              <a:t>и институтов, </a:t>
            </a:r>
            <a:endParaRPr lang="ru-RU" dirty="0" smtClean="0"/>
          </a:p>
          <a:p>
            <a:r>
              <a:rPr lang="ru-RU" dirty="0" smtClean="0"/>
              <a:t>и </a:t>
            </a:r>
            <a:r>
              <a:rPr lang="ru-RU" dirty="0"/>
              <a:t>других, которые, действуя комплексно, обуславливают </a:t>
            </a:r>
            <a:r>
              <a:rPr lang="ru-RU" b="1" i="1" dirty="0">
                <a:solidFill>
                  <a:srgbClr val="0000CC"/>
                </a:solidFill>
              </a:rPr>
              <a:t>потенциальные доходность и риск инвестирования в данную страну</a:t>
            </a:r>
            <a:r>
              <a:rPr lang="ru-RU" dirty="0"/>
              <a:t>.</a:t>
            </a:r>
          </a:p>
          <a:p>
            <a:endParaRPr lang="ru-RU" dirty="0"/>
          </a:p>
        </p:txBody>
      </p:sp>
    </p:spTree>
    <p:extLst>
      <p:ext uri="{BB962C8B-B14F-4D97-AF65-F5344CB8AC3E}">
        <p14:creationId xmlns:p14="http://schemas.microsoft.com/office/powerpoint/2010/main" val="17490406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688632"/>
          </a:xfrm>
        </p:spPr>
        <p:txBody>
          <a:bodyPr>
            <a:normAutofit fontScale="92500" lnSpcReduction="10000"/>
          </a:bodyPr>
          <a:lstStyle/>
          <a:p>
            <a:pPr>
              <a:buNone/>
            </a:pPr>
            <a:r>
              <a:rPr lang="ru-RU" b="1" i="1" dirty="0" smtClean="0"/>
              <a:t>Факторы</a:t>
            </a:r>
            <a:r>
              <a:rPr lang="ru-RU" dirty="0"/>
              <a:t>, определяющие </a:t>
            </a:r>
            <a:r>
              <a:rPr lang="ru-RU" sz="3500" b="1" dirty="0">
                <a:solidFill>
                  <a:srgbClr val="0000CC"/>
                </a:solidFill>
              </a:rPr>
              <a:t>инвестиционный климат в стране</a:t>
            </a:r>
            <a:r>
              <a:rPr lang="ru-RU" sz="3500" b="1" dirty="0">
                <a:solidFill>
                  <a:schemeClr val="tx2"/>
                </a:solidFill>
              </a:rPr>
              <a:t> </a:t>
            </a:r>
            <a:endParaRPr lang="ru-RU" sz="3500" b="1" dirty="0" smtClean="0">
              <a:solidFill>
                <a:schemeClr val="tx2"/>
              </a:solidFill>
            </a:endParaRPr>
          </a:p>
          <a:p>
            <a:pPr marL="514350" indent="-514350">
              <a:buFont typeface="+mj-lt"/>
              <a:buAutoNum type="alphaLcParenR"/>
            </a:pPr>
            <a:r>
              <a:rPr lang="ru-RU" b="1" u="sng" dirty="0" smtClean="0">
                <a:solidFill>
                  <a:srgbClr val="0000CC"/>
                </a:solidFill>
              </a:rPr>
              <a:t>политическая и правовая среда</a:t>
            </a:r>
            <a:r>
              <a:rPr lang="ru-RU" dirty="0" smtClean="0"/>
              <a:t>:</a:t>
            </a:r>
          </a:p>
          <a:p>
            <a:r>
              <a:rPr lang="ru-RU" i="1" dirty="0" smtClean="0">
                <a:solidFill>
                  <a:srgbClr val="0000CC"/>
                </a:solidFill>
              </a:rPr>
              <a:t>политическая</a:t>
            </a:r>
            <a:r>
              <a:rPr lang="ru-RU" dirty="0" smtClean="0"/>
              <a:t> стабильность общества, </a:t>
            </a:r>
          </a:p>
          <a:p>
            <a:r>
              <a:rPr lang="ru-RU" dirty="0" smtClean="0"/>
              <a:t>наличие и стабильность </a:t>
            </a:r>
            <a:r>
              <a:rPr lang="ru-RU" i="1" dirty="0" smtClean="0">
                <a:solidFill>
                  <a:srgbClr val="0000CC"/>
                </a:solidFill>
              </a:rPr>
              <a:t>нормативно-правовой базы</a:t>
            </a:r>
            <a:r>
              <a:rPr lang="ru-RU" dirty="0" smtClean="0"/>
              <a:t> предпринимательской и инвестиционной деятельности с учетом </a:t>
            </a:r>
            <a:r>
              <a:rPr lang="ru-RU" i="1" dirty="0" smtClean="0">
                <a:solidFill>
                  <a:srgbClr val="0000CC"/>
                </a:solidFill>
              </a:rPr>
              <a:t>гарантий равных условий для всех форм собственности</a:t>
            </a:r>
            <a:r>
              <a:rPr lang="ru-RU" dirty="0" smtClean="0"/>
              <a:t>,</a:t>
            </a:r>
          </a:p>
          <a:p>
            <a:r>
              <a:rPr lang="ru-RU" i="1" dirty="0" smtClean="0">
                <a:solidFill>
                  <a:srgbClr val="0000CC"/>
                </a:solidFill>
              </a:rPr>
              <a:t>гарантии сохранения инвестированного капитала </a:t>
            </a:r>
            <a:r>
              <a:rPr lang="ru-RU" dirty="0" smtClean="0"/>
              <a:t>в период трансформации экономики и т.п.;</a:t>
            </a:r>
          </a:p>
          <a:p>
            <a:endParaRPr lang="ru-RU" dirty="0"/>
          </a:p>
        </p:txBody>
      </p:sp>
    </p:spTree>
    <p:extLst>
      <p:ext uri="{BB962C8B-B14F-4D97-AF65-F5344CB8AC3E}">
        <p14:creationId xmlns:p14="http://schemas.microsoft.com/office/powerpoint/2010/main" val="3762594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000066"/>
                </a:solidFill>
              </a:rPr>
              <a:t>В зависимости от объектов вложения капитала</a:t>
            </a:r>
            <a:r>
              <a:rPr lang="ru-RU" b="1" dirty="0">
                <a:solidFill>
                  <a:srgbClr val="000066"/>
                </a:solidFill>
              </a:rPr>
              <a:t> </a:t>
            </a:r>
          </a:p>
        </p:txBody>
      </p:sp>
      <p:sp>
        <p:nvSpPr>
          <p:cNvPr id="3" name="Содержимое 2"/>
          <p:cNvSpPr>
            <a:spLocks noGrp="1"/>
          </p:cNvSpPr>
          <p:nvPr>
            <p:ph idx="1"/>
          </p:nvPr>
        </p:nvSpPr>
        <p:spPr>
          <a:xfrm>
            <a:off x="457200" y="1988840"/>
            <a:ext cx="8229600" cy="4464496"/>
          </a:xfrm>
        </p:spPr>
        <p:txBody>
          <a:bodyPr>
            <a:normAutofit/>
          </a:bodyPr>
          <a:lstStyle/>
          <a:p>
            <a:pPr>
              <a:buNone/>
            </a:pPr>
            <a:r>
              <a:rPr lang="ru-RU" b="1" dirty="0"/>
              <a:t>1. </a:t>
            </a:r>
            <a:r>
              <a:rPr lang="ru-RU" b="1" dirty="0">
                <a:solidFill>
                  <a:srgbClr val="0000CC"/>
                </a:solidFill>
              </a:rPr>
              <a:t>Реальные </a:t>
            </a:r>
            <a:r>
              <a:rPr lang="ru-RU" b="1" dirty="0" smtClean="0">
                <a:solidFill>
                  <a:srgbClr val="0000CC"/>
                </a:solidFill>
              </a:rPr>
              <a:t>инвестиции</a:t>
            </a:r>
            <a:r>
              <a:rPr lang="ru-RU" dirty="0">
                <a:solidFill>
                  <a:srgbClr val="0000CC"/>
                </a:solidFill>
              </a:rPr>
              <a:t> </a:t>
            </a:r>
            <a:r>
              <a:rPr lang="ru-RU" dirty="0"/>
              <a:t>– вложения средств в поддержание и развитие материального производства и </a:t>
            </a:r>
            <a:r>
              <a:rPr lang="ru-RU" dirty="0" smtClean="0"/>
              <a:t>сферы </a:t>
            </a:r>
            <a:r>
              <a:rPr lang="ru-RU" dirty="0"/>
              <a:t>услуг:</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92696"/>
            <a:ext cx="8229600" cy="5760640"/>
          </a:xfrm>
        </p:spPr>
        <p:txBody>
          <a:bodyPr>
            <a:normAutofit fontScale="92500" lnSpcReduction="20000"/>
          </a:bodyPr>
          <a:lstStyle/>
          <a:p>
            <a:pPr>
              <a:buNone/>
            </a:pPr>
            <a:r>
              <a:rPr lang="ru-RU" dirty="0" smtClean="0">
                <a:solidFill>
                  <a:srgbClr val="0000CC"/>
                </a:solidFill>
              </a:rPr>
              <a:t>б) </a:t>
            </a:r>
            <a:r>
              <a:rPr lang="ru-RU" b="1" u="sng" dirty="0" smtClean="0">
                <a:solidFill>
                  <a:srgbClr val="0000CC"/>
                </a:solidFill>
              </a:rPr>
              <a:t>экономическая среда</a:t>
            </a:r>
            <a:r>
              <a:rPr lang="ru-RU" dirty="0" smtClean="0"/>
              <a:t>:</a:t>
            </a:r>
          </a:p>
          <a:p>
            <a:r>
              <a:rPr lang="ru-RU" dirty="0" smtClean="0"/>
              <a:t>стабильность национальной </a:t>
            </a:r>
            <a:r>
              <a:rPr lang="ru-RU" i="1" dirty="0" smtClean="0">
                <a:solidFill>
                  <a:srgbClr val="0000CC"/>
                </a:solidFill>
              </a:rPr>
              <a:t>валюты</a:t>
            </a:r>
            <a:r>
              <a:rPr lang="ru-RU" dirty="0" smtClean="0"/>
              <a:t>, </a:t>
            </a:r>
          </a:p>
          <a:p>
            <a:r>
              <a:rPr lang="ru-RU" dirty="0" smtClean="0"/>
              <a:t>темпы роста </a:t>
            </a:r>
            <a:r>
              <a:rPr lang="ru-RU" i="1" dirty="0" smtClean="0">
                <a:solidFill>
                  <a:srgbClr val="0000CC"/>
                </a:solidFill>
              </a:rPr>
              <a:t>инфляции</a:t>
            </a:r>
            <a:r>
              <a:rPr lang="ru-RU" dirty="0" smtClean="0"/>
              <a:t>, </a:t>
            </a:r>
          </a:p>
          <a:p>
            <a:r>
              <a:rPr lang="ru-RU" i="1" dirty="0" smtClean="0">
                <a:solidFill>
                  <a:srgbClr val="0000CC"/>
                </a:solidFill>
              </a:rPr>
              <a:t>налоговая</a:t>
            </a:r>
            <a:r>
              <a:rPr lang="ru-RU" dirty="0" smtClean="0"/>
              <a:t> нагрузка и таможенное регулирование, </a:t>
            </a:r>
          </a:p>
          <a:p>
            <a:r>
              <a:rPr lang="ru-RU" dirty="0" smtClean="0"/>
              <a:t>состояние национального </a:t>
            </a:r>
            <a:r>
              <a:rPr lang="ru-RU" i="1" dirty="0" smtClean="0">
                <a:solidFill>
                  <a:srgbClr val="0000CC"/>
                </a:solidFill>
              </a:rPr>
              <a:t>фондового рынка</a:t>
            </a:r>
            <a:r>
              <a:rPr lang="ru-RU" dirty="0" smtClean="0">
                <a:solidFill>
                  <a:srgbClr val="0000CC"/>
                </a:solidFill>
              </a:rPr>
              <a:t> </a:t>
            </a:r>
            <a:r>
              <a:rPr lang="ru-RU" dirty="0" smtClean="0"/>
              <a:t>и финансово-кредитной системы, </a:t>
            </a:r>
          </a:p>
          <a:p>
            <a:r>
              <a:rPr lang="ru-RU" i="1" dirty="0" smtClean="0">
                <a:solidFill>
                  <a:srgbClr val="0000CC"/>
                </a:solidFill>
              </a:rPr>
              <a:t>емкость и платежеспособность внутреннего рынка</a:t>
            </a:r>
            <a:r>
              <a:rPr lang="ru-RU" dirty="0" smtClean="0"/>
              <a:t>;</a:t>
            </a:r>
          </a:p>
          <a:p>
            <a:r>
              <a:rPr lang="ru-RU" dirty="0" smtClean="0"/>
              <a:t>ресурсы и </a:t>
            </a:r>
            <a:r>
              <a:rPr lang="ru-RU" i="1" dirty="0" smtClean="0">
                <a:solidFill>
                  <a:srgbClr val="0000CC"/>
                </a:solidFill>
              </a:rPr>
              <a:t>инфраструктура</a:t>
            </a:r>
            <a:r>
              <a:rPr lang="ru-RU" dirty="0" smtClean="0"/>
              <a:t>, </a:t>
            </a:r>
          </a:p>
          <a:p>
            <a:r>
              <a:rPr lang="ru-RU" dirty="0" smtClean="0"/>
              <a:t>факторы </a:t>
            </a:r>
            <a:r>
              <a:rPr lang="ru-RU" i="1" dirty="0" smtClean="0">
                <a:solidFill>
                  <a:srgbClr val="0000CC"/>
                </a:solidFill>
              </a:rPr>
              <a:t>социально-культурной</a:t>
            </a:r>
            <a:r>
              <a:rPr lang="ru-RU" dirty="0" smtClean="0"/>
              <a:t> среды;</a:t>
            </a:r>
          </a:p>
          <a:p>
            <a:r>
              <a:rPr lang="ru-RU" i="1" dirty="0" smtClean="0">
                <a:solidFill>
                  <a:srgbClr val="0000CC"/>
                </a:solidFill>
              </a:rPr>
              <a:t>экология</a:t>
            </a:r>
            <a:r>
              <a:rPr lang="ru-RU" dirty="0" smtClean="0"/>
              <a:t>.</a:t>
            </a:r>
            <a:endParaRPr lang="ru-RU" dirty="0"/>
          </a:p>
        </p:txBody>
      </p:sp>
    </p:spTree>
    <p:extLst>
      <p:ext uri="{BB962C8B-B14F-4D97-AF65-F5344CB8AC3E}">
        <p14:creationId xmlns:p14="http://schemas.microsoft.com/office/powerpoint/2010/main" val="3178215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85000" lnSpcReduction="10000"/>
          </a:bodyPr>
          <a:lstStyle/>
          <a:p>
            <a:pPr>
              <a:buNone/>
            </a:pPr>
            <a:r>
              <a:rPr lang="ru-RU" sz="3500" b="1" dirty="0" smtClean="0">
                <a:solidFill>
                  <a:srgbClr val="0000CC"/>
                </a:solidFill>
              </a:rPr>
              <a:t>Инвестиционная привлекательность РЕГИОНА </a:t>
            </a:r>
            <a:r>
              <a:rPr lang="ru-RU" dirty="0" smtClean="0"/>
              <a:t>оценивается: </a:t>
            </a:r>
          </a:p>
          <a:p>
            <a:r>
              <a:rPr lang="ru-RU" dirty="0" smtClean="0"/>
              <a:t>уровнем </a:t>
            </a:r>
            <a:r>
              <a:rPr lang="ru-RU" i="1" dirty="0" smtClean="0">
                <a:solidFill>
                  <a:srgbClr val="0000CC"/>
                </a:solidFill>
              </a:rPr>
              <a:t>развития его экономики </a:t>
            </a:r>
            <a:r>
              <a:rPr lang="ru-RU" i="1" dirty="0" smtClean="0"/>
              <a:t>и </a:t>
            </a:r>
            <a:r>
              <a:rPr lang="ru-RU" i="1" dirty="0" smtClean="0">
                <a:solidFill>
                  <a:srgbClr val="0000CC"/>
                </a:solidFill>
              </a:rPr>
              <a:t>рыночных отношений, </a:t>
            </a:r>
          </a:p>
          <a:p>
            <a:r>
              <a:rPr lang="ru-RU" i="1" dirty="0" smtClean="0">
                <a:solidFill>
                  <a:srgbClr val="0000CC"/>
                </a:solidFill>
              </a:rPr>
              <a:t>инвестиционной и коммерческой инфраструкту</a:t>
            </a:r>
            <a:r>
              <a:rPr lang="ru-RU" dirty="0" smtClean="0">
                <a:solidFill>
                  <a:srgbClr val="0000CC"/>
                </a:solidFill>
              </a:rPr>
              <a:t>рой</a:t>
            </a:r>
            <a:r>
              <a:rPr lang="ru-RU" dirty="0" smtClean="0"/>
              <a:t>, </a:t>
            </a:r>
          </a:p>
          <a:p>
            <a:r>
              <a:rPr lang="ru-RU" i="1" dirty="0" smtClean="0">
                <a:solidFill>
                  <a:srgbClr val="0000CC"/>
                </a:solidFill>
              </a:rPr>
              <a:t>демографической</a:t>
            </a:r>
            <a:r>
              <a:rPr lang="ru-RU" dirty="0" smtClean="0"/>
              <a:t> характеристикой, </a:t>
            </a:r>
          </a:p>
          <a:p>
            <a:r>
              <a:rPr lang="ru-RU" dirty="0" smtClean="0"/>
              <a:t>уровнем </a:t>
            </a:r>
            <a:r>
              <a:rPr lang="ru-RU" i="1" dirty="0" smtClean="0">
                <a:solidFill>
                  <a:srgbClr val="0000CC"/>
                </a:solidFill>
              </a:rPr>
              <a:t>экологических, криминогенных и других рисков</a:t>
            </a:r>
            <a:r>
              <a:rPr lang="ru-RU" dirty="0" smtClean="0"/>
              <a:t>. </a:t>
            </a:r>
          </a:p>
          <a:p>
            <a:pPr>
              <a:buNone/>
            </a:pPr>
            <a:r>
              <a:rPr lang="ru-RU" dirty="0" smtClean="0"/>
              <a:t>Под </a:t>
            </a:r>
            <a:r>
              <a:rPr lang="ru-RU" sz="3500" b="1" i="1" dirty="0" smtClean="0">
                <a:solidFill>
                  <a:srgbClr val="0000CC"/>
                </a:solidFill>
              </a:rPr>
              <a:t>регионом</a:t>
            </a:r>
            <a:r>
              <a:rPr lang="ru-RU" dirty="0" smtClean="0"/>
              <a:t> понимается административный район страны или другие страны, либо конкретная ориентация на сельскохозяйственный район или районы со специфической инфраструктурой</a:t>
            </a:r>
            <a:endParaRPr lang="ru-RU" dirty="0"/>
          </a:p>
        </p:txBody>
      </p:sp>
    </p:spTree>
    <p:extLst>
      <p:ext uri="{BB962C8B-B14F-4D97-AF65-F5344CB8AC3E}">
        <p14:creationId xmlns:p14="http://schemas.microsoft.com/office/powerpoint/2010/main" val="36532325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92696"/>
            <a:ext cx="8229600" cy="5433467"/>
          </a:xfrm>
        </p:spPr>
        <p:txBody>
          <a:bodyPr>
            <a:normAutofit fontScale="85000" lnSpcReduction="20000"/>
          </a:bodyPr>
          <a:lstStyle/>
          <a:p>
            <a:pPr>
              <a:buNone/>
            </a:pPr>
            <a:r>
              <a:rPr lang="ru-RU" b="1" dirty="0" smtClean="0"/>
              <a:t>Уровень</a:t>
            </a:r>
            <a:r>
              <a:rPr lang="ru-RU" dirty="0" smtClean="0"/>
              <a:t> </a:t>
            </a:r>
            <a:r>
              <a:rPr lang="ru-RU" b="1" dirty="0" smtClean="0">
                <a:solidFill>
                  <a:srgbClr val="0000CC"/>
                </a:solidFill>
              </a:rPr>
              <a:t>экономического развития </a:t>
            </a:r>
            <a:r>
              <a:rPr lang="ru-RU" b="1" dirty="0" smtClean="0"/>
              <a:t>региона </a:t>
            </a:r>
            <a:r>
              <a:rPr lang="ru-RU" dirty="0" smtClean="0"/>
              <a:t>оценивается показателями:</a:t>
            </a:r>
          </a:p>
          <a:p>
            <a:pPr lvl="0"/>
            <a:r>
              <a:rPr lang="ru-RU" dirty="0" smtClean="0"/>
              <a:t>объем </a:t>
            </a:r>
            <a:r>
              <a:rPr lang="ru-RU" b="1" dirty="0" smtClean="0"/>
              <a:t>валового продукта и его удельный вес </a:t>
            </a:r>
            <a:r>
              <a:rPr lang="ru-RU" dirty="0" smtClean="0"/>
              <a:t>в общем объеме внутреннего валового продукта и национальном доходе, </a:t>
            </a:r>
          </a:p>
          <a:p>
            <a:pPr lvl="0"/>
            <a:r>
              <a:rPr lang="ru-RU" b="1" dirty="0" smtClean="0"/>
              <a:t>объем производства на душу населения</a:t>
            </a:r>
            <a:r>
              <a:rPr lang="ru-RU" dirty="0" smtClean="0"/>
              <a:t>, </a:t>
            </a:r>
          </a:p>
          <a:p>
            <a:pPr lvl="0"/>
            <a:r>
              <a:rPr lang="ru-RU" dirty="0" smtClean="0"/>
              <a:t>уровень </a:t>
            </a:r>
            <a:r>
              <a:rPr lang="ru-RU" b="1" dirty="0" smtClean="0"/>
              <a:t>самообеспечения</a:t>
            </a:r>
            <a:r>
              <a:rPr lang="ru-RU" dirty="0" smtClean="0"/>
              <a:t> региона основными </a:t>
            </a:r>
            <a:r>
              <a:rPr lang="ru-RU" b="1" dirty="0" smtClean="0"/>
              <a:t>продуктами питания</a:t>
            </a:r>
            <a:r>
              <a:rPr lang="ru-RU" dirty="0" smtClean="0"/>
              <a:t>, </a:t>
            </a:r>
          </a:p>
          <a:p>
            <a:pPr lvl="0"/>
            <a:r>
              <a:rPr lang="ru-RU" dirty="0" smtClean="0"/>
              <a:t>средний уровень </a:t>
            </a:r>
            <a:r>
              <a:rPr lang="ru-RU" b="1" dirty="0" smtClean="0"/>
              <a:t>заработной платы</a:t>
            </a:r>
            <a:r>
              <a:rPr lang="ru-RU" dirty="0" smtClean="0"/>
              <a:t>, </a:t>
            </a:r>
          </a:p>
          <a:p>
            <a:pPr lvl="0"/>
            <a:r>
              <a:rPr lang="ru-RU" dirty="0" smtClean="0"/>
              <a:t>объем и динамика </a:t>
            </a:r>
            <a:r>
              <a:rPr lang="ru-RU" b="1" dirty="0" smtClean="0"/>
              <a:t>капитальных вложений</a:t>
            </a:r>
            <a:r>
              <a:rPr lang="ru-RU" dirty="0" smtClean="0"/>
              <a:t>,</a:t>
            </a:r>
          </a:p>
          <a:p>
            <a:pPr lvl="0"/>
            <a:r>
              <a:rPr lang="ru-RU" dirty="0" smtClean="0"/>
              <a:t>общее число предприятий в регионе и число </a:t>
            </a:r>
            <a:r>
              <a:rPr lang="ru-RU" b="1" dirty="0" smtClean="0"/>
              <a:t>убыточных предприятий</a:t>
            </a:r>
            <a:r>
              <a:rPr lang="ru-RU" dirty="0" smtClean="0"/>
              <a:t>, а</a:t>
            </a:r>
            <a:r>
              <a:rPr lang="ru-RU" b="1" dirty="0" smtClean="0"/>
              <a:t> </a:t>
            </a:r>
            <a:r>
              <a:rPr lang="ru-RU" dirty="0" smtClean="0"/>
              <a:t>также другими показателями, характерными для конкретного региона. </a:t>
            </a:r>
          </a:p>
          <a:p>
            <a:endParaRPr lang="ru-RU" dirty="0"/>
          </a:p>
        </p:txBody>
      </p:sp>
    </p:spTree>
    <p:extLst>
      <p:ext uri="{BB962C8B-B14F-4D97-AF65-F5344CB8AC3E}">
        <p14:creationId xmlns:p14="http://schemas.microsoft.com/office/powerpoint/2010/main" val="18559029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217443"/>
          </a:xfrm>
        </p:spPr>
        <p:txBody>
          <a:bodyPr/>
          <a:lstStyle/>
          <a:p>
            <a:pPr marL="0" indent="0">
              <a:buNone/>
            </a:pPr>
            <a:r>
              <a:rPr lang="ru-RU" dirty="0" smtClean="0"/>
              <a:t>Развитие</a:t>
            </a:r>
            <a:r>
              <a:rPr lang="ru-RU" b="1" dirty="0" smtClean="0"/>
              <a:t> </a:t>
            </a:r>
            <a:r>
              <a:rPr lang="ru-RU" b="1" dirty="0" smtClean="0">
                <a:solidFill>
                  <a:srgbClr val="0000CC"/>
                </a:solidFill>
              </a:rPr>
              <a:t>рыночных отношений </a:t>
            </a:r>
            <a:r>
              <a:rPr lang="ru-RU" dirty="0" smtClean="0"/>
              <a:t>определяется:</a:t>
            </a:r>
          </a:p>
          <a:p>
            <a:r>
              <a:rPr lang="ru-RU" b="1" dirty="0" smtClean="0"/>
              <a:t>удельным весом приватизированных и частных предприятий </a:t>
            </a:r>
            <a:r>
              <a:rPr lang="ru-RU" dirty="0" smtClean="0"/>
              <a:t>в общем их количестве, </a:t>
            </a:r>
          </a:p>
          <a:p>
            <a:r>
              <a:rPr lang="ru-RU" dirty="0" smtClean="0"/>
              <a:t>численностью предприятий с </a:t>
            </a:r>
            <a:r>
              <a:rPr lang="ru-RU" b="1" dirty="0" smtClean="0"/>
              <a:t>иностранными инвестициями, банковских учреждений, страховых компаний, товарных бирж </a:t>
            </a:r>
            <a:r>
              <a:rPr lang="ru-RU" dirty="0" smtClean="0"/>
              <a:t>и т.п.</a:t>
            </a:r>
          </a:p>
          <a:p>
            <a:endParaRPr lang="ru-RU" dirty="0"/>
          </a:p>
        </p:txBody>
      </p:sp>
    </p:spTree>
    <p:extLst>
      <p:ext uri="{BB962C8B-B14F-4D97-AF65-F5344CB8AC3E}">
        <p14:creationId xmlns:p14="http://schemas.microsoft.com/office/powerpoint/2010/main" val="2704041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64704"/>
            <a:ext cx="8229600" cy="5361459"/>
          </a:xfrm>
        </p:spPr>
        <p:txBody>
          <a:bodyPr>
            <a:normAutofit fontScale="92500"/>
          </a:bodyPr>
          <a:lstStyle/>
          <a:p>
            <a:pPr>
              <a:buNone/>
            </a:pPr>
            <a:r>
              <a:rPr lang="ru-RU" b="1" dirty="0" smtClean="0"/>
              <a:t>Факторы</a:t>
            </a:r>
            <a:r>
              <a:rPr lang="ru-RU" b="1" dirty="0" smtClean="0">
                <a:solidFill>
                  <a:srgbClr val="C00000"/>
                </a:solidFill>
              </a:rPr>
              <a:t> </a:t>
            </a:r>
            <a:r>
              <a:rPr lang="ru-RU" b="1" dirty="0" smtClean="0">
                <a:solidFill>
                  <a:srgbClr val="0000CC"/>
                </a:solidFill>
              </a:rPr>
              <a:t>инвестиционной привлекательности ОТРАСЛИ</a:t>
            </a:r>
            <a:r>
              <a:rPr lang="ru-RU" dirty="0" smtClean="0"/>
              <a:t>: </a:t>
            </a:r>
          </a:p>
          <a:p>
            <a:pPr lvl="0"/>
            <a:r>
              <a:rPr lang="ru-RU" b="1" i="1" dirty="0" smtClean="0">
                <a:solidFill>
                  <a:srgbClr val="0000CC"/>
                </a:solidFill>
              </a:rPr>
              <a:t>прибыльность</a:t>
            </a:r>
            <a:r>
              <a:rPr lang="ru-RU" i="1" dirty="0" smtClean="0"/>
              <a:t>;</a:t>
            </a:r>
          </a:p>
          <a:p>
            <a:pPr lvl="0"/>
            <a:r>
              <a:rPr lang="ru-RU" b="1" i="1" dirty="0" smtClean="0">
                <a:solidFill>
                  <a:srgbClr val="0000CC"/>
                </a:solidFill>
              </a:rPr>
              <a:t>конкуренция</a:t>
            </a:r>
            <a:r>
              <a:rPr lang="ru-RU" i="1" dirty="0" smtClean="0"/>
              <a:t>;</a:t>
            </a:r>
          </a:p>
          <a:p>
            <a:pPr lvl="0"/>
            <a:r>
              <a:rPr lang="ru-RU" i="1" dirty="0" smtClean="0"/>
              <a:t>отраслевые входные и выходные </a:t>
            </a:r>
            <a:r>
              <a:rPr lang="ru-RU" b="1" i="1" dirty="0" smtClean="0">
                <a:solidFill>
                  <a:srgbClr val="0000CC"/>
                </a:solidFill>
              </a:rPr>
              <a:t>барьеры</a:t>
            </a:r>
            <a:r>
              <a:rPr lang="ru-RU" i="1" dirty="0" smtClean="0"/>
              <a:t>, </a:t>
            </a:r>
          </a:p>
          <a:p>
            <a:pPr lvl="0"/>
            <a:r>
              <a:rPr lang="ru-RU" i="1" dirty="0" smtClean="0"/>
              <a:t>взаимоотношения с </a:t>
            </a:r>
            <a:r>
              <a:rPr lang="ru-RU" b="1" i="1" dirty="0" smtClean="0">
                <a:solidFill>
                  <a:srgbClr val="0000CC"/>
                </a:solidFill>
              </a:rPr>
              <a:t>поставщиками</a:t>
            </a:r>
            <a:r>
              <a:rPr lang="ru-RU" i="1" dirty="0" smtClean="0"/>
              <a:t>, </a:t>
            </a:r>
          </a:p>
          <a:p>
            <a:pPr lvl="0"/>
            <a:r>
              <a:rPr lang="ru-RU" i="1" dirty="0" smtClean="0"/>
              <a:t>наукоемкость и </a:t>
            </a:r>
            <a:r>
              <a:rPr lang="ru-RU" b="1" i="1" dirty="0" smtClean="0">
                <a:solidFill>
                  <a:srgbClr val="0000CC"/>
                </a:solidFill>
              </a:rPr>
              <a:t>капиталоемкость отрасли</a:t>
            </a:r>
            <a:r>
              <a:rPr lang="ru-RU" i="1" dirty="0" smtClean="0"/>
              <a:t>, </a:t>
            </a:r>
          </a:p>
          <a:p>
            <a:pPr lvl="0"/>
            <a:r>
              <a:rPr lang="ru-RU" i="1" dirty="0" smtClean="0"/>
              <a:t>взаимные </a:t>
            </a:r>
            <a:r>
              <a:rPr lang="ru-RU" b="1" i="1" dirty="0" smtClean="0">
                <a:solidFill>
                  <a:srgbClr val="0000CC"/>
                </a:solidFill>
              </a:rPr>
              <a:t>связи</a:t>
            </a:r>
            <a:r>
              <a:rPr lang="ru-RU" i="1" dirty="0" smtClean="0"/>
              <a:t> рассматриваемой отрасли (региона) </a:t>
            </a:r>
            <a:r>
              <a:rPr lang="ru-RU" b="1" i="1" dirty="0" smtClean="0">
                <a:solidFill>
                  <a:srgbClr val="0000CC"/>
                </a:solidFill>
              </a:rPr>
              <a:t>с другими отраслями</a:t>
            </a:r>
            <a:r>
              <a:rPr lang="ru-RU" i="1" dirty="0" smtClean="0"/>
              <a:t>,</a:t>
            </a:r>
          </a:p>
          <a:p>
            <a:pPr lvl="0"/>
            <a:r>
              <a:rPr lang="ru-RU" b="1" i="1" dirty="0" smtClean="0">
                <a:solidFill>
                  <a:srgbClr val="0000CC"/>
                </a:solidFill>
              </a:rPr>
              <a:t>технологические и социальные факторы</a:t>
            </a:r>
            <a:r>
              <a:rPr lang="ru-RU" dirty="0" smtClean="0"/>
              <a:t>. </a:t>
            </a:r>
          </a:p>
          <a:p>
            <a:endParaRPr lang="ru-RU" dirty="0"/>
          </a:p>
        </p:txBody>
      </p:sp>
    </p:spTree>
    <p:extLst>
      <p:ext uri="{BB962C8B-B14F-4D97-AF65-F5344CB8AC3E}">
        <p14:creationId xmlns:p14="http://schemas.microsoft.com/office/powerpoint/2010/main" val="11689109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8229600" cy="5289451"/>
          </a:xfrm>
        </p:spPr>
        <p:txBody>
          <a:bodyPr/>
          <a:lstStyle/>
          <a:p>
            <a:pPr marL="0" indent="0">
              <a:buNone/>
            </a:pPr>
            <a:r>
              <a:rPr lang="ru-RU" dirty="0" smtClean="0"/>
              <a:t>К </a:t>
            </a:r>
            <a:r>
              <a:rPr lang="ru-RU" b="1" dirty="0" smtClean="0">
                <a:solidFill>
                  <a:srgbClr val="0000CC"/>
                </a:solidFill>
              </a:rPr>
              <a:t>социальным факторам</a:t>
            </a:r>
            <a:r>
              <a:rPr lang="ru-RU" b="1" dirty="0">
                <a:solidFill>
                  <a:srgbClr val="0000CC"/>
                </a:solidFill>
              </a:rPr>
              <a:t> </a:t>
            </a:r>
            <a:r>
              <a:rPr lang="ru-RU" dirty="0" smtClean="0"/>
              <a:t>относятся </a:t>
            </a:r>
          </a:p>
          <a:p>
            <a:r>
              <a:rPr lang="ru-RU" i="1" dirty="0" smtClean="0"/>
              <a:t>подготовленность и дисциплина работников,</a:t>
            </a:r>
          </a:p>
          <a:p>
            <a:r>
              <a:rPr lang="ru-RU" i="1" dirty="0" smtClean="0"/>
              <a:t>демографические процессы, </a:t>
            </a:r>
          </a:p>
          <a:p>
            <a:r>
              <a:rPr lang="ru-RU" i="1" dirty="0" smtClean="0"/>
              <a:t>степень охвата рабочих профсоюзами, </a:t>
            </a:r>
          </a:p>
          <a:p>
            <a:r>
              <a:rPr lang="ru-RU" i="1" dirty="0" smtClean="0"/>
              <a:t>влияние общественных организаций</a:t>
            </a:r>
            <a:r>
              <a:rPr lang="ru-RU" i="1" dirty="0"/>
              <a:t>.</a:t>
            </a:r>
            <a:endParaRPr lang="ru-RU" i="1" dirty="0" smtClean="0"/>
          </a:p>
        </p:txBody>
      </p:sp>
    </p:spTree>
    <p:extLst>
      <p:ext uri="{BB962C8B-B14F-4D97-AF65-F5344CB8AC3E}">
        <p14:creationId xmlns:p14="http://schemas.microsoft.com/office/powerpoint/2010/main" val="22194480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505475"/>
          </a:xfrm>
        </p:spPr>
        <p:txBody>
          <a:bodyPr>
            <a:normAutofit/>
          </a:bodyPr>
          <a:lstStyle/>
          <a:p>
            <a:pPr>
              <a:buNone/>
            </a:pPr>
            <a:r>
              <a:rPr lang="ru-RU" b="1" dirty="0" smtClean="0">
                <a:solidFill>
                  <a:srgbClr val="0000CC"/>
                </a:solidFill>
              </a:rPr>
              <a:t>Инвестиционная привлекательность ПРЕДПРИЯТИЯ </a:t>
            </a:r>
            <a:r>
              <a:rPr lang="ru-RU" dirty="0" smtClean="0"/>
              <a:t>оценивается исходя из перспектив его развития. В том числе оцениваются: </a:t>
            </a:r>
          </a:p>
          <a:p>
            <a:pPr lvl="0"/>
            <a:r>
              <a:rPr lang="ru-RU" i="1" dirty="0" smtClean="0">
                <a:solidFill>
                  <a:srgbClr val="0000CC"/>
                </a:solidFill>
              </a:rPr>
              <a:t>объемы производства и перспективы сбыта </a:t>
            </a:r>
            <a:r>
              <a:rPr lang="ru-RU" dirty="0" smtClean="0"/>
              <a:t>продукции, </a:t>
            </a:r>
          </a:p>
          <a:p>
            <a:pPr lvl="0"/>
            <a:r>
              <a:rPr lang="ru-RU" i="1" dirty="0" smtClean="0">
                <a:solidFill>
                  <a:srgbClr val="0000CC"/>
                </a:solidFill>
              </a:rPr>
              <a:t>эффективность</a:t>
            </a:r>
            <a:r>
              <a:rPr lang="ru-RU" dirty="0" smtClean="0"/>
              <a:t> использования активов и их </a:t>
            </a:r>
            <a:r>
              <a:rPr lang="ru-RU" i="1" dirty="0" smtClean="0">
                <a:solidFill>
                  <a:srgbClr val="0000CC"/>
                </a:solidFill>
              </a:rPr>
              <a:t>ликвидность</a:t>
            </a:r>
            <a:r>
              <a:rPr lang="ru-RU" dirty="0" smtClean="0"/>
              <a:t>, </a:t>
            </a:r>
          </a:p>
          <a:p>
            <a:pPr lvl="0"/>
            <a:r>
              <a:rPr lang="ru-RU" i="1" dirty="0" smtClean="0">
                <a:solidFill>
                  <a:srgbClr val="0000CC"/>
                </a:solidFill>
              </a:rPr>
              <a:t>платежеспособность и  финансовая устойчивость </a:t>
            </a:r>
            <a:r>
              <a:rPr lang="ru-RU" dirty="0" smtClean="0"/>
              <a:t>предприятия. </a:t>
            </a:r>
          </a:p>
          <a:p>
            <a:endParaRPr lang="ru-RU" dirty="0"/>
          </a:p>
        </p:txBody>
      </p:sp>
    </p:spTree>
    <p:extLst>
      <p:ext uri="{BB962C8B-B14F-4D97-AF65-F5344CB8AC3E}">
        <p14:creationId xmlns:p14="http://schemas.microsoft.com/office/powerpoint/2010/main" val="27722203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217443"/>
          </a:xfrm>
        </p:spPr>
        <p:txBody>
          <a:bodyPr/>
          <a:lstStyle/>
          <a:p>
            <a:r>
              <a:rPr lang="ru-RU" dirty="0" smtClean="0"/>
              <a:t>По результатам изучения и анализа прогнозов и других данных формулируются </a:t>
            </a:r>
            <a:r>
              <a:rPr lang="ru-RU" i="1" dirty="0" smtClean="0">
                <a:solidFill>
                  <a:srgbClr val="CC0000"/>
                </a:solidFill>
              </a:rPr>
              <a:t>предварительные (рекомендуемые) цели </a:t>
            </a:r>
            <a:r>
              <a:rPr lang="ru-RU" dirty="0" smtClean="0"/>
              <a:t>и соответствующие </a:t>
            </a:r>
            <a:r>
              <a:rPr lang="ru-RU" i="1" dirty="0" smtClean="0">
                <a:solidFill>
                  <a:srgbClr val="CC0000"/>
                </a:solidFill>
              </a:rPr>
              <a:t>стратегии инвестиционного проекта</a:t>
            </a:r>
            <a:r>
              <a:rPr lang="ru-RU" dirty="0" smtClean="0"/>
              <a:t>, определяющие его направленность и масштаб, в том числе показатели возможных новых или расширения существующих производственных мощностей. </a:t>
            </a:r>
          </a:p>
          <a:p>
            <a:endParaRPr lang="ru-RU" dirty="0"/>
          </a:p>
        </p:txBody>
      </p:sp>
    </p:spTree>
    <p:extLst>
      <p:ext uri="{BB962C8B-B14F-4D97-AF65-F5344CB8AC3E}">
        <p14:creationId xmlns:p14="http://schemas.microsoft.com/office/powerpoint/2010/main" val="17145108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a:bodyPr>
          <a:lstStyle/>
          <a:p>
            <a:pPr algn="r"/>
            <a:r>
              <a:rPr lang="ru-RU" sz="4400" i="1" dirty="0" smtClean="0">
                <a:solidFill>
                  <a:schemeClr val="tx1"/>
                </a:solidFill>
              </a:rPr>
              <a:t>Технико-экономические исследования</a:t>
            </a:r>
            <a:endParaRPr lang="ru-RU" sz="4400" dirty="0">
              <a:solidFill>
                <a:schemeClr val="tx1"/>
              </a:solidFill>
            </a:endParaRPr>
          </a:p>
        </p:txBody>
      </p:sp>
    </p:spTree>
    <p:extLst>
      <p:ext uri="{BB962C8B-B14F-4D97-AF65-F5344CB8AC3E}">
        <p14:creationId xmlns:p14="http://schemas.microsoft.com/office/powerpoint/2010/main" val="15355698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2230"/>
          <p:cNvSpPr txBox="1">
            <a:spLocks noChangeArrowheads="1"/>
          </p:cNvSpPr>
          <p:nvPr/>
        </p:nvSpPr>
        <p:spPr bwMode="auto">
          <a:xfrm>
            <a:off x="159292" y="443776"/>
            <a:ext cx="8863374" cy="613313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180340">
              <a:spcAft>
                <a:spcPts val="0"/>
              </a:spcAft>
            </a:pPr>
            <a:r>
              <a:rPr lang="ru-RU" sz="1400">
                <a:effectLst/>
                <a:latin typeface="Times New Roman" panose="02020603050405020304" pitchFamily="18" charset="0"/>
                <a:ea typeface="Times New Roman" panose="02020603050405020304" pitchFamily="18" charset="0"/>
              </a:rPr>
              <a:t> </a:t>
            </a:r>
          </a:p>
        </p:txBody>
      </p:sp>
      <p:sp>
        <p:nvSpPr>
          <p:cNvPr id="6" name="Text Box 2220"/>
          <p:cNvSpPr txBox="1">
            <a:spLocks noChangeArrowheads="1"/>
          </p:cNvSpPr>
          <p:nvPr/>
        </p:nvSpPr>
        <p:spPr bwMode="auto">
          <a:xfrm>
            <a:off x="2555017" y="608020"/>
            <a:ext cx="3866692" cy="40011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indent="90170" algn="ctr">
              <a:spcAft>
                <a:spcPts val="0"/>
              </a:spcAft>
            </a:pPr>
            <a:r>
              <a:rPr lang="ru-RU" sz="2000" dirty="0">
                <a:effectLst/>
                <a:latin typeface="Times New Roman" panose="02020603050405020304" pitchFamily="18" charset="0"/>
                <a:ea typeface="Times New Roman" panose="02020603050405020304" pitchFamily="18" charset="0"/>
              </a:rPr>
              <a:t>Инвестиционный замысел</a:t>
            </a:r>
          </a:p>
        </p:txBody>
      </p:sp>
      <p:sp>
        <p:nvSpPr>
          <p:cNvPr id="7" name="Text Box 2221"/>
          <p:cNvSpPr txBox="1">
            <a:spLocks noChangeArrowheads="1"/>
          </p:cNvSpPr>
          <p:nvPr/>
        </p:nvSpPr>
        <p:spPr bwMode="auto">
          <a:xfrm>
            <a:off x="6804247" y="790297"/>
            <a:ext cx="2160241" cy="472693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Необходимые инвестиции и источники их финансирования</a:t>
            </a:r>
          </a:p>
          <a:p>
            <a:pPr algn="r">
              <a:spcAft>
                <a:spcPts val="0"/>
              </a:spcAft>
            </a:pPr>
            <a:r>
              <a:rPr lang="ru-RU" sz="2000" dirty="0">
                <a:effectLst/>
                <a:latin typeface="Times New Roman" panose="02020603050405020304" pitchFamily="18" charset="0"/>
                <a:ea typeface="Times New Roman" panose="02020603050405020304" pitchFamily="18" charset="0"/>
              </a:rPr>
              <a:t>  </a:t>
            </a:r>
            <a:endParaRPr lang="ru-RU" sz="2000" dirty="0" smtClean="0">
              <a:effectLst/>
              <a:latin typeface="Times New Roman" panose="02020603050405020304" pitchFamily="18" charset="0"/>
              <a:ea typeface="Times New Roman" panose="02020603050405020304" pitchFamily="18" charset="0"/>
            </a:endParaRPr>
          </a:p>
          <a:p>
            <a:pPr>
              <a:spcAft>
                <a:spcPts val="0"/>
              </a:spcAft>
            </a:pPr>
            <a:r>
              <a:rPr lang="ru-RU" sz="2000" dirty="0" smtClean="0">
                <a:effectLst/>
                <a:latin typeface="Times New Roman" panose="02020603050405020304" pitchFamily="18" charset="0"/>
                <a:ea typeface="Times New Roman" panose="02020603050405020304" pitchFamily="18" charset="0"/>
              </a:rPr>
              <a:t>Определение </a:t>
            </a:r>
            <a:r>
              <a:rPr lang="ru-RU" sz="2000" dirty="0">
                <a:effectLst/>
                <a:latin typeface="Times New Roman" panose="02020603050405020304" pitchFamily="18" charset="0"/>
                <a:ea typeface="Times New Roman" panose="02020603050405020304" pitchFamily="18" charset="0"/>
              </a:rPr>
              <a:t>участников</a:t>
            </a:r>
          </a:p>
          <a:p>
            <a:pPr>
              <a:spcAft>
                <a:spcPts val="0"/>
              </a:spcAft>
            </a:pPr>
            <a:r>
              <a:rPr lang="ru-RU" sz="2000" dirty="0">
                <a:effectLst/>
                <a:latin typeface="Times New Roman" panose="02020603050405020304" pitchFamily="18" charset="0"/>
                <a:ea typeface="Times New Roman" panose="02020603050405020304" pitchFamily="18" charset="0"/>
              </a:rPr>
              <a:t> </a:t>
            </a:r>
            <a:endParaRPr lang="ru-RU" sz="2000" dirty="0" smtClean="0">
              <a:effectLst/>
              <a:latin typeface="Times New Roman" panose="02020603050405020304" pitchFamily="18" charset="0"/>
              <a:ea typeface="Times New Roman" panose="02020603050405020304" pitchFamily="18" charset="0"/>
            </a:endParaRPr>
          </a:p>
          <a:p>
            <a:pPr>
              <a:spcAft>
                <a:spcPts val="0"/>
              </a:spcAft>
            </a:pPr>
            <a:r>
              <a:rPr lang="ru-RU" sz="2000" dirty="0" smtClean="0">
                <a:effectLst/>
                <a:latin typeface="Times New Roman" panose="02020603050405020304" pitchFamily="18" charset="0"/>
                <a:ea typeface="Times New Roman" panose="02020603050405020304" pitchFamily="18" charset="0"/>
              </a:rPr>
              <a:t>Схема </a:t>
            </a:r>
            <a:r>
              <a:rPr lang="ru-RU" sz="2000" dirty="0">
                <a:effectLst/>
                <a:latin typeface="Times New Roman" panose="02020603050405020304" pitchFamily="18" charset="0"/>
                <a:ea typeface="Times New Roman" panose="02020603050405020304" pitchFamily="18" charset="0"/>
              </a:rPr>
              <a:t>финансирования</a:t>
            </a:r>
          </a:p>
          <a:p>
            <a:pPr>
              <a:spcAft>
                <a:spcPts val="0"/>
              </a:spcAft>
            </a:pPr>
            <a:r>
              <a:rPr lang="ru-RU" sz="2000" dirty="0">
                <a:effectLst/>
                <a:latin typeface="Times New Roman" panose="02020603050405020304" pitchFamily="18" charset="0"/>
                <a:ea typeface="Times New Roman" panose="02020603050405020304" pitchFamily="18" charset="0"/>
              </a:rPr>
              <a:t> </a:t>
            </a:r>
            <a:endParaRPr lang="ru-RU" sz="2000" dirty="0" smtClean="0">
              <a:effectLst/>
              <a:latin typeface="Times New Roman" panose="02020603050405020304" pitchFamily="18" charset="0"/>
              <a:ea typeface="Times New Roman" panose="02020603050405020304" pitchFamily="18" charset="0"/>
            </a:endParaRPr>
          </a:p>
          <a:p>
            <a:pPr>
              <a:spcAft>
                <a:spcPts val="0"/>
              </a:spcAft>
            </a:pPr>
            <a:r>
              <a:rPr lang="ru-RU" sz="2000" dirty="0" smtClean="0">
                <a:effectLst/>
                <a:latin typeface="Times New Roman" panose="02020603050405020304" pitchFamily="18" charset="0"/>
                <a:ea typeface="Times New Roman" panose="02020603050405020304" pitchFamily="18" charset="0"/>
              </a:rPr>
              <a:t>Оценка </a:t>
            </a:r>
            <a:r>
              <a:rPr lang="ru-RU" sz="2000" dirty="0">
                <a:effectLst/>
                <a:latin typeface="Times New Roman" panose="02020603050405020304" pitchFamily="18" charset="0"/>
                <a:ea typeface="Times New Roman" panose="02020603050405020304" pitchFamily="18" charset="0"/>
              </a:rPr>
              <a:t>эффективности и устойчивости проекта</a:t>
            </a:r>
          </a:p>
        </p:txBody>
      </p:sp>
      <p:sp>
        <p:nvSpPr>
          <p:cNvPr id="8" name="Text Box 2225"/>
          <p:cNvSpPr txBox="1">
            <a:spLocks noChangeArrowheads="1"/>
          </p:cNvSpPr>
          <p:nvPr/>
        </p:nvSpPr>
        <p:spPr bwMode="auto">
          <a:xfrm>
            <a:off x="545704" y="2635591"/>
            <a:ext cx="1800200" cy="104283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Утвержденная концепция проекта</a:t>
            </a:r>
          </a:p>
        </p:txBody>
      </p:sp>
      <p:sp>
        <p:nvSpPr>
          <p:cNvPr id="9" name="Text Box 2226"/>
          <p:cNvSpPr txBox="1">
            <a:spLocks noChangeArrowheads="1"/>
          </p:cNvSpPr>
          <p:nvPr/>
        </p:nvSpPr>
        <p:spPr bwMode="auto">
          <a:xfrm>
            <a:off x="539552" y="1596581"/>
            <a:ext cx="1800200" cy="81458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Варианты проекта</a:t>
            </a:r>
          </a:p>
        </p:txBody>
      </p:sp>
      <p:sp>
        <p:nvSpPr>
          <p:cNvPr id="10" name="AutoShape 2255"/>
          <p:cNvSpPr>
            <a:spLocks noChangeArrowheads="1"/>
          </p:cNvSpPr>
          <p:nvPr/>
        </p:nvSpPr>
        <p:spPr bwMode="auto">
          <a:xfrm>
            <a:off x="4422990" y="1008130"/>
            <a:ext cx="149010" cy="243310"/>
          </a:xfrm>
          <a:prstGeom prst="downArrow">
            <a:avLst>
              <a:gd name="adj1" fmla="val 50000"/>
              <a:gd name="adj2" fmla="val 25985"/>
            </a:avLst>
          </a:prstGeom>
          <a:solidFill>
            <a:srgbClr val="A5A5A5"/>
          </a:solidFill>
          <a:ln w="9525">
            <a:solidFill>
              <a:srgbClr val="000000"/>
            </a:solidFill>
            <a:miter lim="800000"/>
            <a:headEnd/>
            <a:tailEnd/>
          </a:ln>
        </p:spPr>
        <p:txBody>
          <a:bodyPr rot="0" vert="horz" wrap="square" lIns="91440" tIns="45720" rIns="91440" bIns="45720" anchor="t" anchorCtr="0" upright="1">
            <a:noAutofit/>
          </a:bodyPr>
          <a:lstStyle/>
          <a:p>
            <a:endParaRPr lang="ru-RU"/>
          </a:p>
        </p:txBody>
      </p:sp>
      <p:sp>
        <p:nvSpPr>
          <p:cNvPr id="11" name="Text Box 2222"/>
          <p:cNvSpPr txBox="1">
            <a:spLocks noChangeArrowheads="1"/>
          </p:cNvSpPr>
          <p:nvPr/>
        </p:nvSpPr>
        <p:spPr bwMode="auto">
          <a:xfrm>
            <a:off x="2555017" y="3544696"/>
            <a:ext cx="3883039" cy="185158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180340">
              <a:spcAft>
                <a:spcPts val="0"/>
              </a:spcAft>
            </a:pPr>
            <a:r>
              <a:rPr lang="ru-RU" sz="2200" dirty="0">
                <a:solidFill>
                  <a:srgbClr val="CC0000"/>
                </a:solidFill>
                <a:effectLst/>
                <a:latin typeface="Times New Roman" panose="02020603050405020304" pitchFamily="18" charset="0"/>
                <a:ea typeface="Times New Roman" panose="02020603050405020304" pitchFamily="18" charset="0"/>
              </a:rPr>
              <a:t>ТЭО проекта</a:t>
            </a:r>
          </a:p>
          <a:p>
            <a:pPr indent="180340">
              <a:spcAft>
                <a:spcPts val="0"/>
              </a:spcAft>
            </a:pPr>
            <a:r>
              <a:rPr lang="ru-RU" sz="2200" dirty="0">
                <a:solidFill>
                  <a:srgbClr val="CC0000"/>
                </a:solidFill>
                <a:effectLst/>
                <a:latin typeface="Times New Roman" panose="02020603050405020304" pitchFamily="18" charset="0"/>
                <a:ea typeface="Times New Roman" panose="02020603050405020304" pitchFamily="18" charset="0"/>
              </a:rPr>
              <a:t>Предварительное ТЭО</a:t>
            </a:r>
          </a:p>
          <a:p>
            <a:pPr indent="180340">
              <a:spcAft>
                <a:spcPts val="0"/>
              </a:spcAft>
            </a:pPr>
            <a:r>
              <a:rPr lang="ru-RU" sz="2200" dirty="0">
                <a:solidFill>
                  <a:srgbClr val="CC0000"/>
                </a:solidFill>
                <a:effectLst/>
                <a:latin typeface="Times New Roman" panose="02020603050405020304" pitchFamily="18" charset="0"/>
                <a:ea typeface="Times New Roman" panose="02020603050405020304" pitchFamily="18" charset="0"/>
              </a:rPr>
              <a:t>Исследование обеспечения</a:t>
            </a:r>
          </a:p>
          <a:p>
            <a:pPr indent="180340">
              <a:spcAft>
                <a:spcPts val="0"/>
              </a:spcAft>
            </a:pPr>
            <a:r>
              <a:rPr lang="ru-RU" sz="2200" dirty="0">
                <a:solidFill>
                  <a:srgbClr val="CC0000"/>
                </a:solidFill>
                <a:effectLst/>
                <a:latin typeface="Times New Roman" panose="02020603050405020304" pitchFamily="18" charset="0"/>
                <a:ea typeface="Times New Roman" panose="02020603050405020304" pitchFamily="18" charset="0"/>
              </a:rPr>
              <a:t>Детальное ТЭО</a:t>
            </a:r>
          </a:p>
          <a:p>
            <a:pPr indent="180340">
              <a:spcAft>
                <a:spcPts val="0"/>
              </a:spcAft>
            </a:pPr>
            <a:r>
              <a:rPr lang="ru-RU" sz="2200" dirty="0">
                <a:solidFill>
                  <a:srgbClr val="CC0000"/>
                </a:solidFill>
                <a:effectLst/>
                <a:latin typeface="Times New Roman" panose="02020603050405020304" pitchFamily="18" charset="0"/>
                <a:ea typeface="Times New Roman" panose="02020603050405020304" pitchFamily="18" charset="0"/>
              </a:rPr>
              <a:t>Оценочные исследования</a:t>
            </a:r>
          </a:p>
          <a:p>
            <a:pPr indent="180340">
              <a:spcAft>
                <a:spcPts val="0"/>
              </a:spcAft>
            </a:pPr>
            <a:r>
              <a:rPr lang="ru-RU" sz="1400" dirty="0">
                <a:effectLst/>
                <a:latin typeface="Times New Roman" panose="02020603050405020304" pitchFamily="18" charset="0"/>
                <a:ea typeface="Times New Roman" panose="02020603050405020304" pitchFamily="18" charset="0"/>
              </a:rPr>
              <a:t> </a:t>
            </a:r>
          </a:p>
        </p:txBody>
      </p:sp>
      <p:sp>
        <p:nvSpPr>
          <p:cNvPr id="12" name="Text Box 2223"/>
          <p:cNvSpPr txBox="1">
            <a:spLocks noChangeArrowheads="1"/>
          </p:cNvSpPr>
          <p:nvPr/>
        </p:nvSpPr>
        <p:spPr bwMode="auto">
          <a:xfrm>
            <a:off x="2555776" y="1282016"/>
            <a:ext cx="3888432" cy="132432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Инвестиционный анализ: оценка осуществимости и предварительная оценка жизнеспособности </a:t>
            </a:r>
          </a:p>
        </p:txBody>
      </p:sp>
      <p:sp>
        <p:nvSpPr>
          <p:cNvPr id="13" name="Text Box 2224"/>
          <p:cNvSpPr txBox="1">
            <a:spLocks noChangeArrowheads="1"/>
          </p:cNvSpPr>
          <p:nvPr/>
        </p:nvSpPr>
        <p:spPr bwMode="auto">
          <a:xfrm>
            <a:off x="2555018" y="2718172"/>
            <a:ext cx="3866692" cy="74121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Инженерное проектирование и разработка концепции проекта</a:t>
            </a:r>
          </a:p>
        </p:txBody>
      </p:sp>
      <p:sp>
        <p:nvSpPr>
          <p:cNvPr id="14" name="Text Box 2227"/>
          <p:cNvSpPr txBox="1">
            <a:spLocks noChangeArrowheads="1"/>
          </p:cNvSpPr>
          <p:nvPr/>
        </p:nvSpPr>
        <p:spPr bwMode="auto">
          <a:xfrm>
            <a:off x="4035900" y="5532614"/>
            <a:ext cx="2385809" cy="64807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ru-RU" sz="2000" dirty="0">
                <a:effectLst/>
                <a:latin typeface="Times New Roman" panose="02020603050405020304" pitchFamily="18" charset="0"/>
                <a:ea typeface="Times New Roman" panose="02020603050405020304" pitchFamily="18" charset="0"/>
              </a:rPr>
              <a:t>Инвестиционное решение</a:t>
            </a:r>
          </a:p>
        </p:txBody>
      </p:sp>
      <p:sp>
        <p:nvSpPr>
          <p:cNvPr id="15" name="Text Box 2228"/>
          <p:cNvSpPr txBox="1">
            <a:spLocks noChangeArrowheads="1"/>
          </p:cNvSpPr>
          <p:nvPr/>
        </p:nvSpPr>
        <p:spPr bwMode="auto">
          <a:xfrm>
            <a:off x="6804247" y="5631302"/>
            <a:ext cx="1713582" cy="86409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dirty="0">
                <a:effectLst/>
                <a:latin typeface="Times New Roman" panose="02020603050405020304" pitchFamily="18" charset="0"/>
                <a:ea typeface="Times New Roman" panose="02020603050405020304" pitchFamily="18" charset="0"/>
              </a:rPr>
              <a:t>Команда реализации проекта</a:t>
            </a:r>
          </a:p>
        </p:txBody>
      </p:sp>
      <p:sp>
        <p:nvSpPr>
          <p:cNvPr id="16" name="Text Box 2229"/>
          <p:cNvSpPr txBox="1">
            <a:spLocks noChangeArrowheads="1"/>
          </p:cNvSpPr>
          <p:nvPr/>
        </p:nvSpPr>
        <p:spPr bwMode="auto">
          <a:xfrm>
            <a:off x="539552" y="4066711"/>
            <a:ext cx="1800200" cy="6000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spcAft>
                <a:spcPts val="0"/>
              </a:spcAft>
            </a:pPr>
            <a:r>
              <a:rPr lang="ru-RU" sz="2000" dirty="0">
                <a:effectLst/>
                <a:latin typeface="Times New Roman" panose="02020603050405020304" pitchFamily="18" charset="0"/>
                <a:ea typeface="Times New Roman" panose="02020603050405020304" pitchFamily="18" charset="0"/>
              </a:rPr>
              <a:t>Бизнес-план</a:t>
            </a:r>
          </a:p>
        </p:txBody>
      </p:sp>
      <p:sp>
        <p:nvSpPr>
          <p:cNvPr id="17" name="Text Box 2238"/>
          <p:cNvSpPr txBox="1">
            <a:spLocks noChangeArrowheads="1"/>
          </p:cNvSpPr>
          <p:nvPr/>
        </p:nvSpPr>
        <p:spPr bwMode="auto">
          <a:xfrm>
            <a:off x="382028" y="5609905"/>
            <a:ext cx="3125739" cy="877507"/>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a:spcAft>
                <a:spcPts val="0"/>
              </a:spcAft>
            </a:pPr>
            <a:r>
              <a:rPr lang="ru-RU" b="1" dirty="0">
                <a:solidFill>
                  <a:srgbClr val="0000CC"/>
                </a:solidFill>
                <a:effectLst/>
                <a:latin typeface="Times New Roman" panose="02020603050405020304" pitchFamily="18" charset="0"/>
                <a:ea typeface="Times New Roman" panose="02020603050405020304" pitchFamily="18" charset="0"/>
              </a:rPr>
              <a:t>ИНВЕСТИЦИОННОЕ </a:t>
            </a:r>
            <a:r>
              <a:rPr lang="ru-RU" b="1" dirty="0" smtClean="0">
                <a:solidFill>
                  <a:srgbClr val="0000CC"/>
                </a:solidFill>
                <a:effectLst/>
                <a:latin typeface="Times New Roman" panose="02020603050405020304" pitchFamily="18" charset="0"/>
                <a:ea typeface="Times New Roman" panose="02020603050405020304" pitchFamily="18" charset="0"/>
              </a:rPr>
              <a:t>ПРОЕКТИРОВАНИЕ</a:t>
            </a:r>
          </a:p>
          <a:p>
            <a:pPr>
              <a:spcAft>
                <a:spcPts val="0"/>
              </a:spcAft>
            </a:pPr>
            <a:r>
              <a:rPr lang="ru-RU" b="1" dirty="0" smtClean="0">
                <a:solidFill>
                  <a:srgbClr val="0000CC"/>
                </a:solidFill>
                <a:effectLst/>
                <a:latin typeface="Times New Roman" panose="02020603050405020304" pitchFamily="18" charset="0"/>
                <a:ea typeface="Times New Roman" panose="02020603050405020304" pitchFamily="18" charset="0"/>
              </a:rPr>
              <a:t>(предынвестиционная </a:t>
            </a:r>
            <a:r>
              <a:rPr lang="ru-RU" b="1" dirty="0">
                <a:solidFill>
                  <a:srgbClr val="0000CC"/>
                </a:solidFill>
                <a:effectLst/>
                <a:latin typeface="Times New Roman" panose="02020603050405020304" pitchFamily="18" charset="0"/>
                <a:ea typeface="Times New Roman" panose="02020603050405020304" pitchFamily="18" charset="0"/>
              </a:rPr>
              <a:t>фаза)</a:t>
            </a:r>
          </a:p>
        </p:txBody>
      </p:sp>
      <p:cxnSp>
        <p:nvCxnSpPr>
          <p:cNvPr id="18" name="AutoShape 2247"/>
          <p:cNvCxnSpPr>
            <a:cxnSpLocks noChangeShapeType="1"/>
          </p:cNvCxnSpPr>
          <p:nvPr/>
        </p:nvCxnSpPr>
        <p:spPr bwMode="auto">
          <a:xfrm flipH="1">
            <a:off x="2339752" y="2043141"/>
            <a:ext cx="16827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9" name="AutoShape 2248"/>
          <p:cNvCxnSpPr>
            <a:cxnSpLocks noChangeShapeType="1"/>
          </p:cNvCxnSpPr>
          <p:nvPr/>
        </p:nvCxnSpPr>
        <p:spPr bwMode="auto">
          <a:xfrm>
            <a:off x="6444208" y="1844824"/>
            <a:ext cx="37465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 name="AutoShape 2249"/>
          <p:cNvCxnSpPr>
            <a:cxnSpLocks noChangeShapeType="1"/>
          </p:cNvCxnSpPr>
          <p:nvPr/>
        </p:nvCxnSpPr>
        <p:spPr bwMode="auto">
          <a:xfrm flipH="1">
            <a:off x="2339752" y="3153764"/>
            <a:ext cx="16764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1" name="AutoShape 2250"/>
          <p:cNvCxnSpPr>
            <a:cxnSpLocks noChangeShapeType="1"/>
          </p:cNvCxnSpPr>
          <p:nvPr/>
        </p:nvCxnSpPr>
        <p:spPr bwMode="auto">
          <a:xfrm flipH="1">
            <a:off x="2339752" y="4366748"/>
            <a:ext cx="21526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2" name="AutoShape 2251"/>
          <p:cNvCxnSpPr>
            <a:cxnSpLocks noChangeShapeType="1"/>
          </p:cNvCxnSpPr>
          <p:nvPr/>
        </p:nvCxnSpPr>
        <p:spPr bwMode="auto">
          <a:xfrm>
            <a:off x="6444208" y="2996952"/>
            <a:ext cx="37465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AutoShape 2252"/>
          <p:cNvCxnSpPr>
            <a:cxnSpLocks noChangeShapeType="1"/>
          </p:cNvCxnSpPr>
          <p:nvPr/>
        </p:nvCxnSpPr>
        <p:spPr bwMode="auto">
          <a:xfrm>
            <a:off x="6421709" y="4366748"/>
            <a:ext cx="37465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AutoShape 2253"/>
          <p:cNvCxnSpPr>
            <a:cxnSpLocks noChangeShapeType="1"/>
          </p:cNvCxnSpPr>
          <p:nvPr/>
        </p:nvCxnSpPr>
        <p:spPr bwMode="auto">
          <a:xfrm>
            <a:off x="5436096" y="5403676"/>
            <a:ext cx="0" cy="12509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5" name="AutoShape 2254"/>
          <p:cNvSpPr>
            <a:spLocks noChangeArrowheads="1"/>
          </p:cNvSpPr>
          <p:nvPr/>
        </p:nvSpPr>
        <p:spPr bwMode="auto">
          <a:xfrm>
            <a:off x="5105337" y="6211262"/>
            <a:ext cx="167005" cy="388620"/>
          </a:xfrm>
          <a:prstGeom prst="downArrow">
            <a:avLst>
              <a:gd name="adj1" fmla="val 50000"/>
              <a:gd name="adj2" fmla="val 58175"/>
            </a:avLst>
          </a:prstGeom>
          <a:solidFill>
            <a:srgbClr val="A5A5A5"/>
          </a:solidFill>
          <a:ln w="9525">
            <a:solidFill>
              <a:srgbClr val="000000"/>
            </a:solidFill>
            <a:miter lim="800000"/>
            <a:headEnd/>
            <a:tailEnd/>
          </a:ln>
        </p:spPr>
        <p:txBody>
          <a:bodyPr rot="0" vert="horz" wrap="square" lIns="91440" tIns="45720" rIns="91440" bIns="45720" anchor="t" anchorCtr="0" upright="1">
            <a:noAutofit/>
          </a:bodyPr>
          <a:lstStyle/>
          <a:p>
            <a:endParaRPr lang="ru-RU"/>
          </a:p>
        </p:txBody>
      </p:sp>
      <p:cxnSp>
        <p:nvCxnSpPr>
          <p:cNvPr id="26" name="AutoShape 2257"/>
          <p:cNvCxnSpPr>
            <a:cxnSpLocks noChangeShapeType="1"/>
          </p:cNvCxnSpPr>
          <p:nvPr/>
        </p:nvCxnSpPr>
        <p:spPr bwMode="auto">
          <a:xfrm>
            <a:off x="6455638" y="6021288"/>
            <a:ext cx="36322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8" name="Text Box 2246"/>
          <p:cNvSpPr txBox="1">
            <a:spLocks noGrp="1" noChangeArrowheads="1"/>
          </p:cNvSpPr>
          <p:nvPr>
            <p:ph type="body" sz="half" idx="2"/>
          </p:nvPr>
        </p:nvSpPr>
        <p:spPr bwMode="auto">
          <a:xfrm>
            <a:off x="0" y="56244"/>
            <a:ext cx="5486400" cy="288032"/>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indent="180340" algn="ctr">
              <a:spcAft>
                <a:spcPts val="0"/>
              </a:spcAft>
            </a:pPr>
            <a:r>
              <a:rPr lang="ru-RU" sz="2000" b="1" dirty="0" smtClean="0">
                <a:effectLst/>
                <a:latin typeface="Times New Roman" panose="02020603050405020304" pitchFamily="18" charset="0"/>
                <a:ea typeface="Times New Roman" panose="02020603050405020304" pitchFamily="18" charset="0"/>
              </a:rPr>
              <a:t>Программа </a:t>
            </a:r>
            <a:r>
              <a:rPr lang="ru-RU" sz="2000" b="1" dirty="0">
                <a:effectLst/>
                <a:latin typeface="Times New Roman" panose="02020603050405020304" pitchFamily="18" charset="0"/>
                <a:ea typeface="Times New Roman" panose="02020603050405020304" pitchFamily="18" charset="0"/>
              </a:rPr>
              <a:t>осуществления проекта</a:t>
            </a:r>
          </a:p>
        </p:txBody>
      </p:sp>
    </p:spTree>
    <p:extLst>
      <p:ext uri="{BB962C8B-B14F-4D97-AF65-F5344CB8AC3E}">
        <p14:creationId xmlns:p14="http://schemas.microsoft.com/office/powerpoint/2010/main" val="13554028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199" y="476672"/>
            <a:ext cx="8604821" cy="1008112"/>
          </a:xfrm>
        </p:spPr>
        <p:txBody>
          <a:bodyPr>
            <a:noAutofit/>
          </a:bodyPr>
          <a:lstStyle/>
          <a:p>
            <a:pPr marL="457200" lvl="0" indent="-457200" algn="l">
              <a:buFont typeface="Arial" panose="020B0604020202020204" pitchFamily="34" charset="0"/>
              <a:buChar char="•"/>
            </a:pPr>
            <a:r>
              <a:rPr lang="ru-RU" sz="3200" b="1" dirty="0"/>
              <a:t>капитальные вложения (инвестиции в основной материальный капитал компаний)</a:t>
            </a:r>
            <a:r>
              <a:rPr lang="ru-RU" sz="3200" dirty="0"/>
              <a:t/>
            </a:r>
            <a:br>
              <a:rPr lang="ru-RU" sz="3200" dirty="0"/>
            </a:br>
            <a:endParaRPr lang="ru-RU" sz="3200"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3568" y="1628800"/>
            <a:ext cx="4832131" cy="3451522"/>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332" y="4433729"/>
            <a:ext cx="3749048" cy="2499365"/>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3936" y="2996952"/>
            <a:ext cx="4578085" cy="3433564"/>
          </a:xfrm>
          <a:prstGeom prst="rect">
            <a:avLst/>
          </a:prstGeom>
        </p:spPr>
      </p:pic>
    </p:spTree>
    <p:extLst>
      <p:ext uri="{BB962C8B-B14F-4D97-AF65-F5344CB8AC3E}">
        <p14:creationId xmlns:p14="http://schemas.microsoft.com/office/powerpoint/2010/main" val="227218047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505475"/>
          </a:xfrm>
        </p:spPr>
        <p:txBody>
          <a:bodyPr>
            <a:normAutofit fontScale="92500" lnSpcReduction="20000"/>
          </a:bodyPr>
          <a:lstStyle/>
          <a:p>
            <a:r>
              <a:rPr lang="ru-RU" dirty="0" smtClean="0"/>
              <a:t>Технико-экономические исследования </a:t>
            </a:r>
            <a:r>
              <a:rPr lang="ru-RU" b="1" i="1" dirty="0" smtClean="0">
                <a:solidFill>
                  <a:srgbClr val="0000CC"/>
                </a:solidFill>
              </a:rPr>
              <a:t>проводятся в объеме</a:t>
            </a:r>
            <a:r>
              <a:rPr lang="ru-RU" dirty="0" smtClean="0"/>
              <a:t>, позволяющем принять </a:t>
            </a:r>
            <a:r>
              <a:rPr lang="ru-RU" i="1" dirty="0" smtClean="0">
                <a:solidFill>
                  <a:srgbClr val="0000CC"/>
                </a:solidFill>
              </a:rPr>
              <a:t>обоснованное решение по инвестированию проекта</a:t>
            </a:r>
            <a:r>
              <a:rPr lang="ru-RU" dirty="0" smtClean="0"/>
              <a:t>. </a:t>
            </a:r>
          </a:p>
          <a:p>
            <a:r>
              <a:rPr lang="ru-RU" dirty="0" smtClean="0"/>
              <a:t>Учитывая большой объем таких исследований, этот процесс является </a:t>
            </a:r>
            <a:r>
              <a:rPr lang="ru-RU" i="1" dirty="0" smtClean="0">
                <a:solidFill>
                  <a:srgbClr val="0000CC"/>
                </a:solidFill>
              </a:rPr>
              <a:t>длительным и дорогостоящим</a:t>
            </a:r>
            <a:r>
              <a:rPr lang="ru-RU" dirty="0" smtClean="0">
                <a:solidFill>
                  <a:srgbClr val="0000CC"/>
                </a:solidFill>
              </a:rPr>
              <a:t>. </a:t>
            </a:r>
          </a:p>
          <a:p>
            <a:r>
              <a:rPr lang="ru-RU" dirty="0" smtClean="0"/>
              <a:t>Поэтому считается оправданным технико-экономические исследования проводить </a:t>
            </a:r>
            <a:r>
              <a:rPr lang="ru-RU" b="1" i="1" dirty="0" smtClean="0">
                <a:solidFill>
                  <a:srgbClr val="0000CC"/>
                </a:solidFill>
              </a:rPr>
              <a:t>поэтапно, наращивая объем и детализацию исследований </a:t>
            </a:r>
            <a:r>
              <a:rPr lang="ru-RU" dirty="0" smtClean="0"/>
              <a:t>и, соответственно, увеличивая затраты на обоснование инвестиций </a:t>
            </a:r>
            <a:r>
              <a:rPr lang="ru-RU" i="1" dirty="0" smtClean="0">
                <a:solidFill>
                  <a:srgbClr val="0000CC"/>
                </a:solidFill>
              </a:rPr>
              <a:t>по мере появления уверенности в целесообразности продолжения работ по проекту.</a:t>
            </a:r>
          </a:p>
          <a:p>
            <a:endParaRPr lang="ru-RU" dirty="0"/>
          </a:p>
        </p:txBody>
      </p:sp>
    </p:spTree>
    <p:extLst>
      <p:ext uri="{BB962C8B-B14F-4D97-AF65-F5344CB8AC3E}">
        <p14:creationId xmlns:p14="http://schemas.microsoft.com/office/powerpoint/2010/main" val="11633516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217443"/>
          </a:xfrm>
        </p:spPr>
        <p:txBody>
          <a:bodyPr/>
          <a:lstStyle/>
          <a:p>
            <a:pPr>
              <a:buNone/>
            </a:pPr>
            <a:r>
              <a:rPr lang="ru-RU" b="1" i="1" dirty="0" smtClean="0">
                <a:solidFill>
                  <a:srgbClr val="0000CC"/>
                </a:solidFill>
              </a:rPr>
              <a:t>Основными этапами проводимых исследований являются</a:t>
            </a:r>
            <a:r>
              <a:rPr lang="ru-RU" dirty="0" smtClean="0"/>
              <a:t>: </a:t>
            </a:r>
          </a:p>
          <a:p>
            <a:pPr lvl="0"/>
            <a:r>
              <a:rPr lang="ru-RU" i="1" dirty="0" smtClean="0">
                <a:solidFill>
                  <a:srgbClr val="0000CC"/>
                </a:solidFill>
              </a:rPr>
              <a:t>предварительное</a:t>
            </a:r>
            <a:r>
              <a:rPr lang="ru-RU" dirty="0" smtClean="0"/>
              <a:t> технико-экономическое обоснование (ПТЭО), </a:t>
            </a:r>
          </a:p>
          <a:p>
            <a:pPr lvl="0"/>
            <a:r>
              <a:rPr lang="ru-RU" i="1" dirty="0" smtClean="0">
                <a:solidFill>
                  <a:srgbClr val="0000CC"/>
                </a:solidFill>
              </a:rPr>
              <a:t>исследования обеспечения </a:t>
            </a:r>
            <a:r>
              <a:rPr lang="ru-RU" dirty="0" smtClean="0"/>
              <a:t>(называемые также функциональными), </a:t>
            </a:r>
          </a:p>
          <a:p>
            <a:pPr lvl="0"/>
            <a:r>
              <a:rPr lang="ru-RU" i="1" dirty="0" smtClean="0">
                <a:solidFill>
                  <a:srgbClr val="0000CC"/>
                </a:solidFill>
              </a:rPr>
              <a:t>детальное</a:t>
            </a:r>
            <a:r>
              <a:rPr lang="ru-RU" dirty="0" smtClean="0"/>
              <a:t> технико-экономическое обоснование (ДТЭО). </a:t>
            </a:r>
          </a:p>
          <a:p>
            <a:endParaRPr lang="ru-RU" dirty="0"/>
          </a:p>
        </p:txBody>
      </p:sp>
    </p:spTree>
    <p:extLst>
      <p:ext uri="{BB962C8B-B14F-4D97-AF65-F5344CB8AC3E}">
        <p14:creationId xmlns:p14="http://schemas.microsoft.com/office/powerpoint/2010/main" val="22912510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123728" y="3933056"/>
            <a:ext cx="6400800" cy="1752600"/>
          </a:xfrm>
        </p:spPr>
        <p:txBody>
          <a:bodyPr>
            <a:normAutofit/>
          </a:bodyPr>
          <a:lstStyle/>
          <a:p>
            <a:pPr algn="r"/>
            <a:r>
              <a:rPr lang="ru-RU" sz="3600" dirty="0" smtClean="0">
                <a:solidFill>
                  <a:schemeClr val="tx1"/>
                </a:solidFill>
              </a:rPr>
              <a:t>Предварительное </a:t>
            </a:r>
            <a:r>
              <a:rPr lang="ru-RU" sz="3600" dirty="0">
                <a:solidFill>
                  <a:schemeClr val="tx1"/>
                </a:solidFill>
              </a:rPr>
              <a:t>ТЭО</a:t>
            </a:r>
          </a:p>
        </p:txBody>
      </p:sp>
    </p:spTree>
    <p:extLst>
      <p:ext uri="{BB962C8B-B14F-4D97-AF65-F5344CB8AC3E}">
        <p14:creationId xmlns:p14="http://schemas.microsoft.com/office/powerpoint/2010/main" val="7770646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832648"/>
          </a:xfrm>
        </p:spPr>
        <p:txBody>
          <a:bodyPr>
            <a:normAutofit fontScale="92500" lnSpcReduction="10000"/>
          </a:bodyPr>
          <a:lstStyle/>
          <a:p>
            <a:pPr marL="0" indent="0">
              <a:buNone/>
            </a:pPr>
            <a:r>
              <a:rPr lang="ru-RU" b="1" i="1" dirty="0" smtClean="0">
                <a:solidFill>
                  <a:srgbClr val="0000CC"/>
                </a:solidFill>
              </a:rPr>
              <a:t>Особенность  ПТЭО:</a:t>
            </a:r>
            <a:endParaRPr lang="ru-RU" dirty="0" smtClean="0">
              <a:solidFill>
                <a:srgbClr val="0000CC"/>
              </a:solidFill>
            </a:endParaRPr>
          </a:p>
          <a:p>
            <a:r>
              <a:rPr lang="ru-RU" i="1" dirty="0" smtClean="0">
                <a:solidFill>
                  <a:srgbClr val="CC0000"/>
                </a:solidFill>
              </a:rPr>
              <a:t>анализ</a:t>
            </a:r>
            <a:r>
              <a:rPr lang="ru-RU" b="1" i="1" dirty="0" smtClean="0">
                <a:solidFill>
                  <a:srgbClr val="CC0000"/>
                </a:solidFill>
              </a:rPr>
              <a:t> </a:t>
            </a:r>
            <a:r>
              <a:rPr lang="ru-RU" i="1" dirty="0">
                <a:solidFill>
                  <a:srgbClr val="CC0000"/>
                </a:solidFill>
              </a:rPr>
              <a:t>большого количества альтернативных вариантов реализации проекта</a:t>
            </a:r>
            <a:r>
              <a:rPr lang="ru-RU" dirty="0" smtClean="0"/>
              <a:t>, так как выполнение такого анализа на стадии детального ТЭО было бы слишком дорогим и длительным. </a:t>
            </a:r>
          </a:p>
          <a:p>
            <a:pPr marL="0" indent="0">
              <a:buNone/>
            </a:pPr>
            <a:r>
              <a:rPr lang="ru-RU" b="1" i="1" dirty="0" smtClean="0">
                <a:solidFill>
                  <a:srgbClr val="0000CC"/>
                </a:solidFill>
              </a:rPr>
              <a:t>Требование </a:t>
            </a:r>
            <a:r>
              <a:rPr lang="ru-RU" b="1" i="1" dirty="0">
                <a:solidFill>
                  <a:srgbClr val="0000CC"/>
                </a:solidFill>
              </a:rPr>
              <a:t>к проведению ПТЭО</a:t>
            </a:r>
            <a:endParaRPr lang="ru-RU" b="1" i="1" dirty="0" smtClean="0">
              <a:solidFill>
                <a:srgbClr val="0000CC"/>
              </a:solidFill>
            </a:endParaRPr>
          </a:p>
          <a:p>
            <a:r>
              <a:rPr lang="ru-RU" dirty="0" smtClean="0"/>
              <a:t>должно </a:t>
            </a:r>
            <a:r>
              <a:rPr lang="ru-RU" dirty="0"/>
              <a:t>проводиться в объеме, обеспечивающем возможность </a:t>
            </a:r>
            <a:r>
              <a:rPr lang="ru-RU" i="1" dirty="0">
                <a:solidFill>
                  <a:srgbClr val="CC0000"/>
                </a:solidFill>
              </a:rPr>
              <a:t>принятия обоснованного решения по продолжению или прекращению работ </a:t>
            </a:r>
            <a:r>
              <a:rPr lang="ru-RU" dirty="0"/>
              <a:t>над инвестиционным проектом. </a:t>
            </a:r>
          </a:p>
          <a:p>
            <a:endParaRPr lang="ru-RU" dirty="0"/>
          </a:p>
        </p:txBody>
      </p:sp>
    </p:spTree>
    <p:extLst>
      <p:ext uri="{BB962C8B-B14F-4D97-AF65-F5344CB8AC3E}">
        <p14:creationId xmlns:p14="http://schemas.microsoft.com/office/powerpoint/2010/main" val="11231810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64704"/>
            <a:ext cx="8229600" cy="5832648"/>
          </a:xfrm>
        </p:spPr>
        <p:txBody>
          <a:bodyPr>
            <a:normAutofit fontScale="92500" lnSpcReduction="10000"/>
          </a:bodyPr>
          <a:lstStyle/>
          <a:p>
            <a:pPr marL="0" indent="0">
              <a:buNone/>
            </a:pPr>
            <a:r>
              <a:rPr lang="ru-RU" b="1" dirty="0" smtClean="0">
                <a:solidFill>
                  <a:srgbClr val="0000CC"/>
                </a:solidFill>
              </a:rPr>
              <a:t>Направления исследований</a:t>
            </a:r>
            <a:r>
              <a:rPr lang="ru-RU" b="1" dirty="0">
                <a:solidFill>
                  <a:srgbClr val="0000CC"/>
                </a:solidFill>
              </a:rPr>
              <a:t> ПТЭО</a:t>
            </a:r>
            <a:r>
              <a:rPr lang="ru-RU" dirty="0" smtClean="0"/>
              <a:t> </a:t>
            </a:r>
          </a:p>
          <a:p>
            <a:pPr marL="514350" indent="-514350">
              <a:buAutoNum type="arabicPeriod"/>
            </a:pPr>
            <a:r>
              <a:rPr lang="ru-RU" i="1" dirty="0" smtClean="0">
                <a:solidFill>
                  <a:srgbClr val="0000CC"/>
                </a:solidFill>
              </a:rPr>
              <a:t>Стратегии и рамки </a:t>
            </a:r>
            <a:r>
              <a:rPr lang="ru-RU" dirty="0" smtClean="0"/>
              <a:t>проекта.</a:t>
            </a:r>
          </a:p>
          <a:p>
            <a:pPr>
              <a:buNone/>
            </a:pPr>
            <a:r>
              <a:rPr lang="ru-RU" dirty="0" smtClean="0"/>
              <a:t>2. Анализ рынка и определение </a:t>
            </a:r>
            <a:r>
              <a:rPr lang="ru-RU" i="1" dirty="0" smtClean="0">
                <a:solidFill>
                  <a:srgbClr val="0000CC"/>
                </a:solidFill>
              </a:rPr>
              <a:t>концепции</a:t>
            </a:r>
            <a:r>
              <a:rPr lang="ru-RU" dirty="0" smtClean="0"/>
              <a:t> </a:t>
            </a:r>
            <a:r>
              <a:rPr lang="ru-RU" i="1" dirty="0" smtClean="0">
                <a:solidFill>
                  <a:srgbClr val="0000CC"/>
                </a:solidFill>
              </a:rPr>
              <a:t>маркетинга</a:t>
            </a:r>
            <a:r>
              <a:rPr lang="ru-RU" dirty="0" smtClean="0"/>
              <a:t>.</a:t>
            </a:r>
          </a:p>
          <a:p>
            <a:pPr>
              <a:buNone/>
            </a:pPr>
            <a:r>
              <a:rPr lang="ru-RU" dirty="0" smtClean="0"/>
              <a:t>3. Материальные </a:t>
            </a:r>
            <a:r>
              <a:rPr lang="ru-RU" i="1" dirty="0" smtClean="0">
                <a:solidFill>
                  <a:srgbClr val="0000CC"/>
                </a:solidFill>
              </a:rPr>
              <a:t>ресурсы</a:t>
            </a:r>
            <a:r>
              <a:rPr lang="ru-RU" dirty="0" smtClean="0"/>
              <a:t> для осуществления проекта.</a:t>
            </a:r>
          </a:p>
          <a:p>
            <a:pPr>
              <a:buNone/>
            </a:pPr>
            <a:r>
              <a:rPr lang="ru-RU" dirty="0" smtClean="0"/>
              <a:t>4. Выбор </a:t>
            </a:r>
            <a:r>
              <a:rPr lang="ru-RU" i="1" dirty="0" smtClean="0">
                <a:solidFill>
                  <a:srgbClr val="0000CC"/>
                </a:solidFill>
              </a:rPr>
              <a:t>месторасположения</a:t>
            </a:r>
            <a:r>
              <a:rPr lang="ru-RU" dirty="0" smtClean="0"/>
              <a:t> и участка, анализ воздействия проекта на окружающую среду и обеспечение </a:t>
            </a:r>
            <a:r>
              <a:rPr lang="ru-RU" i="1" dirty="0" smtClean="0">
                <a:solidFill>
                  <a:srgbClr val="0000CC"/>
                </a:solidFill>
              </a:rPr>
              <a:t>экологической безопасности</a:t>
            </a:r>
            <a:r>
              <a:rPr lang="ru-RU" dirty="0" smtClean="0"/>
              <a:t>.</a:t>
            </a:r>
          </a:p>
          <a:p>
            <a:pPr>
              <a:buNone/>
            </a:pPr>
            <a:r>
              <a:rPr lang="ru-RU" dirty="0" smtClean="0"/>
              <a:t>5. </a:t>
            </a:r>
            <a:r>
              <a:rPr lang="ru-RU" i="1" dirty="0" smtClean="0">
                <a:solidFill>
                  <a:srgbClr val="0000CC"/>
                </a:solidFill>
              </a:rPr>
              <a:t>Инженерное проектирование</a:t>
            </a:r>
            <a:r>
              <a:rPr lang="ru-RU" dirty="0" smtClean="0"/>
              <a:t>, выбор технологии и оборудования для обеспечения производства.</a:t>
            </a:r>
          </a:p>
        </p:txBody>
      </p:sp>
    </p:spTree>
    <p:extLst>
      <p:ext uri="{BB962C8B-B14F-4D97-AF65-F5344CB8AC3E}">
        <p14:creationId xmlns:p14="http://schemas.microsoft.com/office/powerpoint/2010/main" val="3392581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92696"/>
            <a:ext cx="8229600" cy="5433467"/>
          </a:xfrm>
        </p:spPr>
        <p:txBody>
          <a:bodyPr>
            <a:normAutofit lnSpcReduction="10000"/>
          </a:bodyPr>
          <a:lstStyle/>
          <a:p>
            <a:pPr>
              <a:buNone/>
            </a:pPr>
            <a:r>
              <a:rPr lang="ru-RU" dirty="0" smtClean="0"/>
              <a:t>6. Определение </a:t>
            </a:r>
            <a:r>
              <a:rPr lang="ru-RU" i="1" dirty="0" smtClean="0">
                <a:solidFill>
                  <a:srgbClr val="0000CC"/>
                </a:solidFill>
              </a:rPr>
              <a:t>организации работ </a:t>
            </a:r>
            <a:r>
              <a:rPr lang="ru-RU" dirty="0" smtClean="0"/>
              <a:t>по осуществлению проекта. Оценка </a:t>
            </a:r>
            <a:r>
              <a:rPr lang="ru-RU" i="1" dirty="0" smtClean="0">
                <a:solidFill>
                  <a:srgbClr val="0000CC"/>
                </a:solidFill>
              </a:rPr>
              <a:t>накладных расходов</a:t>
            </a:r>
            <a:r>
              <a:rPr lang="ru-RU" dirty="0" smtClean="0"/>
              <a:t>.</a:t>
            </a:r>
          </a:p>
          <a:p>
            <a:pPr>
              <a:buNone/>
            </a:pPr>
            <a:r>
              <a:rPr lang="ru-RU" dirty="0" smtClean="0"/>
              <a:t>7. Обеспечение осуществления проекта необходимыми </a:t>
            </a:r>
            <a:r>
              <a:rPr lang="ru-RU" i="1" dirty="0" smtClean="0">
                <a:solidFill>
                  <a:srgbClr val="0000CC"/>
                </a:solidFill>
              </a:rPr>
              <a:t>трудовыми ресурсами</a:t>
            </a:r>
            <a:r>
              <a:rPr lang="ru-RU" dirty="0" smtClean="0"/>
              <a:t>.</a:t>
            </a:r>
          </a:p>
          <a:p>
            <a:pPr>
              <a:buNone/>
            </a:pPr>
            <a:r>
              <a:rPr lang="ru-RU" dirty="0" smtClean="0"/>
              <a:t>8. Оптимизация </a:t>
            </a:r>
            <a:r>
              <a:rPr lang="ru-RU" i="1" dirty="0" smtClean="0">
                <a:solidFill>
                  <a:srgbClr val="0000CC"/>
                </a:solidFill>
              </a:rPr>
              <a:t>графика работ и бюджета проекта</a:t>
            </a:r>
            <a:r>
              <a:rPr lang="ru-RU" dirty="0" smtClean="0"/>
              <a:t>.</a:t>
            </a:r>
          </a:p>
          <a:p>
            <a:pPr>
              <a:buNone/>
            </a:pPr>
            <a:r>
              <a:rPr lang="ru-RU" dirty="0" smtClean="0"/>
              <a:t>9. </a:t>
            </a:r>
            <a:r>
              <a:rPr lang="ru-RU" i="1" dirty="0" smtClean="0">
                <a:solidFill>
                  <a:srgbClr val="0000CC"/>
                </a:solidFill>
              </a:rPr>
              <a:t>Финансовый анализ и оценка эффективности проекта</a:t>
            </a:r>
            <a:r>
              <a:rPr lang="ru-RU" dirty="0" smtClean="0"/>
              <a:t>.</a:t>
            </a:r>
          </a:p>
          <a:p>
            <a:pPr>
              <a:buNone/>
            </a:pPr>
            <a:r>
              <a:rPr lang="ru-RU" dirty="0" smtClean="0"/>
              <a:t>10. </a:t>
            </a:r>
            <a:r>
              <a:rPr lang="ru-RU" i="1" dirty="0" smtClean="0">
                <a:solidFill>
                  <a:srgbClr val="0000CC"/>
                </a:solidFill>
              </a:rPr>
              <a:t>Риски и устойчивость </a:t>
            </a:r>
            <a:r>
              <a:rPr lang="ru-RU" dirty="0" smtClean="0"/>
              <a:t>проекта к основным факторам неопределенности</a:t>
            </a:r>
          </a:p>
          <a:p>
            <a:pPr>
              <a:buNone/>
            </a:pPr>
            <a:endParaRPr lang="ru-RU" dirty="0" smtClean="0"/>
          </a:p>
          <a:p>
            <a:endParaRPr lang="ru-RU" dirty="0"/>
          </a:p>
        </p:txBody>
      </p:sp>
    </p:spTree>
    <p:extLst>
      <p:ext uri="{BB962C8B-B14F-4D97-AF65-F5344CB8AC3E}">
        <p14:creationId xmlns:p14="http://schemas.microsoft.com/office/powerpoint/2010/main" val="5885456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217443"/>
          </a:xfrm>
        </p:spPr>
        <p:txBody>
          <a:bodyPr/>
          <a:lstStyle/>
          <a:p>
            <a:r>
              <a:rPr lang="ru-RU" dirty="0" smtClean="0"/>
              <a:t>В рамках предварительного ТЭО помимо отбора предпочтительных вариантов при принятии решения о продолжении работ по проекту должны быть сформулированы конкретные проблемы для более детального изучения и анализа. Такие исследования выбранного варианта (вариантов) должны быть продолжены в рамках исследований обеспечения и детального ТЭО.</a:t>
            </a:r>
          </a:p>
          <a:p>
            <a:endParaRPr lang="ru-RU" dirty="0"/>
          </a:p>
        </p:txBody>
      </p:sp>
    </p:spTree>
    <p:extLst>
      <p:ext uri="{BB962C8B-B14F-4D97-AF65-F5344CB8AC3E}">
        <p14:creationId xmlns:p14="http://schemas.microsoft.com/office/powerpoint/2010/main" val="15197834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217443"/>
          </a:xfrm>
        </p:spPr>
        <p:txBody>
          <a:bodyPr>
            <a:normAutofit/>
          </a:bodyPr>
          <a:lstStyle/>
          <a:p>
            <a:pPr>
              <a:buNone/>
            </a:pPr>
            <a:r>
              <a:rPr lang="ru-RU" b="1" i="1" dirty="0" smtClean="0">
                <a:solidFill>
                  <a:srgbClr val="0000CC"/>
                </a:solidFill>
              </a:rPr>
              <a:t>По результатам ПТЭО </a:t>
            </a:r>
            <a:r>
              <a:rPr lang="ru-RU" dirty="0" smtClean="0"/>
              <a:t>могут быть приняты </a:t>
            </a:r>
            <a:r>
              <a:rPr lang="ru-RU" b="1" i="1" dirty="0" smtClean="0">
                <a:solidFill>
                  <a:srgbClr val="0000CC"/>
                </a:solidFill>
              </a:rPr>
              <a:t>следующие решения</a:t>
            </a:r>
            <a:r>
              <a:rPr lang="ru-RU" b="1" i="1" dirty="0" smtClean="0"/>
              <a:t>:</a:t>
            </a:r>
          </a:p>
          <a:p>
            <a:pPr lvl="0"/>
            <a:r>
              <a:rPr lang="ru-RU" b="1" i="1" dirty="0" smtClean="0">
                <a:solidFill>
                  <a:srgbClr val="CC0000"/>
                </a:solidFill>
              </a:rPr>
              <a:t>Положительное решение об инвестировании </a:t>
            </a:r>
            <a:r>
              <a:rPr lang="ru-RU" dirty="0" smtClean="0"/>
              <a:t>в оцениваемый проект, так как инвестиционные возможности являются настолько привлекательными, что достаточно информации и оценок ПТЭО для принятия решения. </a:t>
            </a:r>
          </a:p>
          <a:p>
            <a:endParaRPr lang="ru-RU" dirty="0"/>
          </a:p>
        </p:txBody>
      </p:sp>
    </p:spTree>
    <p:extLst>
      <p:ext uri="{BB962C8B-B14F-4D97-AF65-F5344CB8AC3E}">
        <p14:creationId xmlns:p14="http://schemas.microsoft.com/office/powerpoint/2010/main" val="19050842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620688"/>
            <a:ext cx="8229600" cy="4525963"/>
          </a:xfrm>
        </p:spPr>
        <p:txBody>
          <a:bodyPr/>
          <a:lstStyle/>
          <a:p>
            <a:pPr lvl="0"/>
            <a:r>
              <a:rPr lang="ru-RU" b="1" i="1" dirty="0" smtClean="0">
                <a:solidFill>
                  <a:srgbClr val="CC0000"/>
                </a:solidFill>
              </a:rPr>
              <a:t>Уверенное определение достаточной привлекательности проекта</a:t>
            </a:r>
            <a:r>
              <a:rPr lang="ru-RU" dirty="0" smtClean="0"/>
              <a:t>, чтобы заинтересовать конкретного инвестора (или группы инвесторов) в его дальнейшем рассмотрении </a:t>
            </a:r>
            <a:r>
              <a:rPr lang="ru-RU" i="1" dirty="0" smtClean="0">
                <a:solidFill>
                  <a:srgbClr val="CC0000"/>
                </a:solidFill>
              </a:rPr>
              <a:t>с учетом дальнейших более глубоких исследований</a:t>
            </a:r>
            <a:r>
              <a:rPr lang="ru-RU" dirty="0" smtClean="0"/>
              <a:t>.</a:t>
            </a:r>
          </a:p>
          <a:p>
            <a:endParaRPr lang="ru-RU" dirty="0"/>
          </a:p>
        </p:txBody>
      </p:sp>
    </p:spTree>
    <p:extLst>
      <p:ext uri="{BB962C8B-B14F-4D97-AF65-F5344CB8AC3E}">
        <p14:creationId xmlns:p14="http://schemas.microsoft.com/office/powerpoint/2010/main" val="280087392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505475"/>
          </a:xfrm>
        </p:spPr>
        <p:txBody>
          <a:bodyPr>
            <a:normAutofit lnSpcReduction="10000"/>
          </a:bodyPr>
          <a:lstStyle/>
          <a:p>
            <a:pPr lvl="0"/>
            <a:r>
              <a:rPr lang="ru-RU" b="1" i="1" dirty="0" smtClean="0">
                <a:solidFill>
                  <a:srgbClr val="CC0000"/>
                </a:solidFill>
              </a:rPr>
              <a:t>Определение ключевых проблем проекта</a:t>
            </a:r>
            <a:r>
              <a:rPr lang="ru-RU" dirty="0" smtClean="0"/>
              <a:t>, имеющих решающее значение для его осуществления и эффективности, </a:t>
            </a:r>
            <a:r>
              <a:rPr lang="ru-RU" i="1" dirty="0" smtClean="0">
                <a:solidFill>
                  <a:srgbClr val="CC0000"/>
                </a:solidFill>
              </a:rPr>
              <a:t>с целью их детального анализа </a:t>
            </a:r>
            <a:r>
              <a:rPr lang="ru-RU" dirty="0" smtClean="0"/>
              <a:t>в рамках дополнительных исследований обеспечения (функциональных исследований). </a:t>
            </a:r>
          </a:p>
          <a:p>
            <a:pPr lvl="0"/>
            <a:r>
              <a:rPr lang="ru-RU" dirty="0" smtClean="0"/>
              <a:t>Принятие положительного или отрицательного инвестиционного решения в этом случае </a:t>
            </a:r>
            <a:r>
              <a:rPr lang="ru-RU" i="1" dirty="0" smtClean="0">
                <a:solidFill>
                  <a:srgbClr val="CC0000"/>
                </a:solidFill>
              </a:rPr>
              <a:t>требует детального ТЭО после проведения исследований обеспечения</a:t>
            </a:r>
            <a:r>
              <a:rPr lang="ru-RU" dirty="0" smtClean="0"/>
              <a:t>.</a:t>
            </a:r>
          </a:p>
          <a:p>
            <a:endParaRPr lang="ru-RU" dirty="0"/>
          </a:p>
        </p:txBody>
      </p:sp>
    </p:spTree>
    <p:extLst>
      <p:ext uri="{BB962C8B-B14F-4D97-AF65-F5344CB8AC3E}">
        <p14:creationId xmlns:p14="http://schemas.microsoft.com/office/powerpoint/2010/main" val="4065777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marL="571500" indent="-571500" algn="l">
              <a:buFont typeface="Arial" panose="020B0604020202020204" pitchFamily="34" charset="0"/>
              <a:buChar char="•"/>
            </a:pPr>
            <a:r>
              <a:rPr lang="ru-RU" sz="3200" b="1" dirty="0"/>
              <a:t>капитальный ремонт</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79184" y="1600200"/>
            <a:ext cx="6785631" cy="4525963"/>
          </a:xfrm>
        </p:spPr>
      </p:pic>
    </p:spTree>
    <p:extLst>
      <p:ext uri="{BB962C8B-B14F-4D97-AF65-F5344CB8AC3E}">
        <p14:creationId xmlns:p14="http://schemas.microsoft.com/office/powerpoint/2010/main" val="335094846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217443"/>
          </a:xfrm>
        </p:spPr>
        <p:txBody>
          <a:bodyPr>
            <a:normAutofit/>
          </a:bodyPr>
          <a:lstStyle/>
          <a:p>
            <a:r>
              <a:rPr lang="ru-RU" b="1" i="1" dirty="0" smtClean="0">
                <a:solidFill>
                  <a:srgbClr val="CC0000"/>
                </a:solidFill>
              </a:rPr>
              <a:t>Уверенное определение нежизнеспособности проекта </a:t>
            </a:r>
            <a:r>
              <a:rPr lang="ru-RU" dirty="0" smtClean="0"/>
              <a:t>и принятие решения о прекращении работ по нему.</a:t>
            </a:r>
          </a:p>
          <a:p>
            <a:endParaRPr lang="ru-RU" dirty="0" smtClean="0"/>
          </a:p>
          <a:p>
            <a:pPr>
              <a:buNone/>
            </a:pPr>
            <a:r>
              <a:rPr lang="ru-RU" dirty="0" smtClean="0"/>
              <a:t>    </a:t>
            </a:r>
            <a:endParaRPr lang="ru-RU" dirty="0"/>
          </a:p>
        </p:txBody>
      </p:sp>
    </p:spTree>
    <p:extLst>
      <p:ext uri="{BB962C8B-B14F-4D97-AF65-F5344CB8AC3E}">
        <p14:creationId xmlns:p14="http://schemas.microsoft.com/office/powerpoint/2010/main" val="24752970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836712"/>
            <a:ext cx="8229600" cy="5289451"/>
          </a:xfrm>
        </p:spPr>
        <p:txBody>
          <a:bodyPr/>
          <a:lstStyle/>
          <a:p>
            <a:r>
              <a:rPr lang="ru-RU" dirty="0"/>
              <a:t>Результаты предварительного ТЭО оформляются в виде </a:t>
            </a:r>
            <a:r>
              <a:rPr lang="ru-RU" dirty="0">
                <a:solidFill>
                  <a:srgbClr val="0000CC"/>
                </a:solidFill>
              </a:rPr>
              <a:t>бизнес-плана сопровождающего и обосновывающего разработанные инвестиционные предложения и концепцию проекта</a:t>
            </a:r>
            <a:r>
              <a:rPr lang="ru-RU" dirty="0"/>
              <a:t>. </a:t>
            </a:r>
          </a:p>
          <a:p>
            <a:endParaRPr lang="ru-RU" dirty="0"/>
          </a:p>
        </p:txBody>
      </p:sp>
    </p:spTree>
    <p:extLst>
      <p:ext uri="{BB962C8B-B14F-4D97-AF65-F5344CB8AC3E}">
        <p14:creationId xmlns:p14="http://schemas.microsoft.com/office/powerpoint/2010/main" val="18597786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971600" y="3886200"/>
            <a:ext cx="7632848" cy="2063080"/>
          </a:xfrm>
        </p:spPr>
        <p:txBody>
          <a:bodyPr>
            <a:normAutofit/>
          </a:bodyPr>
          <a:lstStyle/>
          <a:p>
            <a:pPr algn="r"/>
            <a:r>
              <a:rPr lang="ru-RU" sz="3600" dirty="0" smtClean="0">
                <a:solidFill>
                  <a:schemeClr val="tx1"/>
                </a:solidFill>
              </a:rPr>
              <a:t>Виды и содержание исследований обеспечения</a:t>
            </a:r>
            <a:endParaRPr lang="ru-RU" sz="3600" dirty="0">
              <a:solidFill>
                <a:schemeClr val="tx1"/>
              </a:solidFill>
            </a:endParaRPr>
          </a:p>
        </p:txBody>
      </p:sp>
    </p:spTree>
    <p:extLst>
      <p:ext uri="{BB962C8B-B14F-4D97-AF65-F5344CB8AC3E}">
        <p14:creationId xmlns:p14="http://schemas.microsoft.com/office/powerpoint/2010/main" val="15420320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8229600" cy="5904656"/>
          </a:xfrm>
        </p:spPr>
        <p:txBody>
          <a:bodyPr>
            <a:normAutofit fontScale="77500" lnSpcReduction="20000"/>
          </a:bodyPr>
          <a:lstStyle/>
          <a:p>
            <a:pPr marL="0" indent="0">
              <a:buNone/>
            </a:pPr>
            <a:r>
              <a:rPr lang="ru-RU" sz="4100" b="1" dirty="0" smtClean="0">
                <a:solidFill>
                  <a:srgbClr val="0000CC"/>
                </a:solidFill>
              </a:rPr>
              <a:t>Исследования обеспечения</a:t>
            </a:r>
            <a:r>
              <a:rPr lang="ru-RU" sz="3900" dirty="0" smtClean="0"/>
              <a:t>, называемые также функциональными исследованиями, </a:t>
            </a:r>
            <a:r>
              <a:rPr lang="ru-RU" sz="3900" i="1" dirty="0" smtClean="0">
                <a:solidFill>
                  <a:srgbClr val="0000CC"/>
                </a:solidFill>
              </a:rPr>
              <a:t>охватывают определенные критические характеристики </a:t>
            </a:r>
            <a:r>
              <a:rPr lang="ru-RU" sz="3900" dirty="0" smtClean="0"/>
              <a:t>и положения инвестиционного проекта. </a:t>
            </a:r>
          </a:p>
          <a:p>
            <a:r>
              <a:rPr lang="ru-RU" sz="3900" dirty="0" smtClean="0"/>
              <a:t>Они проводятся </a:t>
            </a:r>
            <a:r>
              <a:rPr lang="ru-RU" sz="3900" i="1" dirty="0" smtClean="0">
                <a:solidFill>
                  <a:srgbClr val="0000CC"/>
                </a:solidFill>
              </a:rPr>
              <a:t>до или в период предварительного ТЭО и (или) детального ТЭО</a:t>
            </a:r>
            <a:r>
              <a:rPr lang="ru-RU" sz="3900" dirty="0" smtClean="0"/>
              <a:t>. </a:t>
            </a:r>
          </a:p>
          <a:p>
            <a:r>
              <a:rPr lang="ru-RU" sz="3900" dirty="0" smtClean="0"/>
              <a:t>Результаты этих исследований </a:t>
            </a:r>
            <a:r>
              <a:rPr lang="ru-RU" sz="3900" dirty="0" smtClean="0">
                <a:solidFill>
                  <a:srgbClr val="0000CC"/>
                </a:solidFill>
              </a:rPr>
              <a:t>используются в качестве исходных данных и предпосылок для проведения ПТЭО и ДТЭО</a:t>
            </a:r>
            <a:r>
              <a:rPr lang="ru-RU" sz="3900" dirty="0" smtClean="0"/>
              <a:t> (особенно в случае крупномасштабных инвестиционных предложений). Спектр таких исследований и их глубина определяются особенностями конкретного проекта. </a:t>
            </a:r>
            <a:endParaRPr lang="ru-RU" sz="3900" dirty="0"/>
          </a:p>
        </p:txBody>
      </p:sp>
    </p:spTree>
    <p:extLst>
      <p:ext uri="{BB962C8B-B14F-4D97-AF65-F5344CB8AC3E}">
        <p14:creationId xmlns:p14="http://schemas.microsoft.com/office/powerpoint/2010/main" val="13163991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8229600" cy="5289451"/>
          </a:xfrm>
        </p:spPr>
        <p:txBody>
          <a:bodyPr>
            <a:normAutofit/>
          </a:bodyPr>
          <a:lstStyle/>
          <a:p>
            <a:pPr>
              <a:buNone/>
            </a:pPr>
            <a:r>
              <a:rPr lang="ru-RU" dirty="0" smtClean="0"/>
              <a:t>    </a:t>
            </a:r>
            <a:r>
              <a:rPr lang="ru-RU" b="1" i="1" dirty="0" smtClean="0">
                <a:solidFill>
                  <a:srgbClr val="0000CC"/>
                </a:solidFill>
              </a:rPr>
              <a:t>Примеры исследований </a:t>
            </a:r>
            <a:r>
              <a:rPr lang="ru-RU" dirty="0" smtClean="0"/>
              <a:t>обеспечения:</a:t>
            </a:r>
          </a:p>
          <a:p>
            <a:pPr marL="514350" indent="-514350">
              <a:buFont typeface="+mj-lt"/>
              <a:buAutoNum type="arabicPeriod"/>
            </a:pPr>
            <a:r>
              <a:rPr lang="ru-RU" i="1" dirty="0" smtClean="0">
                <a:solidFill>
                  <a:srgbClr val="0000CC"/>
                </a:solidFill>
              </a:rPr>
              <a:t>Исследования рынка </a:t>
            </a:r>
            <a:r>
              <a:rPr lang="ru-RU" dirty="0" smtClean="0"/>
              <a:t>предполагаемой продукции, включая прогнозирование спроса и его динамики. </a:t>
            </a:r>
          </a:p>
          <a:p>
            <a:pPr marL="514350" indent="-514350">
              <a:buFont typeface="+mj-lt"/>
              <a:buAutoNum type="arabicPeriod"/>
            </a:pPr>
            <a:r>
              <a:rPr lang="ru-RU" i="1" dirty="0" smtClean="0">
                <a:solidFill>
                  <a:srgbClr val="0000CC"/>
                </a:solidFill>
              </a:rPr>
              <a:t>Исследования сырья</a:t>
            </a:r>
            <a:r>
              <a:rPr lang="ru-RU" dirty="0" smtClean="0"/>
              <a:t>, основных и вспомогательных производственных </a:t>
            </a:r>
            <a:r>
              <a:rPr lang="ru-RU" i="1" dirty="0" smtClean="0">
                <a:solidFill>
                  <a:srgbClr val="0000CC"/>
                </a:solidFill>
              </a:rPr>
              <a:t>материалов</a:t>
            </a:r>
            <a:r>
              <a:rPr lang="ru-RU" dirty="0" smtClean="0">
                <a:solidFill>
                  <a:srgbClr val="0000CC"/>
                </a:solidFill>
              </a:rPr>
              <a:t>,</a:t>
            </a:r>
            <a:r>
              <a:rPr lang="ru-RU" dirty="0" smtClean="0"/>
              <a:t> охватывающих имеющиеся и прогнозируемые тенденции в области изменения цен на такие материалы и ресурсы. </a:t>
            </a:r>
          </a:p>
          <a:p>
            <a:endParaRPr lang="ru-RU" dirty="0"/>
          </a:p>
        </p:txBody>
      </p:sp>
    </p:spTree>
    <p:extLst>
      <p:ext uri="{BB962C8B-B14F-4D97-AF65-F5344CB8AC3E}">
        <p14:creationId xmlns:p14="http://schemas.microsoft.com/office/powerpoint/2010/main" val="39543379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8229600" cy="5289451"/>
          </a:xfrm>
        </p:spPr>
        <p:txBody>
          <a:bodyPr>
            <a:normAutofit/>
          </a:bodyPr>
          <a:lstStyle/>
          <a:p>
            <a:pPr marL="514350" indent="-514350">
              <a:buFont typeface="+mj-lt"/>
              <a:buAutoNum type="arabicPeriod" startAt="3"/>
            </a:pPr>
            <a:r>
              <a:rPr lang="ru-RU" i="1" dirty="0" smtClean="0">
                <a:solidFill>
                  <a:srgbClr val="0000CC"/>
                </a:solidFill>
              </a:rPr>
              <a:t>Лабораторные испытания </a:t>
            </a:r>
            <a:r>
              <a:rPr lang="ru-RU" dirty="0" smtClean="0"/>
              <a:t>образцов промышленной продукции для определения пригодности конкретных видов сырья, материалов или продукции. </a:t>
            </a:r>
          </a:p>
          <a:p>
            <a:pPr marL="514350" indent="-514350">
              <a:buFont typeface="+mj-lt"/>
              <a:buAutoNum type="arabicPeriod" startAt="3"/>
            </a:pPr>
            <a:r>
              <a:rPr lang="ru-RU" i="1" dirty="0" smtClean="0">
                <a:solidFill>
                  <a:srgbClr val="0000CC"/>
                </a:solidFill>
              </a:rPr>
              <a:t>Исследования месторасположения</a:t>
            </a:r>
            <a:r>
              <a:rPr lang="ru-RU" dirty="0" smtClean="0"/>
              <a:t>, особенно в отношении тех потенциальных проектов, для которых транспортные издержки могут оказаться важным фактором рентабельности и конкурентоспособности продукции (услуг).</a:t>
            </a:r>
          </a:p>
          <a:p>
            <a:endParaRPr lang="ru-RU" dirty="0"/>
          </a:p>
        </p:txBody>
      </p:sp>
    </p:spTree>
    <p:extLst>
      <p:ext uri="{BB962C8B-B14F-4D97-AF65-F5344CB8AC3E}">
        <p14:creationId xmlns:p14="http://schemas.microsoft.com/office/powerpoint/2010/main" val="25986596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6120680"/>
          </a:xfrm>
        </p:spPr>
        <p:txBody>
          <a:bodyPr>
            <a:normAutofit fontScale="92500"/>
          </a:bodyPr>
          <a:lstStyle/>
          <a:p>
            <a:pPr marL="514350" indent="-514350">
              <a:buFont typeface="+mj-lt"/>
              <a:buAutoNum type="arabicPeriod" startAt="5"/>
            </a:pPr>
            <a:r>
              <a:rPr lang="ru-RU" i="1" dirty="0" smtClean="0">
                <a:solidFill>
                  <a:srgbClr val="0000CC"/>
                </a:solidFill>
              </a:rPr>
              <a:t>Оценка воздействия на окружающую среду</a:t>
            </a:r>
            <a:r>
              <a:rPr lang="ru-RU" dirty="0" smtClean="0"/>
              <a:t>: </a:t>
            </a:r>
          </a:p>
          <a:p>
            <a:pPr>
              <a:buFont typeface="Courier New" panose="02070309020205020404" pitchFamily="49" charset="0"/>
              <a:buChar char="o"/>
            </a:pPr>
            <a:r>
              <a:rPr lang="ru-RU" dirty="0" smtClean="0"/>
              <a:t>производимые </a:t>
            </a:r>
            <a:r>
              <a:rPr lang="ru-RU" i="1" dirty="0" smtClean="0">
                <a:solidFill>
                  <a:srgbClr val="0000CC"/>
                </a:solidFill>
              </a:rPr>
              <a:t>выбросы отходов </a:t>
            </a:r>
            <a:r>
              <a:rPr lang="ru-RU" dirty="0" smtClean="0"/>
              <a:t>и потенциальные </a:t>
            </a:r>
            <a:r>
              <a:rPr lang="ru-RU" dirty="0" smtClean="0">
                <a:solidFill>
                  <a:srgbClr val="0000CC"/>
                </a:solidFill>
              </a:rPr>
              <a:t>способы транспортировки загрязняющих веществ</a:t>
            </a:r>
            <a:r>
              <a:rPr lang="ru-RU" dirty="0" smtClean="0"/>
              <a:t>, </a:t>
            </a:r>
          </a:p>
          <a:p>
            <a:pPr>
              <a:buFont typeface="Courier New" panose="02070309020205020404" pitchFamily="49" charset="0"/>
              <a:buChar char="o"/>
            </a:pPr>
            <a:r>
              <a:rPr lang="ru-RU" dirty="0" smtClean="0"/>
              <a:t>возможность внедрения </a:t>
            </a:r>
            <a:r>
              <a:rPr lang="ru-RU" i="1" dirty="0" smtClean="0">
                <a:solidFill>
                  <a:srgbClr val="0000CC"/>
                </a:solidFill>
              </a:rPr>
              <a:t>малоотходных технологий</a:t>
            </a:r>
            <a:r>
              <a:rPr lang="ru-RU" dirty="0" smtClean="0"/>
              <a:t> или технологий для защиты окружающей среды, </a:t>
            </a:r>
          </a:p>
          <a:p>
            <a:pPr>
              <a:buFont typeface="Courier New" panose="02070309020205020404" pitchFamily="49" charset="0"/>
              <a:buChar char="o"/>
            </a:pPr>
            <a:r>
              <a:rPr lang="ru-RU" i="1" dirty="0" smtClean="0">
                <a:solidFill>
                  <a:srgbClr val="0000CC"/>
                </a:solidFill>
              </a:rPr>
              <a:t>альтернативных вариантов размещения производства </a:t>
            </a:r>
            <a:r>
              <a:rPr lang="ru-RU" dirty="0" smtClean="0"/>
              <a:t>и </a:t>
            </a:r>
          </a:p>
          <a:p>
            <a:pPr>
              <a:buFont typeface="Courier New" panose="02070309020205020404" pitchFamily="49" charset="0"/>
              <a:buChar char="o"/>
            </a:pPr>
            <a:r>
              <a:rPr lang="ru-RU" dirty="0" smtClean="0"/>
              <a:t>использования </a:t>
            </a:r>
            <a:r>
              <a:rPr lang="ru-RU" i="1" dirty="0" smtClean="0">
                <a:solidFill>
                  <a:srgbClr val="0000CC"/>
                </a:solidFill>
              </a:rPr>
              <a:t>альтернативных видов сырья</a:t>
            </a:r>
            <a:r>
              <a:rPr lang="ru-RU" dirty="0" smtClean="0"/>
              <a:t>, основных и вспомогательных материалов.</a:t>
            </a:r>
            <a:endParaRPr lang="ru-RU" dirty="0"/>
          </a:p>
        </p:txBody>
      </p:sp>
    </p:spTree>
    <p:extLst>
      <p:ext uri="{BB962C8B-B14F-4D97-AF65-F5344CB8AC3E}">
        <p14:creationId xmlns:p14="http://schemas.microsoft.com/office/powerpoint/2010/main" val="35386509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8229600" cy="5577483"/>
          </a:xfrm>
        </p:spPr>
        <p:txBody>
          <a:bodyPr>
            <a:normAutofit/>
          </a:bodyPr>
          <a:lstStyle/>
          <a:p>
            <a:pPr marL="514350" indent="-514350">
              <a:buFont typeface="+mj-lt"/>
              <a:buAutoNum type="arabicPeriod" startAt="6"/>
            </a:pPr>
            <a:r>
              <a:rPr lang="ru-RU" i="1" dirty="0" smtClean="0">
                <a:solidFill>
                  <a:srgbClr val="0000CC"/>
                </a:solidFill>
              </a:rPr>
              <a:t>Анализ и оптимизация масштабов производства</a:t>
            </a:r>
            <a:r>
              <a:rPr lang="ru-RU" dirty="0" smtClean="0"/>
              <a:t>. </a:t>
            </a:r>
          </a:p>
          <a:p>
            <a:pPr marL="432000" indent="0">
              <a:buNone/>
            </a:pPr>
            <a:r>
              <a:rPr lang="ru-RU" dirty="0" smtClean="0"/>
              <a:t>Принципиальной задачей исследований является </a:t>
            </a:r>
            <a:r>
              <a:rPr lang="ru-RU" i="1" dirty="0">
                <a:solidFill>
                  <a:srgbClr val="0000CC"/>
                </a:solidFill>
              </a:rPr>
              <a:t>выбор оптимального размера производства </a:t>
            </a:r>
            <a:r>
              <a:rPr lang="ru-RU" dirty="0"/>
              <a:t>в результате рассмотрения альтернативных технологий, инвестиционных и производственных издержек и цен</a:t>
            </a:r>
            <a:r>
              <a:rPr lang="ru-RU" dirty="0" smtClean="0"/>
              <a:t>. </a:t>
            </a:r>
            <a:endParaRPr lang="ru-RU" dirty="0"/>
          </a:p>
        </p:txBody>
      </p:sp>
    </p:spTree>
    <p:extLst>
      <p:ext uri="{BB962C8B-B14F-4D97-AF65-F5344CB8AC3E}">
        <p14:creationId xmlns:p14="http://schemas.microsoft.com/office/powerpoint/2010/main" val="343690734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64704"/>
            <a:ext cx="8229600" cy="5361459"/>
          </a:xfrm>
        </p:spPr>
        <p:txBody>
          <a:bodyPr>
            <a:normAutofit/>
          </a:bodyPr>
          <a:lstStyle/>
          <a:p>
            <a:pPr marL="514350" indent="-514350">
              <a:buFont typeface="+mj-lt"/>
              <a:buAutoNum type="arabicPeriod" startAt="7"/>
            </a:pPr>
            <a:r>
              <a:rPr lang="ru-RU" dirty="0" smtClean="0"/>
              <a:t>Исследования по </a:t>
            </a:r>
            <a:r>
              <a:rPr lang="ru-RU" i="1" dirty="0" smtClean="0">
                <a:solidFill>
                  <a:srgbClr val="0000CC"/>
                </a:solidFill>
              </a:rPr>
              <a:t>обоснованию выбора оборудования</a:t>
            </a:r>
            <a:r>
              <a:rPr lang="ru-RU" dirty="0" smtClean="0"/>
              <a:t> проводятся, если планируются крупные и (или) альтернативные варианты поставки оборудования по различным ценам и характеристикам в диапазоне требований заказчика. </a:t>
            </a:r>
          </a:p>
          <a:p>
            <a:pPr>
              <a:buNone/>
            </a:pPr>
            <a:r>
              <a:rPr lang="ru-RU" dirty="0" smtClean="0"/>
              <a:t>    </a:t>
            </a:r>
            <a:endParaRPr lang="ru-RU" dirty="0"/>
          </a:p>
        </p:txBody>
      </p:sp>
    </p:spTree>
    <p:extLst>
      <p:ext uri="{BB962C8B-B14F-4D97-AF65-F5344CB8AC3E}">
        <p14:creationId xmlns:p14="http://schemas.microsoft.com/office/powerpoint/2010/main" val="181460906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976664"/>
          </a:xfrm>
        </p:spPr>
        <p:txBody>
          <a:bodyPr>
            <a:normAutofit fontScale="85000" lnSpcReduction="10000"/>
          </a:bodyPr>
          <a:lstStyle/>
          <a:p>
            <a:pPr marL="514350" indent="-514350">
              <a:buFont typeface="+mj-lt"/>
              <a:buAutoNum type="arabicPeriod" startAt="8"/>
            </a:pPr>
            <a:r>
              <a:rPr lang="ru-RU" i="1" dirty="0" smtClean="0">
                <a:solidFill>
                  <a:srgbClr val="0000CC"/>
                </a:solidFill>
              </a:rPr>
              <a:t>Исследования по проектированию и строительству </a:t>
            </a:r>
            <a:r>
              <a:rPr lang="ru-RU" dirty="0" smtClean="0"/>
              <a:t>предусматривают оценку работ по гражданскому строительству, связанных с проектом в силу того, что они могут существенно отличаться в зависимости </a:t>
            </a:r>
            <a:r>
              <a:rPr lang="en-US" dirty="0" smtClean="0"/>
              <a:t>o</a:t>
            </a:r>
            <a:r>
              <a:rPr lang="ru-RU" dirty="0" smtClean="0"/>
              <a:t>т выбора участка для строительства и других местных условий. Исследования включают </a:t>
            </a:r>
            <a:r>
              <a:rPr lang="ru-RU" i="1" dirty="0" smtClean="0">
                <a:solidFill>
                  <a:srgbClr val="0000CC"/>
                </a:solidFill>
              </a:rPr>
              <a:t>оценку и анализ</a:t>
            </a:r>
            <a:r>
              <a:rPr lang="ru-RU" dirty="0" smtClean="0"/>
              <a:t>:</a:t>
            </a:r>
          </a:p>
          <a:p>
            <a:pPr marL="504000" indent="-504000">
              <a:buFont typeface="Courier New" pitchFamily="49" charset="0"/>
              <a:buChar char="o"/>
            </a:pPr>
            <a:r>
              <a:rPr lang="ru-RU" dirty="0" smtClean="0">
                <a:solidFill>
                  <a:srgbClr val="0000CC"/>
                </a:solidFill>
              </a:rPr>
              <a:t>работ по подготовке и освоению участка</a:t>
            </a:r>
            <a:r>
              <a:rPr lang="ru-RU" dirty="0" smtClean="0"/>
              <a:t>,</a:t>
            </a:r>
          </a:p>
          <a:p>
            <a:pPr marL="504000" indent="-504000">
              <a:buFont typeface="Courier New" pitchFamily="49" charset="0"/>
              <a:buChar char="o"/>
            </a:pPr>
            <a:r>
              <a:rPr lang="ru-RU" dirty="0" smtClean="0"/>
              <a:t> </a:t>
            </a:r>
            <a:r>
              <a:rPr lang="ru-RU" dirty="0" smtClean="0">
                <a:solidFill>
                  <a:srgbClr val="0000CC"/>
                </a:solidFill>
              </a:rPr>
              <a:t>возведение зданий и сооружений</a:t>
            </a:r>
            <a:r>
              <a:rPr lang="ru-RU" dirty="0" smtClean="0"/>
              <a:t>, </a:t>
            </a:r>
          </a:p>
          <a:p>
            <a:pPr marL="504000" indent="-504000">
              <a:buFont typeface="Courier New" pitchFamily="49" charset="0"/>
              <a:buChar char="o"/>
            </a:pPr>
            <a:r>
              <a:rPr lang="ru-RU" dirty="0" smtClean="0">
                <a:solidFill>
                  <a:srgbClr val="0000CC"/>
                </a:solidFill>
              </a:rPr>
              <a:t>строительные работы</a:t>
            </a:r>
            <a:r>
              <a:rPr lang="ru-RU" dirty="0" smtClean="0"/>
              <a:t>, связанные с коммунальными услугами, транспортом, удалением выбросов и сточных вод, внутренними дорогами, системой охраны и другими сооружениями для предприятия, реализующего проект.</a:t>
            </a:r>
          </a:p>
          <a:p>
            <a:endParaRPr lang="ru-RU" dirty="0"/>
          </a:p>
        </p:txBody>
      </p:sp>
    </p:spTree>
    <p:extLst>
      <p:ext uri="{BB962C8B-B14F-4D97-AF65-F5344CB8AC3E}">
        <p14:creationId xmlns:p14="http://schemas.microsoft.com/office/powerpoint/2010/main" val="1831285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210146"/>
          </a:xfrm>
        </p:spPr>
        <p:txBody>
          <a:bodyPr>
            <a:noAutofit/>
          </a:bodyPr>
          <a:lstStyle/>
          <a:p>
            <a:pPr marL="457200" lvl="0" indent="-457200" algn="l">
              <a:buFont typeface="Arial" panose="020B0604020202020204" pitchFamily="34" charset="0"/>
              <a:buChar char="•"/>
            </a:pPr>
            <a:r>
              <a:rPr lang="ru-RU" sz="3200" b="1" dirty="0"/>
              <a:t>инвестиции на приобретение земельных участков и объектов природопользования</a:t>
            </a:r>
            <a:r>
              <a:rPr lang="ru-RU" sz="2800" b="1" dirty="0"/>
              <a:t/>
            </a:r>
            <a:br>
              <a:rPr lang="ru-RU" sz="2800" b="1" dirty="0"/>
            </a:br>
            <a:endParaRPr lang="ru-RU" sz="2800" b="1"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3688" y="1888587"/>
            <a:ext cx="6026774" cy="4237576"/>
          </a:xfrm>
        </p:spPr>
      </p:pic>
    </p:spTree>
    <p:extLst>
      <p:ext uri="{BB962C8B-B14F-4D97-AF65-F5344CB8AC3E}">
        <p14:creationId xmlns:p14="http://schemas.microsoft.com/office/powerpoint/2010/main" val="262728282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a:bodyPr>
          <a:lstStyle/>
          <a:p>
            <a:pPr algn="r"/>
            <a:r>
              <a:rPr lang="ru-RU" sz="3600" dirty="0" smtClean="0">
                <a:solidFill>
                  <a:schemeClr val="tx1"/>
                </a:solidFill>
              </a:rPr>
              <a:t>Технико-экономическое обоснование (детальное ТЭО) </a:t>
            </a:r>
            <a:endParaRPr lang="ru-RU" sz="3600" dirty="0">
              <a:solidFill>
                <a:schemeClr val="tx1"/>
              </a:solidFill>
            </a:endParaRPr>
          </a:p>
        </p:txBody>
      </p:sp>
    </p:spTree>
    <p:extLst>
      <p:ext uri="{BB962C8B-B14F-4D97-AF65-F5344CB8AC3E}">
        <p14:creationId xmlns:p14="http://schemas.microsoft.com/office/powerpoint/2010/main" val="6454885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08720"/>
            <a:ext cx="8229600" cy="5217443"/>
          </a:xfrm>
        </p:spPr>
        <p:txBody>
          <a:bodyPr/>
          <a:lstStyle/>
          <a:p>
            <a:r>
              <a:rPr lang="ru-RU" b="1" dirty="0" smtClean="0">
                <a:solidFill>
                  <a:srgbClr val="0000CC"/>
                </a:solidFill>
              </a:rPr>
              <a:t>Технико-экономическое обоснование </a:t>
            </a:r>
            <a:r>
              <a:rPr lang="ru-RU" dirty="0" smtClean="0"/>
              <a:t>(детальное ТЭО) </a:t>
            </a:r>
            <a:r>
              <a:rPr lang="ru-RU" i="1" dirty="0" smtClean="0">
                <a:solidFill>
                  <a:srgbClr val="CC0000"/>
                </a:solidFill>
              </a:rPr>
              <a:t>должно дать всю необходимую информацию для принятия решения об инвестировании в проект</a:t>
            </a:r>
            <a:r>
              <a:rPr lang="ru-RU" dirty="0" smtClean="0"/>
              <a:t>. </a:t>
            </a:r>
          </a:p>
          <a:p>
            <a:endParaRPr lang="ru-RU" dirty="0" smtClean="0"/>
          </a:p>
          <a:p>
            <a:endParaRPr lang="ru-RU" dirty="0"/>
          </a:p>
        </p:txBody>
      </p:sp>
    </p:spTree>
    <p:extLst>
      <p:ext uri="{BB962C8B-B14F-4D97-AF65-F5344CB8AC3E}">
        <p14:creationId xmlns:p14="http://schemas.microsoft.com/office/powerpoint/2010/main" val="2613682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8229600" cy="5544616"/>
          </a:xfrm>
        </p:spPr>
        <p:txBody>
          <a:bodyPr>
            <a:normAutofit/>
          </a:bodyPr>
          <a:lstStyle/>
          <a:p>
            <a:pPr>
              <a:buNone/>
            </a:pPr>
            <a:r>
              <a:rPr lang="ru-RU" b="1" dirty="0" smtClean="0">
                <a:solidFill>
                  <a:srgbClr val="0000CC"/>
                </a:solidFill>
              </a:rPr>
              <a:t>    1</a:t>
            </a:r>
            <a:r>
              <a:rPr lang="ru-RU" b="1" i="1" dirty="0" smtClean="0">
                <a:solidFill>
                  <a:srgbClr val="0000CC"/>
                </a:solidFill>
              </a:rPr>
              <a:t>. Стратегия проекта</a:t>
            </a:r>
            <a:r>
              <a:rPr lang="ru-RU" dirty="0" smtClean="0"/>
              <a:t>:</a:t>
            </a:r>
          </a:p>
          <a:p>
            <a:pPr marL="853200" indent="-457200">
              <a:lnSpc>
                <a:spcPct val="110000"/>
              </a:lnSpc>
              <a:buFont typeface="Courier New" panose="02070309020205020404" pitchFamily="49" charset="0"/>
              <a:buChar char="o"/>
            </a:pPr>
            <a:r>
              <a:rPr lang="ru-RU" i="1" dirty="0" smtClean="0">
                <a:solidFill>
                  <a:srgbClr val="0000CC"/>
                </a:solidFill>
              </a:rPr>
              <a:t>программа продаж </a:t>
            </a:r>
            <a:r>
              <a:rPr lang="ru-RU" dirty="0" smtClean="0"/>
              <a:t>(по годам осуществления проекта), </a:t>
            </a:r>
          </a:p>
          <a:p>
            <a:pPr marL="853200" indent="-457200">
              <a:lnSpc>
                <a:spcPct val="110000"/>
              </a:lnSpc>
              <a:buFont typeface="Courier New" panose="02070309020205020404" pitchFamily="49" charset="0"/>
              <a:buChar char="o"/>
            </a:pPr>
            <a:r>
              <a:rPr lang="ru-RU" i="1" dirty="0" smtClean="0">
                <a:solidFill>
                  <a:srgbClr val="0000CC"/>
                </a:solidFill>
              </a:rPr>
              <a:t>потребляемые материальные ресурсы</a:t>
            </a:r>
            <a:r>
              <a:rPr lang="ru-RU" dirty="0" smtClean="0"/>
              <a:t>, </a:t>
            </a:r>
          </a:p>
          <a:p>
            <a:pPr marL="853200" indent="-457200">
              <a:lnSpc>
                <a:spcPct val="110000"/>
              </a:lnSpc>
              <a:buFont typeface="Courier New" panose="02070309020205020404" pitchFamily="49" charset="0"/>
              <a:buChar char="o"/>
            </a:pPr>
            <a:r>
              <a:rPr lang="ru-RU" i="1" dirty="0" smtClean="0">
                <a:solidFill>
                  <a:srgbClr val="0000CC"/>
                </a:solidFill>
              </a:rPr>
              <a:t>программа и мощность производства</a:t>
            </a:r>
            <a:r>
              <a:rPr lang="ru-RU" dirty="0" smtClean="0"/>
              <a:t>, </a:t>
            </a:r>
          </a:p>
          <a:p>
            <a:pPr marL="853200" indent="-457200">
              <a:lnSpc>
                <a:spcPct val="110000"/>
              </a:lnSpc>
              <a:buFont typeface="Courier New" panose="02070309020205020404" pitchFamily="49" charset="0"/>
              <a:buChar char="o"/>
            </a:pPr>
            <a:r>
              <a:rPr lang="ru-RU" i="1" dirty="0" smtClean="0">
                <a:solidFill>
                  <a:srgbClr val="0000CC"/>
                </a:solidFill>
              </a:rPr>
              <a:t>географический аспект </a:t>
            </a:r>
            <a:r>
              <a:rPr lang="ru-RU" dirty="0" smtClean="0"/>
              <a:t>реализации проекта и</a:t>
            </a:r>
          </a:p>
          <a:p>
            <a:pPr marL="853200" indent="-457200">
              <a:lnSpc>
                <a:spcPct val="110000"/>
              </a:lnSpc>
              <a:buFont typeface="Courier New" panose="02070309020205020404" pitchFamily="49" charset="0"/>
              <a:buChar char="o"/>
            </a:pPr>
            <a:r>
              <a:rPr lang="ru-RU" dirty="0" smtClean="0"/>
              <a:t> конкретные </a:t>
            </a:r>
            <a:r>
              <a:rPr lang="ru-RU" i="1" dirty="0" smtClean="0">
                <a:solidFill>
                  <a:srgbClr val="0000CC"/>
                </a:solidFill>
              </a:rPr>
              <a:t>стратегии конкуренции</a:t>
            </a:r>
            <a:r>
              <a:rPr lang="ru-RU" dirty="0" smtClean="0"/>
              <a:t>. </a:t>
            </a:r>
            <a:endParaRPr lang="ru-RU" dirty="0"/>
          </a:p>
        </p:txBody>
      </p:sp>
      <p:sp>
        <p:nvSpPr>
          <p:cNvPr id="2" name="Прямоугольник 1"/>
          <p:cNvSpPr/>
          <p:nvPr/>
        </p:nvSpPr>
        <p:spPr>
          <a:xfrm>
            <a:off x="457200" y="332656"/>
            <a:ext cx="6635080" cy="523220"/>
          </a:xfrm>
          <a:prstGeom prst="rect">
            <a:avLst/>
          </a:prstGeom>
        </p:spPr>
        <p:txBody>
          <a:bodyPr wrap="square">
            <a:spAutoFit/>
          </a:bodyPr>
          <a:lstStyle/>
          <a:p>
            <a:r>
              <a:rPr lang="ru-RU" sz="2800" b="1" dirty="0" smtClean="0"/>
              <a:t>Основные компоненты </a:t>
            </a:r>
            <a:r>
              <a:rPr lang="ru-RU" sz="2800" b="1" dirty="0"/>
              <a:t>ТЭО</a:t>
            </a:r>
            <a:endParaRPr lang="ru-RU" sz="2800" dirty="0"/>
          </a:p>
        </p:txBody>
      </p:sp>
    </p:spTree>
    <p:extLst>
      <p:ext uri="{BB962C8B-B14F-4D97-AF65-F5344CB8AC3E}">
        <p14:creationId xmlns:p14="http://schemas.microsoft.com/office/powerpoint/2010/main" val="19167077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a:bodyPr>
          <a:lstStyle/>
          <a:p>
            <a:pPr>
              <a:buNone/>
            </a:pPr>
            <a:r>
              <a:rPr lang="ru-RU" b="1" i="1" dirty="0" smtClean="0">
                <a:solidFill>
                  <a:srgbClr val="0000CC"/>
                </a:solidFill>
              </a:rPr>
              <a:t>2. Концепция маркетинга </a:t>
            </a:r>
          </a:p>
          <a:p>
            <a:pPr>
              <a:buNone/>
            </a:pPr>
            <a:r>
              <a:rPr lang="ru-RU" dirty="0" smtClean="0"/>
              <a:t>Разрабатываются </a:t>
            </a:r>
            <a:r>
              <a:rPr lang="ru-RU" dirty="0"/>
              <a:t>на основе данных маркетингового исследования по </a:t>
            </a:r>
            <a:r>
              <a:rPr lang="ru-RU" dirty="0" smtClean="0"/>
              <a:t>проекту и содержит:</a:t>
            </a:r>
          </a:p>
          <a:p>
            <a:r>
              <a:rPr lang="ru-RU" i="1" dirty="0" smtClean="0">
                <a:solidFill>
                  <a:srgbClr val="0000CC"/>
                </a:solidFill>
              </a:rPr>
              <a:t>цели и стратегии маркетинга</a:t>
            </a:r>
            <a:r>
              <a:rPr lang="ru-RU" dirty="0" smtClean="0"/>
              <a:t>, </a:t>
            </a:r>
          </a:p>
          <a:p>
            <a:r>
              <a:rPr lang="ru-RU" i="1" dirty="0" smtClean="0">
                <a:solidFill>
                  <a:srgbClr val="0000CC"/>
                </a:solidFill>
              </a:rPr>
              <a:t>инструменты, </a:t>
            </a:r>
          </a:p>
          <a:p>
            <a:r>
              <a:rPr lang="ru-RU" i="1" dirty="0" smtClean="0">
                <a:solidFill>
                  <a:srgbClr val="0000CC"/>
                </a:solidFill>
              </a:rPr>
              <a:t>план и</a:t>
            </a:r>
          </a:p>
          <a:p>
            <a:r>
              <a:rPr lang="ru-RU" i="1" dirty="0" smtClean="0">
                <a:solidFill>
                  <a:srgbClr val="0000CC"/>
                </a:solidFill>
              </a:rPr>
              <a:t>бюджет маркетинга</a:t>
            </a:r>
            <a:r>
              <a:rPr lang="ru-RU" dirty="0" smtClean="0"/>
              <a:t>.</a:t>
            </a:r>
          </a:p>
          <a:p>
            <a:endParaRPr lang="ru-RU" dirty="0"/>
          </a:p>
        </p:txBody>
      </p:sp>
    </p:spTree>
    <p:extLst>
      <p:ext uri="{BB962C8B-B14F-4D97-AF65-F5344CB8AC3E}">
        <p14:creationId xmlns:p14="http://schemas.microsoft.com/office/powerpoint/2010/main" val="360201442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6048672"/>
          </a:xfrm>
        </p:spPr>
        <p:txBody>
          <a:bodyPr>
            <a:normAutofit lnSpcReduction="10000"/>
          </a:bodyPr>
          <a:lstStyle/>
          <a:p>
            <a:pPr marL="0" indent="0">
              <a:buNone/>
            </a:pPr>
            <a:r>
              <a:rPr lang="ru-RU" b="1" i="1" dirty="0" smtClean="0"/>
              <a:t>3. </a:t>
            </a:r>
            <a:r>
              <a:rPr lang="ru-RU" b="1" i="1" dirty="0" smtClean="0">
                <a:solidFill>
                  <a:srgbClr val="0000CC"/>
                </a:solidFill>
              </a:rPr>
              <a:t>Выбор и обоснование технологии и оборудования для осуществления проекта. </a:t>
            </a:r>
          </a:p>
          <a:p>
            <a:r>
              <a:rPr lang="ru-RU" dirty="0" smtClean="0"/>
              <a:t>Учитываются результаты анализа и обоснования </a:t>
            </a:r>
            <a:r>
              <a:rPr lang="ru-RU" i="1" dirty="0" smtClean="0">
                <a:solidFill>
                  <a:srgbClr val="0000CC"/>
                </a:solidFill>
              </a:rPr>
              <a:t>выбора из возможных альтернатив</a:t>
            </a:r>
            <a:r>
              <a:rPr lang="ru-RU" dirty="0" smtClean="0"/>
              <a:t>, их стоимости и условий поставки (передачи). </a:t>
            </a:r>
          </a:p>
          <a:p>
            <a:r>
              <a:rPr lang="ru-RU" dirty="0" smtClean="0"/>
              <a:t>Осуществляется </a:t>
            </a:r>
            <a:r>
              <a:rPr lang="ru-RU" i="1" dirty="0" smtClean="0">
                <a:solidFill>
                  <a:srgbClr val="0000CC"/>
                </a:solidFill>
              </a:rPr>
              <a:t>проектирование производственного (технологического) процесса и производства </a:t>
            </a:r>
            <a:r>
              <a:rPr lang="ru-RU" dirty="0" smtClean="0"/>
              <a:t>в целом. </a:t>
            </a:r>
          </a:p>
          <a:p>
            <a:r>
              <a:rPr lang="ru-RU" dirty="0" smtClean="0"/>
              <a:t>Оценивается необходимые </a:t>
            </a:r>
            <a:r>
              <a:rPr lang="ru-RU" i="1" dirty="0" smtClean="0">
                <a:solidFill>
                  <a:srgbClr val="0000CC"/>
                </a:solidFill>
              </a:rPr>
              <a:t>капиталовложения</a:t>
            </a:r>
            <a:r>
              <a:rPr lang="ru-RU" dirty="0" smtClean="0"/>
              <a:t> в гражданское строительство.</a:t>
            </a:r>
            <a:endParaRPr lang="ru-RU" dirty="0"/>
          </a:p>
        </p:txBody>
      </p:sp>
    </p:spTree>
    <p:extLst>
      <p:ext uri="{BB962C8B-B14F-4D97-AF65-F5344CB8AC3E}">
        <p14:creationId xmlns:p14="http://schemas.microsoft.com/office/powerpoint/2010/main" val="84441084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a:bodyPr>
          <a:lstStyle/>
          <a:p>
            <a:pPr>
              <a:buNone/>
            </a:pPr>
            <a:r>
              <a:rPr lang="ru-RU" dirty="0" smtClean="0"/>
              <a:t>4</a:t>
            </a:r>
            <a:r>
              <a:rPr lang="ru-RU" dirty="0" smtClean="0">
                <a:solidFill>
                  <a:srgbClr val="0000CC"/>
                </a:solidFill>
              </a:rPr>
              <a:t>. </a:t>
            </a:r>
            <a:r>
              <a:rPr lang="ru-RU" b="1" i="1" dirty="0" smtClean="0">
                <a:solidFill>
                  <a:srgbClr val="0000CC"/>
                </a:solidFill>
              </a:rPr>
              <a:t>Определение организационной структуры предприятия</a:t>
            </a:r>
            <a:r>
              <a:rPr lang="ru-RU" dirty="0" smtClean="0"/>
              <a:t>, реализующего проект, и необходимые </a:t>
            </a:r>
            <a:r>
              <a:rPr lang="ru-RU" dirty="0" smtClean="0">
                <a:solidFill>
                  <a:srgbClr val="0000CC"/>
                </a:solidFill>
              </a:rPr>
              <a:t>трудовые ресурсы </a:t>
            </a:r>
            <a:r>
              <a:rPr lang="ru-RU" dirty="0" smtClean="0"/>
              <a:t>для его осуществления, а также </a:t>
            </a:r>
            <a:r>
              <a:rPr lang="ru-RU" dirty="0" smtClean="0">
                <a:solidFill>
                  <a:srgbClr val="0000CC"/>
                </a:solidFill>
              </a:rPr>
              <a:t>стоимости этих ресурсов</a:t>
            </a:r>
            <a:r>
              <a:rPr lang="ru-RU" dirty="0" smtClean="0"/>
              <a:t> с учетом необходимого обучения персонала.</a:t>
            </a:r>
          </a:p>
          <a:p>
            <a:pPr>
              <a:buNone/>
            </a:pPr>
            <a:r>
              <a:rPr lang="ru-RU" b="1" i="1" dirty="0"/>
              <a:t>5</a:t>
            </a:r>
            <a:r>
              <a:rPr lang="ru-RU" b="1" i="1" dirty="0" smtClean="0"/>
              <a:t>. </a:t>
            </a:r>
            <a:r>
              <a:rPr lang="ru-RU" b="1" i="1" dirty="0">
                <a:solidFill>
                  <a:srgbClr val="0000CC"/>
                </a:solidFill>
              </a:rPr>
              <a:t>Разработка календарного плана и бюджета </a:t>
            </a:r>
            <a:r>
              <a:rPr lang="ru-RU" dirty="0"/>
              <a:t>осуществления проекта, которые имеют определяющее значение для оценки осуществимости и жизнеспособности проекта.</a:t>
            </a:r>
          </a:p>
          <a:p>
            <a:endParaRPr lang="ru-RU" dirty="0"/>
          </a:p>
        </p:txBody>
      </p:sp>
    </p:spTree>
    <p:extLst>
      <p:ext uri="{BB962C8B-B14F-4D97-AF65-F5344CB8AC3E}">
        <p14:creationId xmlns:p14="http://schemas.microsoft.com/office/powerpoint/2010/main" val="94609071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92500"/>
          </a:bodyPr>
          <a:lstStyle/>
          <a:p>
            <a:pPr>
              <a:buNone/>
            </a:pPr>
            <a:r>
              <a:rPr lang="ru-RU" dirty="0" smtClean="0"/>
              <a:t>   </a:t>
            </a:r>
            <a:r>
              <a:rPr lang="ru-RU" b="1" i="1" dirty="0" smtClean="0">
                <a:solidFill>
                  <a:srgbClr val="0000CC"/>
                </a:solidFill>
              </a:rPr>
              <a:t>6. Финансовый анализ и оценка проекта</a:t>
            </a:r>
            <a:r>
              <a:rPr lang="ru-RU" dirty="0" smtClean="0"/>
              <a:t>, </a:t>
            </a:r>
          </a:p>
          <a:p>
            <a:pPr>
              <a:buNone/>
            </a:pPr>
            <a:r>
              <a:rPr lang="ru-RU" b="1" i="1" dirty="0" smtClean="0">
                <a:solidFill>
                  <a:srgbClr val="0000CC"/>
                </a:solidFill>
              </a:rPr>
              <a:t>определение</a:t>
            </a:r>
            <a:r>
              <a:rPr lang="ru-RU" dirty="0" smtClean="0"/>
              <a:t> </a:t>
            </a:r>
          </a:p>
          <a:p>
            <a:r>
              <a:rPr lang="ru-RU" dirty="0" smtClean="0"/>
              <a:t>объема необходимых </a:t>
            </a:r>
            <a:r>
              <a:rPr lang="ru-RU" b="1" i="1" dirty="0" smtClean="0">
                <a:solidFill>
                  <a:srgbClr val="0000CC"/>
                </a:solidFill>
              </a:rPr>
              <a:t>инвестиций</a:t>
            </a:r>
            <a:r>
              <a:rPr lang="ru-RU" dirty="0" smtClean="0"/>
              <a:t>, включая чистый оборотный капитал, </a:t>
            </a:r>
          </a:p>
          <a:p>
            <a:r>
              <a:rPr lang="ru-RU" dirty="0" smtClean="0"/>
              <a:t>эксплуатационные </a:t>
            </a:r>
            <a:r>
              <a:rPr lang="ru-RU" b="1" i="1" dirty="0" smtClean="0">
                <a:solidFill>
                  <a:srgbClr val="0000CC"/>
                </a:solidFill>
              </a:rPr>
              <a:t>издержки</a:t>
            </a:r>
            <a:r>
              <a:rPr lang="ru-RU" dirty="0" smtClean="0"/>
              <a:t> и затраты на маркетинг при осуществлении проекта, </a:t>
            </a:r>
          </a:p>
          <a:p>
            <a:r>
              <a:rPr lang="ru-RU" dirty="0" smtClean="0"/>
              <a:t>а также </a:t>
            </a:r>
            <a:r>
              <a:rPr lang="ru-RU" b="1" i="1" dirty="0" smtClean="0">
                <a:solidFill>
                  <a:srgbClr val="0000CC"/>
                </a:solidFill>
              </a:rPr>
              <a:t>налоговой нагрузки </a:t>
            </a:r>
            <a:r>
              <a:rPr lang="ru-RU" dirty="0" smtClean="0"/>
              <a:t>и других затрат по проекту (в том числе затрат на управление его реализацией). </a:t>
            </a:r>
          </a:p>
          <a:p>
            <a:pPr marL="0" indent="0">
              <a:buNone/>
            </a:pPr>
            <a:r>
              <a:rPr lang="ru-RU" dirty="0" smtClean="0"/>
              <a:t>Оцениваются </a:t>
            </a:r>
            <a:r>
              <a:rPr lang="ru-RU" i="1" dirty="0" smtClean="0">
                <a:solidFill>
                  <a:srgbClr val="0000CC"/>
                </a:solidFill>
              </a:rPr>
              <a:t>поступления от продаж и </a:t>
            </a:r>
            <a:r>
              <a:rPr lang="ru-RU" b="1" i="1" dirty="0" smtClean="0">
                <a:solidFill>
                  <a:srgbClr val="0000CC"/>
                </a:solidFill>
              </a:rPr>
              <a:t>выгоды от осуществления проекта в целом</a:t>
            </a:r>
            <a:r>
              <a:rPr lang="ru-RU" dirty="0" smtClean="0"/>
              <a:t>. </a:t>
            </a:r>
            <a:endParaRPr lang="ru-RU" dirty="0"/>
          </a:p>
        </p:txBody>
      </p:sp>
    </p:spTree>
    <p:extLst>
      <p:ext uri="{BB962C8B-B14F-4D97-AF65-F5344CB8AC3E}">
        <p14:creationId xmlns:p14="http://schemas.microsoft.com/office/powerpoint/2010/main" val="42386234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8229600" cy="5577483"/>
          </a:xfrm>
        </p:spPr>
        <p:txBody>
          <a:bodyPr/>
          <a:lstStyle/>
          <a:p>
            <a:pPr>
              <a:buNone/>
            </a:pPr>
            <a:r>
              <a:rPr lang="ru-RU" b="1" i="1" dirty="0" smtClean="0">
                <a:solidFill>
                  <a:srgbClr val="0000CC"/>
                </a:solidFill>
              </a:rPr>
              <a:t>   7.   Оценка основных факторов неопределенности и рисков по проекту</a:t>
            </a:r>
            <a:r>
              <a:rPr lang="ru-RU" dirty="0" smtClean="0"/>
              <a:t>, его </a:t>
            </a:r>
            <a:r>
              <a:rPr lang="ru-RU" dirty="0" smtClean="0">
                <a:solidFill>
                  <a:srgbClr val="CC0000"/>
                </a:solidFill>
              </a:rPr>
              <a:t>устойчивости</a:t>
            </a:r>
            <a:r>
              <a:rPr lang="ru-RU" dirty="0" smtClean="0"/>
              <a:t> к этим факторам и безубыточности. Проводится на заключительном этапе ТЭО.</a:t>
            </a:r>
          </a:p>
          <a:p>
            <a:endParaRPr lang="ru-RU" dirty="0"/>
          </a:p>
        </p:txBody>
      </p:sp>
    </p:spTree>
    <p:extLst>
      <p:ext uri="{BB962C8B-B14F-4D97-AF65-F5344CB8AC3E}">
        <p14:creationId xmlns:p14="http://schemas.microsoft.com/office/powerpoint/2010/main" val="7502887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lnSpcReduction="10000"/>
          </a:bodyPr>
          <a:lstStyle/>
          <a:p>
            <a:r>
              <a:rPr lang="ru-RU" dirty="0" smtClean="0"/>
              <a:t>Если проект представляется нежизнеспособным, несмотря на анализ всех возможных альтернатив, следует не только констатировать этот факт, но и объяснить причины неудачи. </a:t>
            </a:r>
          </a:p>
          <a:p>
            <a:r>
              <a:rPr lang="ru-RU" dirty="0" smtClean="0"/>
              <a:t>При этом необходимо руководствоваться тем, что </a:t>
            </a:r>
            <a:r>
              <a:rPr lang="ru-RU" i="1" dirty="0" smtClean="0">
                <a:solidFill>
                  <a:srgbClr val="CC0000"/>
                </a:solidFill>
              </a:rPr>
              <a:t>даже отрицательное решение об инвестировании, принятое по результатам ТЭО, имеет большую ценность для инвестора, так как предотвращает ошибочное размещение капитала</a:t>
            </a:r>
            <a:r>
              <a:rPr lang="ru-RU" dirty="0" smtClean="0"/>
              <a:t>.</a:t>
            </a:r>
          </a:p>
          <a:p>
            <a:endParaRPr lang="ru-RU" dirty="0"/>
          </a:p>
        </p:txBody>
      </p:sp>
    </p:spTree>
    <p:extLst>
      <p:ext uri="{BB962C8B-B14F-4D97-AF65-F5344CB8AC3E}">
        <p14:creationId xmlns:p14="http://schemas.microsoft.com/office/powerpoint/2010/main" val="344729810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pPr algn="r"/>
            <a:r>
              <a:rPr lang="ru-RU" sz="3600" dirty="0">
                <a:solidFill>
                  <a:schemeClr val="tx1"/>
                </a:solidFill>
              </a:rPr>
              <a:t>Подготовка оценочного заключения</a:t>
            </a:r>
          </a:p>
          <a:p>
            <a:endParaRPr lang="ru-RU" dirty="0"/>
          </a:p>
        </p:txBody>
      </p:sp>
    </p:spTree>
    <p:extLst>
      <p:ext uri="{BB962C8B-B14F-4D97-AF65-F5344CB8AC3E}">
        <p14:creationId xmlns:p14="http://schemas.microsoft.com/office/powerpoint/2010/main" val="2251911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229600" cy="792088"/>
          </a:xfrm>
        </p:spPr>
        <p:txBody>
          <a:bodyPr>
            <a:normAutofit fontScale="90000"/>
          </a:bodyPr>
          <a:lstStyle/>
          <a:p>
            <a:pPr marL="571500" lvl="0" indent="-571500" algn="l">
              <a:buFont typeface="Arial" panose="020B0604020202020204" pitchFamily="34" charset="0"/>
              <a:buChar char="•"/>
            </a:pPr>
            <a:r>
              <a:rPr lang="ru-RU" sz="3100" b="1" dirty="0"/>
              <a:t>инвестиции в недвижимость</a:t>
            </a:r>
            <a:r>
              <a:rPr lang="ru-RU" sz="2800" b="1" dirty="0"/>
              <a:t/>
            </a:r>
            <a:br>
              <a:rPr lang="ru-RU" sz="2800" b="1" dirty="0"/>
            </a:br>
            <a:endParaRPr lang="ru-RU" sz="2800" b="1"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96" y="1124097"/>
            <a:ext cx="4367932" cy="2947466"/>
          </a:xfrm>
          <a:prstGeom prst="rect">
            <a:avLst/>
          </a:prstGeom>
        </p:spPr>
      </p:pic>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4071563"/>
            <a:ext cx="4152376" cy="2770413"/>
          </a:xfr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4057" y="1412776"/>
            <a:ext cx="4464495" cy="3599196"/>
          </a:xfrm>
          <a:prstGeom prst="rect">
            <a:avLst/>
          </a:prstGeom>
        </p:spPr>
      </p:pic>
    </p:spTree>
    <p:extLst>
      <p:ext uri="{BB962C8B-B14F-4D97-AF65-F5344CB8AC3E}">
        <p14:creationId xmlns:p14="http://schemas.microsoft.com/office/powerpoint/2010/main" val="338438971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8680"/>
            <a:ext cx="8229600" cy="5577483"/>
          </a:xfrm>
        </p:spPr>
        <p:txBody>
          <a:bodyPr>
            <a:normAutofit fontScale="92500" lnSpcReduction="10000"/>
          </a:bodyPr>
          <a:lstStyle/>
          <a:p>
            <a:pPr marL="0" indent="0">
              <a:buNone/>
            </a:pPr>
            <a:r>
              <a:rPr lang="ru-RU" b="1" i="1" dirty="0">
                <a:solidFill>
                  <a:srgbClr val="0000CC"/>
                </a:solidFill>
              </a:rPr>
              <a:t>При составлении оценочного заклю­чения </a:t>
            </a:r>
            <a:endParaRPr lang="ru-RU" b="1" i="1" dirty="0" smtClean="0">
              <a:solidFill>
                <a:srgbClr val="0000CC"/>
              </a:solidFill>
            </a:endParaRPr>
          </a:p>
          <a:p>
            <a:r>
              <a:rPr lang="ru-RU" i="1" dirty="0" smtClean="0">
                <a:solidFill>
                  <a:srgbClr val="CC0000"/>
                </a:solidFill>
              </a:rPr>
              <a:t>оценивается </a:t>
            </a:r>
            <a:r>
              <a:rPr lang="ru-RU" i="1" dirty="0">
                <a:solidFill>
                  <a:srgbClr val="CC0000"/>
                </a:solidFill>
              </a:rPr>
              <a:t>достоверность собранных данных</a:t>
            </a:r>
            <a:r>
              <a:rPr lang="ru-RU" dirty="0"/>
              <a:t>, использованных для обоснования и оценки проекта. </a:t>
            </a:r>
            <a:endParaRPr lang="ru-RU" dirty="0" smtClean="0"/>
          </a:p>
          <a:p>
            <a:r>
              <a:rPr lang="ru-RU" i="1" dirty="0" smtClean="0">
                <a:solidFill>
                  <a:srgbClr val="CC0000"/>
                </a:solidFill>
              </a:rPr>
              <a:t>полнота </a:t>
            </a:r>
            <a:r>
              <a:rPr lang="ru-RU" i="1" dirty="0">
                <a:solidFill>
                  <a:srgbClr val="CC0000"/>
                </a:solidFill>
              </a:rPr>
              <a:t>учета и анализа всех факторов проекта</a:t>
            </a:r>
            <a:r>
              <a:rPr lang="ru-RU" dirty="0"/>
              <a:t>, обу­словленных его деловой средой, месторасположением и знаниями о соот­ветствующем бизнесе, а также наличием ресурсов. </a:t>
            </a:r>
            <a:endParaRPr lang="ru-RU" dirty="0" smtClean="0"/>
          </a:p>
          <a:p>
            <a:r>
              <a:rPr lang="ru-RU" i="1" dirty="0" smtClean="0">
                <a:solidFill>
                  <a:srgbClr val="CC0000"/>
                </a:solidFill>
              </a:rPr>
              <a:t>проверка </a:t>
            </a:r>
            <a:r>
              <a:rPr lang="ru-RU" i="1" dirty="0">
                <a:solidFill>
                  <a:srgbClr val="CC0000"/>
                </a:solidFill>
              </a:rPr>
              <a:t>корректности оценки </a:t>
            </a:r>
            <a:r>
              <a:rPr lang="ru-RU" dirty="0"/>
              <a:t>(расчетов) и анализа по­казателей и характеристик проекта, выполненных в рамках </a:t>
            </a:r>
            <a:r>
              <a:rPr lang="ru-RU" dirty="0" smtClean="0"/>
              <a:t>ТЭО. </a:t>
            </a:r>
            <a:endParaRPr lang="ru-RU" dirty="0"/>
          </a:p>
        </p:txBody>
      </p:sp>
    </p:spTree>
    <p:extLst>
      <p:ext uri="{BB962C8B-B14F-4D97-AF65-F5344CB8AC3E}">
        <p14:creationId xmlns:p14="http://schemas.microsoft.com/office/powerpoint/2010/main" val="4374253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92696"/>
            <a:ext cx="8229600" cy="5433467"/>
          </a:xfrm>
        </p:spPr>
        <p:txBody>
          <a:bodyPr>
            <a:normAutofit/>
          </a:bodyPr>
          <a:lstStyle/>
          <a:p>
            <a:pPr marL="0" indent="0">
              <a:buNone/>
            </a:pPr>
            <a:r>
              <a:rPr lang="ru-RU" b="1" dirty="0" smtClean="0"/>
              <a:t>Согласно Постановлению Совета Министров Республики Беларусь от 26 </a:t>
            </a:r>
            <a:r>
              <a:rPr lang="ru-RU" b="1" dirty="0"/>
              <a:t>мая 2014 г. № </a:t>
            </a:r>
            <a:r>
              <a:rPr lang="ru-RU" b="1" dirty="0" smtClean="0"/>
              <a:t>506 «О </a:t>
            </a:r>
            <a:r>
              <a:rPr lang="ru-RU" b="1" dirty="0"/>
              <a:t>бизнес-планах инвестиционных </a:t>
            </a:r>
            <a:r>
              <a:rPr lang="ru-RU" b="1" dirty="0" smtClean="0"/>
              <a:t>проектов»:</a:t>
            </a:r>
          </a:p>
          <a:p>
            <a:r>
              <a:rPr lang="ru-RU" b="1" dirty="0">
                <a:solidFill>
                  <a:srgbClr val="0000CC"/>
                </a:solidFill>
              </a:rPr>
              <a:t>экспертиза инвестиционного </a:t>
            </a:r>
            <a:r>
              <a:rPr lang="ru-RU" b="1" dirty="0" smtClean="0">
                <a:solidFill>
                  <a:srgbClr val="0000CC"/>
                </a:solidFill>
              </a:rPr>
              <a:t>проекта</a:t>
            </a:r>
            <a:r>
              <a:rPr lang="ru-RU" dirty="0"/>
              <a:t> – </a:t>
            </a:r>
            <a:r>
              <a:rPr lang="ru-RU" i="1" dirty="0">
                <a:solidFill>
                  <a:srgbClr val="0000CC"/>
                </a:solidFill>
              </a:rPr>
              <a:t>оценка (анализ) бизнес-плана </a:t>
            </a:r>
            <a:r>
              <a:rPr lang="ru-RU" dirty="0"/>
              <a:t>инвестиционного </a:t>
            </a:r>
            <a:r>
              <a:rPr lang="ru-RU" dirty="0" smtClean="0"/>
              <a:t>проекта </a:t>
            </a:r>
            <a:r>
              <a:rPr lang="ru-RU" dirty="0"/>
              <a:t>и (или) иных документов, </a:t>
            </a:r>
            <a:r>
              <a:rPr lang="ru-RU" dirty="0">
                <a:solidFill>
                  <a:srgbClr val="CC0000"/>
                </a:solidFill>
              </a:rPr>
              <a:t>результатом</a:t>
            </a:r>
            <a:r>
              <a:rPr lang="ru-RU" dirty="0"/>
              <a:t> которой является соответствующее </a:t>
            </a:r>
            <a:r>
              <a:rPr lang="ru-RU" dirty="0">
                <a:solidFill>
                  <a:srgbClr val="CC0000"/>
                </a:solidFill>
              </a:rPr>
              <a:t>заключение по инвестиционному </a:t>
            </a:r>
            <a:r>
              <a:rPr lang="ru-RU" dirty="0" smtClean="0">
                <a:solidFill>
                  <a:srgbClr val="CC0000"/>
                </a:solidFill>
              </a:rPr>
              <a:t>проекту.</a:t>
            </a:r>
            <a:endParaRPr lang="ru-RU" dirty="0">
              <a:solidFill>
                <a:srgbClr val="CC0000"/>
              </a:solidFill>
            </a:endParaRPr>
          </a:p>
          <a:p>
            <a:endParaRPr lang="ru-RU" dirty="0"/>
          </a:p>
        </p:txBody>
      </p:sp>
    </p:spTree>
    <p:extLst>
      <p:ext uri="{BB962C8B-B14F-4D97-AF65-F5344CB8AC3E}">
        <p14:creationId xmlns:p14="http://schemas.microsoft.com/office/powerpoint/2010/main" val="79902710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92696"/>
            <a:ext cx="8229600" cy="5760640"/>
          </a:xfrm>
        </p:spPr>
        <p:txBody>
          <a:bodyPr>
            <a:normAutofit/>
          </a:bodyPr>
          <a:lstStyle/>
          <a:p>
            <a:pPr marL="0" indent="0">
              <a:buNone/>
            </a:pPr>
            <a:r>
              <a:rPr lang="ru-RU" b="1" i="1" dirty="0" smtClean="0">
                <a:solidFill>
                  <a:srgbClr val="0000CC"/>
                </a:solidFill>
              </a:rPr>
              <a:t>Локальная </a:t>
            </a:r>
            <a:r>
              <a:rPr lang="ru-RU" b="1" i="1" dirty="0">
                <a:solidFill>
                  <a:srgbClr val="0000CC"/>
                </a:solidFill>
              </a:rPr>
              <a:t>экспертиза инвестиционных проектов</a:t>
            </a:r>
            <a:r>
              <a:rPr lang="ru-RU" dirty="0"/>
              <a:t> – экспертиза, проводимая соответствующим органом управления, в том числе </a:t>
            </a:r>
            <a:endParaRPr lang="ru-RU" dirty="0" smtClean="0"/>
          </a:p>
          <a:p>
            <a:r>
              <a:rPr lang="ru-RU" b="1" dirty="0" smtClean="0"/>
              <a:t>Министерством </a:t>
            </a:r>
            <a:r>
              <a:rPr lang="ru-RU" b="1" dirty="0"/>
              <a:t>финансов</a:t>
            </a:r>
            <a:r>
              <a:rPr lang="ru-RU" dirty="0"/>
              <a:t>, </a:t>
            </a:r>
            <a:endParaRPr lang="ru-RU" dirty="0" smtClean="0"/>
          </a:p>
          <a:p>
            <a:r>
              <a:rPr lang="ru-RU" b="1" dirty="0" smtClean="0"/>
              <a:t>кредитодателями </a:t>
            </a:r>
            <a:r>
              <a:rPr lang="ru-RU" b="1" dirty="0"/>
              <a:t>(заимодавцами)</a:t>
            </a:r>
            <a:r>
              <a:rPr lang="ru-RU" dirty="0"/>
              <a:t>, а также </a:t>
            </a:r>
            <a:endParaRPr lang="ru-RU" dirty="0" smtClean="0"/>
          </a:p>
          <a:p>
            <a:r>
              <a:rPr lang="ru-RU" b="1" dirty="0" smtClean="0"/>
              <a:t>государственная </a:t>
            </a:r>
            <a:r>
              <a:rPr lang="ru-RU" b="1" dirty="0"/>
              <a:t>научно-техническая экспертиза</a:t>
            </a:r>
            <a:r>
              <a:rPr lang="ru-RU" dirty="0"/>
              <a:t>, осуществляемая государственными экспертными советами, созданными Государственным комитетом по науке и технологиям</a:t>
            </a:r>
            <a:r>
              <a:rPr lang="ru-RU" dirty="0" smtClean="0"/>
              <a:t>;</a:t>
            </a:r>
            <a:endParaRPr lang="ru-RU" dirty="0"/>
          </a:p>
        </p:txBody>
      </p:sp>
    </p:spTree>
    <p:extLst>
      <p:ext uri="{BB962C8B-B14F-4D97-AF65-F5344CB8AC3E}">
        <p14:creationId xmlns:p14="http://schemas.microsoft.com/office/powerpoint/2010/main" val="42190020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92696"/>
            <a:ext cx="8229600" cy="5760640"/>
          </a:xfrm>
        </p:spPr>
        <p:txBody>
          <a:bodyPr>
            <a:normAutofit/>
          </a:bodyPr>
          <a:lstStyle/>
          <a:p>
            <a:pPr marL="0" indent="0">
              <a:buNone/>
            </a:pPr>
            <a:r>
              <a:rPr lang="ru-RU" b="1" i="1" dirty="0" smtClean="0">
                <a:solidFill>
                  <a:srgbClr val="0000CC"/>
                </a:solidFill>
              </a:rPr>
              <a:t>Государственная </a:t>
            </a:r>
            <a:r>
              <a:rPr lang="ru-RU" b="1" i="1" dirty="0">
                <a:solidFill>
                  <a:srgbClr val="0000CC"/>
                </a:solidFill>
              </a:rPr>
              <a:t>комплексная экспертиза инвестиционных проектов</a:t>
            </a:r>
            <a:r>
              <a:rPr lang="ru-RU" dirty="0"/>
              <a:t> – экспертиза, проводимая </a:t>
            </a:r>
            <a:r>
              <a:rPr lang="ru-RU" b="1" dirty="0"/>
              <a:t>Министерством экономики с учетом результатов локальных экспертиз </a:t>
            </a:r>
            <a:r>
              <a:rPr lang="ru-RU" dirty="0"/>
              <a:t>в целях подготовки заключения о целесообразности оказания государственной поддержки для реализации инвестиционного проекта</a:t>
            </a:r>
            <a:r>
              <a:rPr lang="ru-RU" dirty="0" smtClean="0"/>
              <a:t>.</a:t>
            </a:r>
          </a:p>
        </p:txBody>
      </p:sp>
    </p:spTree>
    <p:extLst>
      <p:ext uri="{BB962C8B-B14F-4D97-AF65-F5344CB8AC3E}">
        <p14:creationId xmlns:p14="http://schemas.microsoft.com/office/powerpoint/2010/main" val="7767941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457200" y="692150"/>
            <a:ext cx="8229600" cy="5761186"/>
          </a:xfrm>
        </p:spPr>
        <p:txBody>
          <a:bodyPr>
            <a:normAutofit fontScale="70000" lnSpcReduction="20000"/>
          </a:bodyPr>
          <a:lstStyle/>
          <a:p>
            <a:pPr marL="0" indent="0">
              <a:buNone/>
            </a:pPr>
            <a:r>
              <a:rPr lang="ru-RU" sz="3400" dirty="0"/>
              <a:t>Государственная комплексная экспертиза </a:t>
            </a:r>
            <a:r>
              <a:rPr lang="ru-RU" sz="3400" b="1" dirty="0">
                <a:solidFill>
                  <a:srgbClr val="0000CC"/>
                </a:solidFill>
              </a:rPr>
              <a:t>проводится </a:t>
            </a:r>
            <a:r>
              <a:rPr lang="ru-RU" sz="3400" b="1" dirty="0" smtClean="0">
                <a:solidFill>
                  <a:srgbClr val="0000CC"/>
                </a:solidFill>
              </a:rPr>
              <a:t>в отношении </a:t>
            </a:r>
            <a:r>
              <a:rPr lang="ru-RU" sz="3400" b="1" dirty="0">
                <a:solidFill>
                  <a:srgbClr val="0000CC"/>
                </a:solidFill>
              </a:rPr>
              <a:t>инвестиционных проектов, претендующих на</a:t>
            </a:r>
            <a:r>
              <a:rPr lang="ru-RU" sz="3400" dirty="0" smtClean="0"/>
              <a:t>:</a:t>
            </a:r>
          </a:p>
          <a:p>
            <a:r>
              <a:rPr lang="ru-RU" sz="3400" dirty="0"/>
              <a:t>привлечение внешних государственных </a:t>
            </a:r>
            <a:r>
              <a:rPr lang="ru-RU" sz="3400" i="1" dirty="0">
                <a:solidFill>
                  <a:srgbClr val="0000CC"/>
                </a:solidFill>
              </a:rPr>
              <a:t>займов</a:t>
            </a:r>
            <a:r>
              <a:rPr lang="ru-RU" sz="3400" dirty="0"/>
              <a:t> и (или) внешних займов, привлеченных </a:t>
            </a:r>
            <a:r>
              <a:rPr lang="ru-RU" sz="3400" i="1" dirty="0">
                <a:solidFill>
                  <a:srgbClr val="0000CC"/>
                </a:solidFill>
              </a:rPr>
              <a:t>под гарантии Правительства Республики Беларусь</a:t>
            </a:r>
            <a:r>
              <a:rPr lang="ru-RU" sz="3400" dirty="0"/>
              <a:t>;</a:t>
            </a:r>
          </a:p>
          <a:p>
            <a:r>
              <a:rPr lang="ru-RU" sz="3400" i="1" dirty="0" smtClean="0">
                <a:solidFill>
                  <a:srgbClr val="0000CC"/>
                </a:solidFill>
              </a:rPr>
              <a:t>предоставление </a:t>
            </a:r>
            <a:r>
              <a:rPr lang="ru-RU" sz="3400" i="1" dirty="0">
                <a:solidFill>
                  <a:srgbClr val="0000CC"/>
                </a:solidFill>
              </a:rPr>
              <a:t>гарантий Правительства </a:t>
            </a:r>
            <a:r>
              <a:rPr lang="ru-RU" sz="3400" dirty="0"/>
              <a:t>Республики Беларусь по кредитам, выдаваемым банками Республики Беларусь;</a:t>
            </a:r>
          </a:p>
          <a:p>
            <a:r>
              <a:rPr lang="ru-RU" sz="3400" i="1" dirty="0" smtClean="0">
                <a:solidFill>
                  <a:srgbClr val="0000CC"/>
                </a:solidFill>
              </a:rPr>
              <a:t>предоставление</a:t>
            </a:r>
            <a:r>
              <a:rPr lang="ru-RU" sz="3400" dirty="0" smtClean="0"/>
              <a:t> </a:t>
            </a:r>
            <a:r>
              <a:rPr lang="ru-RU" sz="3400" dirty="0"/>
              <a:t>при заключении инвестиционного договора между инвестором (инвесторами) и Республикой Беларусь </a:t>
            </a:r>
            <a:r>
              <a:rPr lang="ru-RU" sz="3400" i="1" dirty="0">
                <a:solidFill>
                  <a:srgbClr val="0000CC"/>
                </a:solidFill>
              </a:rPr>
              <a:t>льгот и (или) преференций инвестору </a:t>
            </a:r>
            <a:r>
              <a:rPr lang="ru-RU" sz="3400" dirty="0"/>
              <a:t>(инвесторам) и (или) организации, созданной инвестором (инвесторами), либо организации, в отношении которой инвестор (инвесторы) имеет возможность определять принимаемые ею решения по основаниям, установленным законодательством, не установленных решениями Президента Республики Беларусь, иными актами законодательства</a:t>
            </a:r>
            <a:r>
              <a:rPr lang="ru-RU" sz="3400" dirty="0" smtClean="0"/>
              <a:t>.</a:t>
            </a:r>
            <a:endParaRPr lang="ru-RU" dirty="0"/>
          </a:p>
        </p:txBody>
      </p:sp>
    </p:spTree>
    <p:extLst>
      <p:ext uri="{BB962C8B-B14F-4D97-AF65-F5344CB8AC3E}">
        <p14:creationId xmlns:p14="http://schemas.microsoft.com/office/powerpoint/2010/main" val="274348719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Литература:</a:t>
            </a:r>
            <a:endParaRPr lang="ru-RU" dirty="0"/>
          </a:p>
        </p:txBody>
      </p:sp>
      <p:sp>
        <p:nvSpPr>
          <p:cNvPr id="3" name="Объект 2"/>
          <p:cNvSpPr>
            <a:spLocks noGrp="1"/>
          </p:cNvSpPr>
          <p:nvPr>
            <p:ph idx="1"/>
          </p:nvPr>
        </p:nvSpPr>
        <p:spPr>
          <a:xfrm>
            <a:off x="457200" y="1268760"/>
            <a:ext cx="8229600" cy="4857403"/>
          </a:xfrm>
        </p:spPr>
        <p:txBody>
          <a:bodyPr>
            <a:normAutofit fontScale="85000" lnSpcReduction="10000"/>
          </a:bodyPr>
          <a:lstStyle/>
          <a:p>
            <a:pPr marL="514350" lvl="0" indent="-514350">
              <a:buFont typeface="+mj-lt"/>
              <a:buAutoNum type="arabicPeriod"/>
            </a:pPr>
            <a:r>
              <a:rPr lang="ru-RU" dirty="0"/>
              <a:t>Теплова, Т.В. Инвестиции: учебник для бакалавров / Т.В. Теплова. – М. : издательство </a:t>
            </a:r>
            <a:r>
              <a:rPr lang="ru-RU" dirty="0" err="1"/>
              <a:t>Юрайт</a:t>
            </a:r>
            <a:r>
              <a:rPr lang="ru-RU" dirty="0"/>
              <a:t>, 2016. – 781 с. </a:t>
            </a:r>
          </a:p>
          <a:p>
            <a:pPr marL="514350" lvl="0" indent="-514350">
              <a:buFont typeface="+mj-lt"/>
              <a:buAutoNum type="arabicPeriod"/>
            </a:pPr>
            <a:r>
              <a:rPr lang="ru-RU" dirty="0" smtClean="0"/>
              <a:t>Гончаров</a:t>
            </a:r>
            <a:r>
              <a:rPr lang="ru-RU" dirty="0"/>
              <a:t>, В.И. Инвестиционное проектирование: </a:t>
            </a:r>
            <a:r>
              <a:rPr lang="ru-RU" dirty="0" smtClean="0"/>
              <a:t>учебное </a:t>
            </a:r>
            <a:r>
              <a:rPr lang="ru-RU" dirty="0"/>
              <a:t>пособие / В.И. Гончаров. – Минск: Современная школа, 2010. – 319 с.: ил</a:t>
            </a:r>
            <a:r>
              <a:rPr lang="ru-RU" dirty="0" smtClean="0"/>
              <a:t>.</a:t>
            </a:r>
          </a:p>
          <a:p>
            <a:pPr marL="514350" lvl="0" indent="-514350">
              <a:buFont typeface="+mj-lt"/>
              <a:buAutoNum type="arabicPeriod"/>
            </a:pPr>
            <a:r>
              <a:rPr lang="ru-RU" dirty="0" err="1" smtClean="0"/>
              <a:t>Лимитовский</a:t>
            </a:r>
            <a:r>
              <a:rPr lang="ru-RU" dirty="0"/>
              <a:t>, М.А. Инвестиционные проекты и реальные опционы на развивающихся рынках : учебное пособие для </a:t>
            </a:r>
            <a:r>
              <a:rPr lang="ru-RU" dirty="0" err="1"/>
              <a:t>бакалавриата</a:t>
            </a:r>
            <a:r>
              <a:rPr lang="ru-RU" dirty="0"/>
              <a:t> и магистратуры / М.А. </a:t>
            </a:r>
            <a:r>
              <a:rPr lang="ru-RU" dirty="0" err="1"/>
              <a:t>Лимитовский</a:t>
            </a:r>
            <a:r>
              <a:rPr lang="ru-RU" dirty="0"/>
              <a:t> – 5-е изд., </a:t>
            </a:r>
            <a:r>
              <a:rPr lang="ru-RU" dirty="0" err="1"/>
              <a:t>перераб</a:t>
            </a:r>
            <a:r>
              <a:rPr lang="ru-RU" dirty="0"/>
              <a:t>. и доп. – М. : Издательство </a:t>
            </a:r>
            <a:r>
              <a:rPr lang="ru-RU" dirty="0" err="1"/>
              <a:t>Юрайт</a:t>
            </a:r>
            <a:r>
              <a:rPr lang="ru-RU" dirty="0"/>
              <a:t>, 2017. – 486 с.</a:t>
            </a:r>
          </a:p>
          <a:p>
            <a:endParaRPr lang="ru-RU" dirty="0"/>
          </a:p>
        </p:txBody>
      </p:sp>
    </p:spTree>
    <p:extLst>
      <p:ext uri="{BB962C8B-B14F-4D97-AF65-F5344CB8AC3E}">
        <p14:creationId xmlns:p14="http://schemas.microsoft.com/office/powerpoint/2010/main" val="24368587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92696"/>
            <a:ext cx="8229600" cy="5433467"/>
          </a:xfrm>
        </p:spPr>
        <p:txBody>
          <a:bodyPr>
            <a:normAutofit lnSpcReduction="10000"/>
          </a:bodyPr>
          <a:lstStyle/>
          <a:p>
            <a:pPr marL="514350" lvl="0" indent="-514350">
              <a:buFont typeface="+mj-lt"/>
              <a:buAutoNum type="arabicPeriod" startAt="4"/>
            </a:pPr>
            <a:r>
              <a:rPr lang="ru-RU" sz="2800" dirty="0" smtClean="0"/>
              <a:t>Закон </a:t>
            </a:r>
            <a:r>
              <a:rPr lang="ru-RU" sz="2800" dirty="0"/>
              <a:t>Республики Беларусь «Об инвестициях» от 12.07.2013 г. № 53-3..</a:t>
            </a:r>
            <a:endParaRPr lang="ru-RU" sz="2800" dirty="0" smtClean="0"/>
          </a:p>
          <a:p>
            <a:pPr marL="514350" lvl="0" indent="-514350">
              <a:buFont typeface="+mj-lt"/>
              <a:buAutoNum type="arabicPeriod" startAt="4"/>
            </a:pPr>
            <a:r>
              <a:rPr lang="ru-RU" sz="2800" dirty="0" smtClean="0"/>
              <a:t>Якубовская</a:t>
            </a:r>
            <a:r>
              <a:rPr lang="ru-RU" sz="2800" dirty="0"/>
              <a:t>, Т.Л. Инвестиционное проектирование : учебно-методическое пособие для направлений специальностей 1-27 02 01-01 «Транспортная логистика (автомобильный транспорт)» и 1-27 01 01-02 «Экономика и организация производства (автомобильный транспорт)» / Т.Л. Якубовская. Минск: БНТУ, 2020. – 133 с</a:t>
            </a:r>
            <a:r>
              <a:rPr lang="ru-RU" sz="2800" dirty="0" smtClean="0"/>
              <a:t>.</a:t>
            </a:r>
          </a:p>
          <a:p>
            <a:pPr marL="514350" lvl="0" indent="-514350">
              <a:buFont typeface="+mj-lt"/>
              <a:buAutoNum type="arabicPeriod" startAt="4"/>
            </a:pPr>
            <a:r>
              <a:rPr lang="ru-RU" sz="2800" dirty="0" smtClean="0"/>
              <a:t>Постановление</a:t>
            </a:r>
            <a:r>
              <a:rPr lang="ru-RU" sz="2800" dirty="0"/>
              <a:t> Совета Министров Республики Беларусь от 26 мая 2014 г. № 506 «О бизнес-планах инвестиционных проектов»</a:t>
            </a:r>
          </a:p>
          <a:p>
            <a:endParaRPr lang="ru-RU" dirty="0"/>
          </a:p>
        </p:txBody>
      </p:sp>
    </p:spTree>
    <p:extLst>
      <p:ext uri="{BB962C8B-B14F-4D97-AF65-F5344CB8AC3E}">
        <p14:creationId xmlns:p14="http://schemas.microsoft.com/office/powerpoint/2010/main" val="39233244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TotalTime>
  <Words>4111</Words>
  <Application>Microsoft Office PowerPoint</Application>
  <PresentationFormat>Экран (4:3)</PresentationFormat>
  <Paragraphs>437</Paragraphs>
  <Slides>96</Slides>
  <Notes>7</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96</vt:i4>
      </vt:variant>
    </vt:vector>
  </HeadingPairs>
  <TitlesOfParts>
    <vt:vector size="102" baseType="lpstr">
      <vt:lpstr>Arial</vt:lpstr>
      <vt:lpstr>Calibri</vt:lpstr>
      <vt:lpstr>Courier New</vt:lpstr>
      <vt:lpstr>Times New Roman</vt:lpstr>
      <vt:lpstr>Wingdings</vt:lpstr>
      <vt:lpstr>Тема Office</vt:lpstr>
      <vt:lpstr>Презентация PowerPoint</vt:lpstr>
      <vt:lpstr>Презентация PowerPoint</vt:lpstr>
      <vt:lpstr> Способы осуществления инвестиций: </vt:lpstr>
      <vt:lpstr>Классификация инвестиций</vt:lpstr>
      <vt:lpstr>В зависимости от объектов вложения капитала </vt:lpstr>
      <vt:lpstr>капитальные вложения (инвестиции в основной материальный капитал компаний) </vt:lpstr>
      <vt:lpstr>капитальный ремонт</vt:lpstr>
      <vt:lpstr>инвестиции на приобретение земельных участков и объектов природопользования </vt:lpstr>
      <vt:lpstr>инвестиции в недвижимость </vt:lpstr>
      <vt:lpstr>вложения в драгоценные металлы и драгоценные камни, предметы коллекционирования и антиквариата</vt:lpstr>
      <vt:lpstr>Презентация PowerPoint</vt:lpstr>
      <vt:lpstr>приобретение ценностей фондового рынка (государственные облигации, акции и корпоративные облигации) </vt:lpstr>
      <vt:lpstr>приобретение ценностей денежного рынка (валюта, депозиты, межбанковские и коммерческие кредиты)</vt:lpstr>
      <vt:lpstr>Презентация PowerPoint</vt:lpstr>
      <vt:lpstr>право на объекты промышленной собственности</vt:lpstr>
      <vt:lpstr>техническое и организационное ноу-хау</vt:lpstr>
      <vt:lpstr>Презентация PowerPoint</vt:lpstr>
      <vt:lpstr>Презентация PowerPoint</vt:lpstr>
      <vt:lpstr>Презентация PowerPoint</vt:lpstr>
      <vt:lpstr>Презентация PowerPoint</vt:lpstr>
      <vt:lpstr>Презентация PowerPoint</vt:lpstr>
      <vt:lpstr>В зависимости от характера участия в инвестировании</vt:lpstr>
      <vt:lpstr>В зависимости от периода инвестирования </vt:lpstr>
      <vt:lpstr>В зависимости от формы собственности</vt:lpstr>
      <vt:lpstr>Иностранные инвестиции подразделяются </vt:lpstr>
      <vt:lpstr>  1.1.2. Инвестиционная деятельность и участники инвестиционного рынка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Литература:</vt:lpstr>
      <vt:lpstr>Презентация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Tilly</dc:creator>
  <cp:lastModifiedBy>Татьяна Якубовская</cp:lastModifiedBy>
  <cp:revision>81</cp:revision>
  <dcterms:created xsi:type="dcterms:W3CDTF">2014-09-17T18:53:00Z</dcterms:created>
  <dcterms:modified xsi:type="dcterms:W3CDTF">2021-12-24T08:34:57Z</dcterms:modified>
</cp:coreProperties>
</file>