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6"/>
  </p:notesMasterIdLst>
  <p:sldIdLst>
    <p:sldId id="344" r:id="rId2"/>
    <p:sldId id="335" r:id="rId3"/>
    <p:sldId id="260" r:id="rId4"/>
    <p:sldId id="262" r:id="rId5"/>
    <p:sldId id="345" r:id="rId6"/>
    <p:sldId id="346" r:id="rId7"/>
    <p:sldId id="347" r:id="rId8"/>
    <p:sldId id="263" r:id="rId9"/>
    <p:sldId id="265" r:id="rId10"/>
    <p:sldId id="266" r:id="rId11"/>
    <p:sldId id="267" r:id="rId12"/>
    <p:sldId id="293" r:id="rId13"/>
    <p:sldId id="269" r:id="rId14"/>
    <p:sldId id="270" r:id="rId15"/>
    <p:sldId id="271" r:id="rId16"/>
    <p:sldId id="348" r:id="rId17"/>
    <p:sldId id="272" r:id="rId18"/>
    <p:sldId id="273" r:id="rId19"/>
    <p:sldId id="339" r:id="rId20"/>
    <p:sldId id="340" r:id="rId21"/>
    <p:sldId id="341" r:id="rId22"/>
    <p:sldId id="349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350" r:id="rId32"/>
    <p:sldId id="342" r:id="rId33"/>
    <p:sldId id="351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5" r:id="rId44"/>
    <p:sldId id="296" r:id="rId45"/>
    <p:sldId id="298" r:id="rId46"/>
    <p:sldId id="299" r:id="rId47"/>
    <p:sldId id="300" r:id="rId48"/>
    <p:sldId id="302" r:id="rId49"/>
    <p:sldId id="303" r:id="rId50"/>
    <p:sldId id="304" r:id="rId51"/>
    <p:sldId id="315" r:id="rId52"/>
    <p:sldId id="316" r:id="rId53"/>
    <p:sldId id="317" r:id="rId54"/>
    <p:sldId id="318" r:id="rId55"/>
    <p:sldId id="319" r:id="rId56"/>
    <p:sldId id="321" r:id="rId57"/>
    <p:sldId id="354" r:id="rId58"/>
    <p:sldId id="325" r:id="rId59"/>
    <p:sldId id="355" r:id="rId60"/>
    <p:sldId id="356" r:id="rId61"/>
    <p:sldId id="326" r:id="rId62"/>
    <p:sldId id="358" r:id="rId63"/>
    <p:sldId id="352" r:id="rId64"/>
    <p:sldId id="353" r:id="rId6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0000CC"/>
    <a:srgbClr val="A50021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22" autoAdjust="0"/>
    <p:restoredTop sz="78780" autoAdjust="0"/>
  </p:normalViewPr>
  <p:slideViewPr>
    <p:cSldViewPr>
      <p:cViewPr varScale="1">
        <p:scale>
          <a:sx n="58" d="100"/>
          <a:sy n="58" d="100"/>
        </p:scale>
        <p:origin x="45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D7C599A-D176-46D4-801D-A31928FE8548}" type="doc">
      <dgm:prSet loTypeId="urn:microsoft.com/office/officeart/2005/8/layout/process2" loCatId="process" qsTypeId="urn:microsoft.com/office/officeart/2005/8/quickstyle/simple1" qsCatId="simple" csTypeId="urn:microsoft.com/office/officeart/2005/8/colors/accent0_1" csCatId="mainScheme" phldr="1"/>
      <dgm:spPr/>
    </dgm:pt>
    <dgm:pt modelId="{EF7BCECC-C134-409B-9452-5FE74EE55540}">
      <dgm:prSet phldrT="[Текст]" custT="1"/>
      <dgm:spPr/>
      <dgm:t>
        <a:bodyPr/>
        <a:lstStyle/>
        <a:p>
          <a:r>
            <a:rPr lang="ru-RU" sz="2400" dirty="0" smtClean="0">
              <a:solidFill>
                <a:srgbClr val="C00000"/>
              </a:solidFill>
            </a:rPr>
            <a:t>1)</a:t>
          </a:r>
          <a:r>
            <a:rPr lang="ru-RU" sz="2400" dirty="0" smtClean="0"/>
            <a:t> </a:t>
          </a:r>
          <a:r>
            <a:rPr lang="ru-RU" sz="2400" b="1" dirty="0" smtClean="0"/>
            <a:t>оценка ожидаемых </a:t>
          </a:r>
          <a:r>
            <a:rPr lang="ru-RU" sz="2400" b="1" i="1" dirty="0" smtClean="0">
              <a:solidFill>
                <a:srgbClr val="CC0000"/>
              </a:solidFill>
            </a:rPr>
            <a:t>позитивных</a:t>
          </a:r>
          <a:r>
            <a:rPr lang="ru-RU" sz="2400" b="1" dirty="0" smtClean="0"/>
            <a:t> результатов осуществления проекта</a:t>
          </a:r>
          <a:endParaRPr lang="ru-RU" sz="2400" b="1" dirty="0"/>
        </a:p>
      </dgm:t>
    </dgm:pt>
    <dgm:pt modelId="{FB30C815-4F6D-4B80-B0B8-923BCB6CD48C}" type="parTrans" cxnId="{0E8F9B2A-A4B2-43E0-9526-085CDABB7B35}">
      <dgm:prSet/>
      <dgm:spPr/>
      <dgm:t>
        <a:bodyPr/>
        <a:lstStyle/>
        <a:p>
          <a:endParaRPr lang="ru-RU"/>
        </a:p>
      </dgm:t>
    </dgm:pt>
    <dgm:pt modelId="{2411581D-A165-432D-8FAF-5C35B54C9815}" type="sibTrans" cxnId="{0E8F9B2A-A4B2-43E0-9526-085CDABB7B35}">
      <dgm:prSet/>
      <dgm:spPr/>
      <dgm:t>
        <a:bodyPr/>
        <a:lstStyle/>
        <a:p>
          <a:endParaRPr lang="ru-RU"/>
        </a:p>
      </dgm:t>
    </dgm:pt>
    <dgm:pt modelId="{C02F209D-81CD-41AF-8DBC-44CBA0112A13}">
      <dgm:prSet phldrT="[Текст]" custT="1"/>
      <dgm:spPr/>
      <dgm:t>
        <a:bodyPr/>
        <a:lstStyle/>
        <a:p>
          <a:r>
            <a:rPr lang="ru-RU" sz="2400" dirty="0" smtClean="0">
              <a:solidFill>
                <a:srgbClr val="C00000"/>
              </a:solidFill>
            </a:rPr>
            <a:t>2)</a:t>
          </a:r>
          <a:r>
            <a:rPr lang="ru-RU" sz="2400" dirty="0" smtClean="0">
              <a:solidFill>
                <a:srgbClr val="FF0000"/>
              </a:solidFill>
            </a:rPr>
            <a:t> </a:t>
          </a:r>
          <a:r>
            <a:rPr lang="ru-RU" sz="2400" b="1" dirty="0" smtClean="0"/>
            <a:t>определение </a:t>
          </a:r>
          <a:r>
            <a:rPr lang="ru-RU" sz="2400" b="1" i="1" dirty="0" smtClean="0">
              <a:solidFill>
                <a:srgbClr val="CC0000"/>
              </a:solidFill>
            </a:rPr>
            <a:t>нормативных</a:t>
          </a:r>
          <a:r>
            <a:rPr lang="ru-RU" sz="2400" b="1" dirty="0" smtClean="0"/>
            <a:t> результатов проекта </a:t>
          </a:r>
          <a:endParaRPr lang="ru-RU" sz="2400" b="1" dirty="0"/>
        </a:p>
      </dgm:t>
    </dgm:pt>
    <dgm:pt modelId="{CFA7182B-5280-4E67-901A-F2A2FD4C0AE9}" type="parTrans" cxnId="{58616F80-D49B-4054-A88C-045E7D7F5CB7}">
      <dgm:prSet/>
      <dgm:spPr/>
      <dgm:t>
        <a:bodyPr/>
        <a:lstStyle/>
        <a:p>
          <a:endParaRPr lang="ru-RU"/>
        </a:p>
      </dgm:t>
    </dgm:pt>
    <dgm:pt modelId="{97A91EBD-F676-40B1-8E91-DD40F5FFDC11}" type="sibTrans" cxnId="{58616F80-D49B-4054-A88C-045E7D7F5CB7}">
      <dgm:prSet/>
      <dgm:spPr/>
      <dgm:t>
        <a:bodyPr/>
        <a:lstStyle/>
        <a:p>
          <a:endParaRPr lang="ru-RU"/>
        </a:p>
      </dgm:t>
    </dgm:pt>
    <dgm:pt modelId="{15B4F1C2-60AF-4AED-905C-6FF472FF7BB1}">
      <dgm:prSet phldrT="[Текст]" custT="1"/>
      <dgm:spPr/>
      <dgm:t>
        <a:bodyPr/>
        <a:lstStyle/>
        <a:p>
          <a:r>
            <a:rPr lang="ru-RU" sz="2400" i="0" dirty="0" smtClean="0">
              <a:solidFill>
                <a:srgbClr val="FF0000"/>
              </a:solidFill>
            </a:rPr>
            <a:t>3)</a:t>
          </a:r>
          <a:r>
            <a:rPr lang="ru-RU" sz="2400" i="1" dirty="0" smtClean="0"/>
            <a:t> </a:t>
          </a:r>
          <a:r>
            <a:rPr lang="ru-RU" sz="2400" b="1" i="1" dirty="0" smtClean="0"/>
            <a:t>определение </a:t>
          </a:r>
          <a:r>
            <a:rPr lang="ru-RU" sz="2400" b="1" i="1" dirty="0" smtClean="0">
              <a:solidFill>
                <a:srgbClr val="CC0000"/>
              </a:solidFill>
            </a:rPr>
            <a:t>техники сопоставления </a:t>
          </a:r>
          <a:r>
            <a:rPr lang="ru-RU" sz="2400" b="1" dirty="0" smtClean="0"/>
            <a:t>нормативных и позитивных результатов</a:t>
          </a:r>
          <a:r>
            <a:rPr lang="ru-RU" sz="2400" dirty="0" smtClean="0"/>
            <a:t> и показателей, которые используются для таких сопоставлений</a:t>
          </a:r>
          <a:endParaRPr lang="ru-RU" sz="2400" dirty="0"/>
        </a:p>
      </dgm:t>
    </dgm:pt>
    <dgm:pt modelId="{774AA086-EFAD-430C-8E1F-320B9AEB309F}" type="parTrans" cxnId="{845CF513-6A89-4786-B477-DD53EF69B00F}">
      <dgm:prSet/>
      <dgm:spPr/>
      <dgm:t>
        <a:bodyPr/>
        <a:lstStyle/>
        <a:p>
          <a:endParaRPr lang="ru-RU"/>
        </a:p>
      </dgm:t>
    </dgm:pt>
    <dgm:pt modelId="{3B1B39D6-FDC1-4910-AC92-DAC8CA99DB92}" type="sibTrans" cxnId="{845CF513-6A89-4786-B477-DD53EF69B00F}">
      <dgm:prSet/>
      <dgm:spPr/>
      <dgm:t>
        <a:bodyPr/>
        <a:lstStyle/>
        <a:p>
          <a:endParaRPr lang="ru-RU"/>
        </a:p>
      </dgm:t>
    </dgm:pt>
    <dgm:pt modelId="{81819F5E-F52D-4523-A1F0-FAC836196F5A}">
      <dgm:prSet custT="1"/>
      <dgm:spPr/>
      <dgm:t>
        <a:bodyPr/>
        <a:lstStyle/>
        <a:p>
          <a:r>
            <a:rPr lang="ru-RU" sz="2400" i="1" dirty="0" smtClean="0"/>
            <a:t>реально прогнозируемые денежные потоки от осуществления конкретного решения</a:t>
          </a:r>
          <a:endParaRPr lang="ru-RU" sz="2400" i="1" dirty="0"/>
        </a:p>
      </dgm:t>
    </dgm:pt>
    <dgm:pt modelId="{373C84A2-9BCC-404F-85E9-93959FBE9F10}" type="parTrans" cxnId="{433619B3-8E08-45B5-AAF5-F409B997743F}">
      <dgm:prSet/>
      <dgm:spPr/>
      <dgm:t>
        <a:bodyPr/>
        <a:lstStyle/>
        <a:p>
          <a:endParaRPr lang="ru-RU"/>
        </a:p>
      </dgm:t>
    </dgm:pt>
    <dgm:pt modelId="{6A2603F5-04CA-44D5-A619-1FDE38DC593C}" type="sibTrans" cxnId="{433619B3-8E08-45B5-AAF5-F409B997743F}">
      <dgm:prSet/>
      <dgm:spPr/>
      <dgm:t>
        <a:bodyPr/>
        <a:lstStyle/>
        <a:p>
          <a:endParaRPr lang="ru-RU"/>
        </a:p>
      </dgm:t>
    </dgm:pt>
    <dgm:pt modelId="{563D4BAB-3AF4-4869-A78A-7527DF73056F}">
      <dgm:prSet custT="1"/>
      <dgm:spPr/>
      <dgm:t>
        <a:bodyPr/>
        <a:lstStyle/>
        <a:p>
          <a:r>
            <a:rPr lang="ru-RU" sz="2300" i="1" dirty="0" smtClean="0"/>
            <a:t>результаты, на которые можно рассчитывать от инвестиций с конкретным уровнем систематического риска</a:t>
          </a:r>
          <a:endParaRPr lang="ru-RU" sz="2300" i="1" dirty="0"/>
        </a:p>
      </dgm:t>
    </dgm:pt>
    <dgm:pt modelId="{63CC8D0B-5E65-468C-A398-27583A23BAC1}" type="parTrans" cxnId="{C01558B3-9901-4A22-824E-6DFCB072ACEF}">
      <dgm:prSet/>
      <dgm:spPr/>
      <dgm:t>
        <a:bodyPr/>
        <a:lstStyle/>
        <a:p>
          <a:endParaRPr lang="ru-RU"/>
        </a:p>
      </dgm:t>
    </dgm:pt>
    <dgm:pt modelId="{AABC0AD9-7E55-40AA-B053-A57F5F12FC74}" type="sibTrans" cxnId="{C01558B3-9901-4A22-824E-6DFCB072ACEF}">
      <dgm:prSet/>
      <dgm:spPr/>
      <dgm:t>
        <a:bodyPr/>
        <a:lstStyle/>
        <a:p>
          <a:endParaRPr lang="ru-RU"/>
        </a:p>
      </dgm:t>
    </dgm:pt>
    <dgm:pt modelId="{F6CFA9F0-BEE8-4302-BA4E-8B4E43738BEE}" type="pres">
      <dgm:prSet presAssocID="{5D7C599A-D176-46D4-801D-A31928FE8548}" presName="linearFlow" presStyleCnt="0">
        <dgm:presLayoutVars>
          <dgm:resizeHandles val="exact"/>
        </dgm:presLayoutVars>
      </dgm:prSet>
      <dgm:spPr/>
    </dgm:pt>
    <dgm:pt modelId="{70B3A5D4-3A23-4BCF-A4A6-42D40ED5ECFC}" type="pres">
      <dgm:prSet presAssocID="{EF7BCECC-C134-409B-9452-5FE74EE55540}" presName="node" presStyleLbl="node1" presStyleIdx="0" presStyleCnt="3" custScaleX="1322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184EB5-323B-49B3-A6BE-F45499D0489B}" type="pres">
      <dgm:prSet presAssocID="{2411581D-A165-432D-8FAF-5C35B54C9815}" presName="sibTrans" presStyleLbl="sibTrans2D1" presStyleIdx="0" presStyleCnt="2" custScaleX="93777" custScaleY="56356" custLinFactNeighborX="-1" custLinFactNeighborY="3856"/>
      <dgm:spPr/>
      <dgm:t>
        <a:bodyPr/>
        <a:lstStyle/>
        <a:p>
          <a:endParaRPr lang="ru-RU"/>
        </a:p>
      </dgm:t>
    </dgm:pt>
    <dgm:pt modelId="{CA683A7C-F80D-49C0-9E46-5343770FFD02}" type="pres">
      <dgm:prSet presAssocID="{2411581D-A165-432D-8FAF-5C35B54C9815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885B47F6-6378-4E84-AD43-85011AA39EF0}" type="pres">
      <dgm:prSet presAssocID="{C02F209D-81CD-41AF-8DBC-44CBA0112A13}" presName="node" presStyleLbl="node1" presStyleIdx="1" presStyleCnt="3" custScaleX="132228" custLinFactNeighborX="0" custLinFactNeighborY="-215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80ED32-1240-432C-BB3C-D050AC436A99}" type="pres">
      <dgm:prSet presAssocID="{97A91EBD-F676-40B1-8E91-DD40F5FFDC11}" presName="sibTrans" presStyleLbl="sibTrans2D1" presStyleIdx="1" presStyleCnt="2" custScaleX="115018" custScaleY="56062" custLinFactNeighborX="1312" custLinFactNeighborY="7564"/>
      <dgm:spPr/>
      <dgm:t>
        <a:bodyPr/>
        <a:lstStyle/>
        <a:p>
          <a:endParaRPr lang="ru-RU"/>
        </a:p>
      </dgm:t>
    </dgm:pt>
    <dgm:pt modelId="{BA201BB1-9009-4730-9F00-2DC2BD236CFE}" type="pres">
      <dgm:prSet presAssocID="{97A91EBD-F676-40B1-8E91-DD40F5FFDC11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32396810-7898-457D-BABD-33A477AD8158}" type="pres">
      <dgm:prSet presAssocID="{15B4F1C2-60AF-4AED-905C-6FF472FF7BB1}" presName="node" presStyleLbl="node1" presStyleIdx="2" presStyleCnt="3" custScaleX="132228" custScaleY="110413" custLinFactNeighborX="0" custLinFactNeighborY="-483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FC7269-E91E-4E4C-85D0-E237B0CD1897}" type="presOf" srcId="{81819F5E-F52D-4523-A1F0-FAC836196F5A}" destId="{70B3A5D4-3A23-4BCF-A4A6-42D40ED5ECFC}" srcOrd="0" destOrd="1" presId="urn:microsoft.com/office/officeart/2005/8/layout/process2"/>
    <dgm:cxn modelId="{845CF513-6A89-4786-B477-DD53EF69B00F}" srcId="{5D7C599A-D176-46D4-801D-A31928FE8548}" destId="{15B4F1C2-60AF-4AED-905C-6FF472FF7BB1}" srcOrd="2" destOrd="0" parTransId="{774AA086-EFAD-430C-8E1F-320B9AEB309F}" sibTransId="{3B1B39D6-FDC1-4910-AC92-DAC8CA99DB92}"/>
    <dgm:cxn modelId="{62ECE37D-85E4-4DB2-A583-2540924588CC}" type="presOf" srcId="{C02F209D-81CD-41AF-8DBC-44CBA0112A13}" destId="{885B47F6-6378-4E84-AD43-85011AA39EF0}" srcOrd="0" destOrd="0" presId="urn:microsoft.com/office/officeart/2005/8/layout/process2"/>
    <dgm:cxn modelId="{DE9DFF4D-3797-4F27-BDB8-89EA5EF6EDE9}" type="presOf" srcId="{97A91EBD-F676-40B1-8E91-DD40F5FFDC11}" destId="{6580ED32-1240-432C-BB3C-D050AC436A99}" srcOrd="0" destOrd="0" presId="urn:microsoft.com/office/officeart/2005/8/layout/process2"/>
    <dgm:cxn modelId="{C19B052B-BFEF-4CFC-AE77-FEB830FD9ABD}" type="presOf" srcId="{2411581D-A165-432D-8FAF-5C35B54C9815}" destId="{CA683A7C-F80D-49C0-9E46-5343770FFD02}" srcOrd="1" destOrd="0" presId="urn:microsoft.com/office/officeart/2005/8/layout/process2"/>
    <dgm:cxn modelId="{C01558B3-9901-4A22-824E-6DFCB072ACEF}" srcId="{C02F209D-81CD-41AF-8DBC-44CBA0112A13}" destId="{563D4BAB-3AF4-4869-A78A-7527DF73056F}" srcOrd="0" destOrd="0" parTransId="{63CC8D0B-5E65-468C-A398-27583A23BAC1}" sibTransId="{AABC0AD9-7E55-40AA-B053-A57F5F12FC74}"/>
    <dgm:cxn modelId="{FF0C79B8-F2CE-4C35-B834-D25F88BE1A08}" type="presOf" srcId="{15B4F1C2-60AF-4AED-905C-6FF472FF7BB1}" destId="{32396810-7898-457D-BABD-33A477AD8158}" srcOrd="0" destOrd="0" presId="urn:microsoft.com/office/officeart/2005/8/layout/process2"/>
    <dgm:cxn modelId="{58616F80-D49B-4054-A88C-045E7D7F5CB7}" srcId="{5D7C599A-D176-46D4-801D-A31928FE8548}" destId="{C02F209D-81CD-41AF-8DBC-44CBA0112A13}" srcOrd="1" destOrd="0" parTransId="{CFA7182B-5280-4E67-901A-F2A2FD4C0AE9}" sibTransId="{97A91EBD-F676-40B1-8E91-DD40F5FFDC11}"/>
    <dgm:cxn modelId="{0E8F9B2A-A4B2-43E0-9526-085CDABB7B35}" srcId="{5D7C599A-D176-46D4-801D-A31928FE8548}" destId="{EF7BCECC-C134-409B-9452-5FE74EE55540}" srcOrd="0" destOrd="0" parTransId="{FB30C815-4F6D-4B80-B0B8-923BCB6CD48C}" sibTransId="{2411581D-A165-432D-8FAF-5C35B54C9815}"/>
    <dgm:cxn modelId="{7EFBA9EB-C85F-4581-BD2D-C564FC55169E}" type="presOf" srcId="{2411581D-A165-432D-8FAF-5C35B54C9815}" destId="{16184EB5-323B-49B3-A6BE-F45499D0489B}" srcOrd="0" destOrd="0" presId="urn:microsoft.com/office/officeart/2005/8/layout/process2"/>
    <dgm:cxn modelId="{433619B3-8E08-45B5-AAF5-F409B997743F}" srcId="{EF7BCECC-C134-409B-9452-5FE74EE55540}" destId="{81819F5E-F52D-4523-A1F0-FAC836196F5A}" srcOrd="0" destOrd="0" parTransId="{373C84A2-9BCC-404F-85E9-93959FBE9F10}" sibTransId="{6A2603F5-04CA-44D5-A619-1FDE38DC593C}"/>
    <dgm:cxn modelId="{A90D8DC4-4747-4F7B-87D7-2225BAE309FE}" type="presOf" srcId="{EF7BCECC-C134-409B-9452-5FE74EE55540}" destId="{70B3A5D4-3A23-4BCF-A4A6-42D40ED5ECFC}" srcOrd="0" destOrd="0" presId="urn:microsoft.com/office/officeart/2005/8/layout/process2"/>
    <dgm:cxn modelId="{853FBA8F-95EC-4683-8F58-22918E12FC3F}" type="presOf" srcId="{5D7C599A-D176-46D4-801D-A31928FE8548}" destId="{F6CFA9F0-BEE8-4302-BA4E-8B4E43738BEE}" srcOrd="0" destOrd="0" presId="urn:microsoft.com/office/officeart/2005/8/layout/process2"/>
    <dgm:cxn modelId="{13B0FA4A-100F-422C-BFB7-16E19180E534}" type="presOf" srcId="{563D4BAB-3AF4-4869-A78A-7527DF73056F}" destId="{885B47F6-6378-4E84-AD43-85011AA39EF0}" srcOrd="0" destOrd="1" presId="urn:microsoft.com/office/officeart/2005/8/layout/process2"/>
    <dgm:cxn modelId="{EAF74EDE-0F84-4446-BB5F-F0924B11E3D1}" type="presOf" srcId="{97A91EBD-F676-40B1-8E91-DD40F5FFDC11}" destId="{BA201BB1-9009-4730-9F00-2DC2BD236CFE}" srcOrd="1" destOrd="0" presId="urn:microsoft.com/office/officeart/2005/8/layout/process2"/>
    <dgm:cxn modelId="{DFF508C4-81CC-4606-A963-8CFF7FDA8428}" type="presParOf" srcId="{F6CFA9F0-BEE8-4302-BA4E-8B4E43738BEE}" destId="{70B3A5D4-3A23-4BCF-A4A6-42D40ED5ECFC}" srcOrd="0" destOrd="0" presId="urn:microsoft.com/office/officeart/2005/8/layout/process2"/>
    <dgm:cxn modelId="{39097DF7-5373-4A98-8F14-3A4229394A97}" type="presParOf" srcId="{F6CFA9F0-BEE8-4302-BA4E-8B4E43738BEE}" destId="{16184EB5-323B-49B3-A6BE-F45499D0489B}" srcOrd="1" destOrd="0" presId="urn:microsoft.com/office/officeart/2005/8/layout/process2"/>
    <dgm:cxn modelId="{036C1FD3-F827-49EA-B66E-E0AE5CB5B08C}" type="presParOf" srcId="{16184EB5-323B-49B3-A6BE-F45499D0489B}" destId="{CA683A7C-F80D-49C0-9E46-5343770FFD02}" srcOrd="0" destOrd="0" presId="urn:microsoft.com/office/officeart/2005/8/layout/process2"/>
    <dgm:cxn modelId="{9EE7BC56-B39A-4191-B07A-27DE05835328}" type="presParOf" srcId="{F6CFA9F0-BEE8-4302-BA4E-8B4E43738BEE}" destId="{885B47F6-6378-4E84-AD43-85011AA39EF0}" srcOrd="2" destOrd="0" presId="urn:microsoft.com/office/officeart/2005/8/layout/process2"/>
    <dgm:cxn modelId="{67C4D68D-C0EC-4BF0-B0CA-869EF0360A6F}" type="presParOf" srcId="{F6CFA9F0-BEE8-4302-BA4E-8B4E43738BEE}" destId="{6580ED32-1240-432C-BB3C-D050AC436A99}" srcOrd="3" destOrd="0" presId="urn:microsoft.com/office/officeart/2005/8/layout/process2"/>
    <dgm:cxn modelId="{64FFD345-A3E1-4D53-9BE0-0AFC00191764}" type="presParOf" srcId="{6580ED32-1240-432C-BB3C-D050AC436A99}" destId="{BA201BB1-9009-4730-9F00-2DC2BD236CFE}" srcOrd="0" destOrd="0" presId="urn:microsoft.com/office/officeart/2005/8/layout/process2"/>
    <dgm:cxn modelId="{D31B62D9-3D5A-441D-8190-00F1AB2E023F}" type="presParOf" srcId="{F6CFA9F0-BEE8-4302-BA4E-8B4E43738BEE}" destId="{32396810-7898-457D-BABD-33A477AD8158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B3A5D4-3A23-4BCF-A4A6-42D40ED5ECFC}">
      <dsp:nvSpPr>
        <dsp:cNvPr id="0" name=""/>
        <dsp:cNvSpPr/>
      </dsp:nvSpPr>
      <dsp:spPr>
        <a:xfrm>
          <a:off x="82070" y="3082"/>
          <a:ext cx="7972763" cy="150738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C00000"/>
              </a:solidFill>
            </a:rPr>
            <a:t>1)</a:t>
          </a:r>
          <a:r>
            <a:rPr lang="ru-RU" sz="2400" kern="1200" dirty="0" smtClean="0"/>
            <a:t> </a:t>
          </a:r>
          <a:r>
            <a:rPr lang="ru-RU" sz="2400" b="1" kern="1200" dirty="0" smtClean="0"/>
            <a:t>оценка ожидаемых </a:t>
          </a:r>
          <a:r>
            <a:rPr lang="ru-RU" sz="2400" b="1" i="1" kern="1200" dirty="0" smtClean="0">
              <a:solidFill>
                <a:srgbClr val="CC0000"/>
              </a:solidFill>
            </a:rPr>
            <a:t>позитивных</a:t>
          </a:r>
          <a:r>
            <a:rPr lang="ru-RU" sz="2400" b="1" kern="1200" dirty="0" smtClean="0"/>
            <a:t> результатов осуществления проекта</a:t>
          </a:r>
          <a:endParaRPr lang="ru-RU" sz="2400" b="1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i="1" kern="1200" dirty="0" smtClean="0"/>
            <a:t>реально прогнозируемые денежные потоки от осуществления конкретного решения</a:t>
          </a:r>
          <a:endParaRPr lang="ru-RU" sz="2400" i="1" kern="1200" dirty="0"/>
        </a:p>
      </dsp:txBody>
      <dsp:txXfrm>
        <a:off x="126220" y="47232"/>
        <a:ext cx="7884463" cy="1419089"/>
      </dsp:txXfrm>
    </dsp:sp>
    <dsp:sp modelId="{16184EB5-323B-49B3-A6BE-F45499D0489B}">
      <dsp:nvSpPr>
        <dsp:cNvPr id="0" name=""/>
        <dsp:cNvSpPr/>
      </dsp:nvSpPr>
      <dsp:spPr>
        <a:xfrm rot="5400000">
          <a:off x="3905142" y="1577680"/>
          <a:ext cx="326611" cy="382276"/>
        </a:xfrm>
        <a:prstGeom prst="rightArrow">
          <a:avLst>
            <a:gd name="adj1" fmla="val 60000"/>
            <a:gd name="adj2" fmla="val 50000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 rot="-5400000">
        <a:off x="3953765" y="1605513"/>
        <a:ext cx="229366" cy="228628"/>
      </dsp:txXfrm>
    </dsp:sp>
    <dsp:sp modelId="{885B47F6-6378-4E84-AD43-85011AA39EF0}">
      <dsp:nvSpPr>
        <dsp:cNvPr id="0" name=""/>
        <dsp:cNvSpPr/>
      </dsp:nvSpPr>
      <dsp:spPr>
        <a:xfrm>
          <a:off x="82070" y="1974853"/>
          <a:ext cx="7972763" cy="150738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C00000"/>
              </a:solidFill>
            </a:rPr>
            <a:t>2)</a:t>
          </a:r>
          <a:r>
            <a:rPr lang="ru-RU" sz="2400" kern="1200" dirty="0" smtClean="0">
              <a:solidFill>
                <a:srgbClr val="FF0000"/>
              </a:solidFill>
            </a:rPr>
            <a:t> </a:t>
          </a:r>
          <a:r>
            <a:rPr lang="ru-RU" sz="2400" b="1" kern="1200" dirty="0" smtClean="0"/>
            <a:t>определение </a:t>
          </a:r>
          <a:r>
            <a:rPr lang="ru-RU" sz="2400" b="1" i="1" kern="1200" dirty="0" smtClean="0">
              <a:solidFill>
                <a:srgbClr val="CC0000"/>
              </a:solidFill>
            </a:rPr>
            <a:t>нормативных</a:t>
          </a:r>
          <a:r>
            <a:rPr lang="ru-RU" sz="2400" b="1" kern="1200" dirty="0" smtClean="0"/>
            <a:t> результатов проекта </a:t>
          </a:r>
          <a:endParaRPr lang="ru-RU" sz="2400" b="1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i="1" kern="1200" dirty="0" smtClean="0"/>
            <a:t>результаты, на которые можно рассчитывать от инвестиций с конкретным уровнем систематического риска</a:t>
          </a:r>
          <a:endParaRPr lang="ru-RU" sz="2300" i="1" kern="1200" dirty="0"/>
        </a:p>
      </dsp:txBody>
      <dsp:txXfrm>
        <a:off x="126220" y="2019003"/>
        <a:ext cx="7884463" cy="1419089"/>
      </dsp:txXfrm>
    </dsp:sp>
    <dsp:sp modelId="{6580ED32-1240-432C-BB3C-D050AC436A99}">
      <dsp:nvSpPr>
        <dsp:cNvPr id="0" name=""/>
        <dsp:cNvSpPr/>
      </dsp:nvSpPr>
      <dsp:spPr>
        <a:xfrm rot="5400000">
          <a:off x="3903018" y="3539664"/>
          <a:ext cx="338592" cy="380282"/>
        </a:xfrm>
        <a:prstGeom prst="rightArrow">
          <a:avLst>
            <a:gd name="adj1" fmla="val 60000"/>
            <a:gd name="adj2" fmla="val 50000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 rot="-5400000">
        <a:off x="3958229" y="3560509"/>
        <a:ext cx="228170" cy="237014"/>
      </dsp:txXfrm>
    </dsp:sp>
    <dsp:sp modelId="{32396810-7898-457D-BABD-33A477AD8158}">
      <dsp:nvSpPr>
        <dsp:cNvPr id="0" name=""/>
        <dsp:cNvSpPr/>
      </dsp:nvSpPr>
      <dsp:spPr>
        <a:xfrm>
          <a:off x="82070" y="3874752"/>
          <a:ext cx="7972763" cy="166435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i="0" kern="1200" dirty="0" smtClean="0">
              <a:solidFill>
                <a:srgbClr val="FF0000"/>
              </a:solidFill>
            </a:rPr>
            <a:t>3)</a:t>
          </a:r>
          <a:r>
            <a:rPr lang="ru-RU" sz="2400" i="1" kern="1200" dirty="0" smtClean="0"/>
            <a:t> </a:t>
          </a:r>
          <a:r>
            <a:rPr lang="ru-RU" sz="2400" b="1" i="1" kern="1200" dirty="0" smtClean="0"/>
            <a:t>определение </a:t>
          </a:r>
          <a:r>
            <a:rPr lang="ru-RU" sz="2400" b="1" i="1" kern="1200" dirty="0" smtClean="0">
              <a:solidFill>
                <a:srgbClr val="CC0000"/>
              </a:solidFill>
            </a:rPr>
            <a:t>техники сопоставления </a:t>
          </a:r>
          <a:r>
            <a:rPr lang="ru-RU" sz="2400" b="1" kern="1200" dirty="0" smtClean="0"/>
            <a:t>нормативных и позитивных результатов</a:t>
          </a:r>
          <a:r>
            <a:rPr lang="ru-RU" sz="2400" kern="1200" dirty="0" smtClean="0"/>
            <a:t> и показателей, которые используются для таких сопоставлений</a:t>
          </a:r>
          <a:endParaRPr lang="ru-RU" sz="2400" kern="1200" dirty="0"/>
        </a:p>
      </dsp:txBody>
      <dsp:txXfrm>
        <a:off x="130817" y="3923499"/>
        <a:ext cx="7875269" cy="15668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6C5239-A7C7-43DF-A8C5-D2553D0253C0}" type="datetimeFigureOut">
              <a:rPr lang="ru-RU" smtClean="0"/>
              <a:pPr/>
              <a:t>24.12.2021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0024BE-A318-4CAD-AFE8-394BD9A99F1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0024BE-A318-4CAD-AFE8-394BD9A99F1A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61328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0024BE-A318-4CAD-AFE8-394BD9A99F1A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81950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initial investment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0024BE-A318-4CAD-AFE8-394BD9A99F1A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37388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0024BE-A318-4CAD-AFE8-394BD9A99F1A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0024BE-A318-4CAD-AFE8-394BD9A99F1A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93609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099B7-D3D3-43BD-903A-568D8C0760E4}" type="datetimeFigureOut">
              <a:rPr lang="ru-RU" smtClean="0"/>
              <a:pPr/>
              <a:t>24.12.2021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788C2-97EC-4A35-946D-667CDDDC86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099B7-D3D3-43BD-903A-568D8C0760E4}" type="datetimeFigureOut">
              <a:rPr lang="ru-RU" smtClean="0"/>
              <a:pPr/>
              <a:t>24.12.2021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788C2-97EC-4A35-946D-667CDDDC86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099B7-D3D3-43BD-903A-568D8C0760E4}" type="datetimeFigureOut">
              <a:rPr lang="ru-RU" smtClean="0"/>
              <a:pPr/>
              <a:t>24.12.2021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788C2-97EC-4A35-946D-667CDDDC86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099B7-D3D3-43BD-903A-568D8C0760E4}" type="datetimeFigureOut">
              <a:rPr lang="ru-RU" smtClean="0"/>
              <a:pPr/>
              <a:t>24.12.2021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788C2-97EC-4A35-946D-667CDDDC86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099B7-D3D3-43BD-903A-568D8C0760E4}" type="datetimeFigureOut">
              <a:rPr lang="ru-RU" smtClean="0"/>
              <a:pPr/>
              <a:t>24.12.2021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788C2-97EC-4A35-946D-667CDDDC86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099B7-D3D3-43BD-903A-568D8C0760E4}" type="datetimeFigureOut">
              <a:rPr lang="ru-RU" smtClean="0"/>
              <a:pPr/>
              <a:t>24.12.2021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788C2-97EC-4A35-946D-667CDDDC86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099B7-D3D3-43BD-903A-568D8C0760E4}" type="datetimeFigureOut">
              <a:rPr lang="ru-RU" smtClean="0"/>
              <a:pPr/>
              <a:t>24.12.2021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788C2-97EC-4A35-946D-667CDDDC86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099B7-D3D3-43BD-903A-568D8C0760E4}" type="datetimeFigureOut">
              <a:rPr lang="ru-RU" smtClean="0"/>
              <a:pPr/>
              <a:t>24.12.2021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788C2-97EC-4A35-946D-667CDDDC86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099B7-D3D3-43BD-903A-568D8C0760E4}" type="datetimeFigureOut">
              <a:rPr lang="ru-RU" smtClean="0"/>
              <a:pPr/>
              <a:t>24.12.2021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788C2-97EC-4A35-946D-667CDDDC86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099B7-D3D3-43BD-903A-568D8C0760E4}" type="datetimeFigureOut">
              <a:rPr lang="ru-RU" smtClean="0"/>
              <a:pPr/>
              <a:t>24.12.2021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788C2-97EC-4A35-946D-667CDDDC86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099B7-D3D3-43BD-903A-568D8C0760E4}" type="datetimeFigureOut">
              <a:rPr lang="ru-RU" smtClean="0"/>
              <a:pPr/>
              <a:t>24.12.2021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788C2-97EC-4A35-946D-667CDDDC86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B099B7-D3D3-43BD-903A-568D8C0760E4}" type="datetimeFigureOut">
              <a:rPr lang="ru-RU" smtClean="0"/>
              <a:pPr/>
              <a:t>24.12.2021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2788C2-97EC-4A35-946D-667CDDDC86C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w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4.w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5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7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9.wm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oleObject" Target="../embeddings/oleObject10.bin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2.wmf"/><Relationship Id="rId9" Type="http://schemas.openxmlformats.org/officeDocument/2006/relationships/image" Target="../media/image14.wmf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18.wmf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21.wmf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844824"/>
            <a:ext cx="7416824" cy="1755626"/>
          </a:xfrm>
        </p:spPr>
        <p:txBody>
          <a:bodyPr>
            <a:normAutofit fontScale="90000"/>
          </a:bodyPr>
          <a:lstStyle/>
          <a:p>
            <a:pPr algn="r"/>
            <a:r>
              <a:rPr lang="ru-RU" b="1" dirty="0"/>
              <a:t>Тема </a:t>
            </a:r>
            <a:r>
              <a:rPr lang="ru-RU" b="1" dirty="0" smtClean="0"/>
              <a:t>6_7. МЕТОДЫ ОЦЕНКИ ЭФФЕКТИВНОСТИ ПРОЕКТНЫХ РЕШЕНИЙ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5208" y="4365104"/>
            <a:ext cx="6400800" cy="218464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r"/>
            <a:r>
              <a:rPr lang="ru-RU" sz="3600" dirty="0" smtClean="0">
                <a:solidFill>
                  <a:schemeClr val="tx1"/>
                </a:solidFill>
              </a:rPr>
              <a:t>6.1 Классификация </a:t>
            </a:r>
            <a:r>
              <a:rPr lang="ru-RU" sz="3600" dirty="0">
                <a:solidFill>
                  <a:schemeClr val="tx1"/>
                </a:solidFill>
              </a:rPr>
              <a:t>методов оценки инвестиционного проекта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33094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/>
              <a:t>Известны две методики определения </a:t>
            </a:r>
            <a:r>
              <a:rPr lang="en-US" sz="4000" b="1" i="1" dirty="0" smtClean="0"/>
              <a:t>ROI</a:t>
            </a:r>
            <a:r>
              <a:rPr lang="ru-RU" sz="4000" dirty="0" smtClean="0"/>
              <a:t> — </a:t>
            </a:r>
            <a:r>
              <a:rPr lang="ru-RU" sz="4000" dirty="0" smtClean="0">
                <a:solidFill>
                  <a:srgbClr val="0000CC"/>
                </a:solidFill>
              </a:rPr>
              <a:t>по отношению к средним и по отношению к начальным инвестициям в проект</a:t>
            </a:r>
            <a:r>
              <a:rPr lang="ru-RU" sz="4000" dirty="0" smtClean="0"/>
              <a:t>. При этом расчет ведется на основе прибыли до процентных и налоговых платежей </a:t>
            </a:r>
            <a:r>
              <a:rPr lang="ru-RU" sz="4000" b="1" i="1" dirty="0" smtClean="0">
                <a:solidFill>
                  <a:srgbClr val="0000CC"/>
                </a:solidFill>
              </a:rPr>
              <a:t>EBIT</a:t>
            </a:r>
            <a:r>
              <a:rPr lang="ru-RU" sz="4000" dirty="0" smtClean="0"/>
              <a:t>  (</a:t>
            </a:r>
            <a:r>
              <a:rPr lang="en-US" sz="4000" dirty="0" smtClean="0"/>
              <a:t>earning before interest and tax</a:t>
            </a:r>
            <a:r>
              <a:rPr lang="ru-RU" sz="4000" dirty="0" smtClean="0"/>
              <a:t>)</a:t>
            </a:r>
            <a:endParaRPr lang="ru-RU" sz="4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827584" y="548680"/>
                <a:ext cx="2775824" cy="131927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𝑅𝑂𝐼</m:t>
                      </m:r>
                      <m:r>
                        <a:rPr lang="en-GB" sz="320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3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𝐸𝐵𝐼𝑇</m:t>
                          </m:r>
                        </m:num>
                        <m:den>
                          <m:f>
                            <m:fPr>
                              <m:ctrlPr>
                                <a:rPr lang="en-GB" sz="320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GB" sz="3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e>
                                <m:sub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e>
                                <m:sub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𝑒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548680"/>
                <a:ext cx="2775824" cy="1319272"/>
              </a:xfrm>
              <a:prstGeom prst="rect">
                <a:avLst/>
              </a:prstGeom>
              <a:blipFill>
                <a:blip r:embed="rId3"/>
                <a:stretch>
                  <a:fillRect b="-46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4788024" y="740912"/>
                <a:ext cx="3576940" cy="101854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𝑅𝑂𝐼</m:t>
                      </m:r>
                      <m:r>
                        <a:rPr lang="en-GB" sz="320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3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𝐸𝐵𝐼𝑇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(1−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sSub>
                            <m:sSubPr>
                              <m:ctrlPr>
                                <a:rPr lang="en-GB" sz="32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3200" i="1">
                                  <a:latin typeface="Cambria Math" panose="02040503050406030204" pitchFamily="18" charset="0"/>
                                </a:rPr>
                                <m:t>𝐼𝑛𝑣</m:t>
                              </m:r>
                            </m:e>
                            <m:sub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𝑖𝑛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8024" y="740912"/>
                <a:ext cx="3576940" cy="101854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Содержимое 4"/>
              <p:cNvSpPr txBox="1">
                <a:spLocks/>
              </p:cNvSpPr>
              <p:nvPr/>
            </p:nvSpPr>
            <p:spPr>
              <a:xfrm>
                <a:off x="786408" y="2132856"/>
                <a:ext cx="8003232" cy="417646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92500"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pitchFamily="34" charset="0"/>
                  <a:buNone/>
                </a:pPr>
                <a:r>
                  <a:rPr lang="ru-RU" sz="4000" dirty="0" smtClean="0"/>
                  <a:t>где </a:t>
                </a:r>
                <a:r>
                  <a:rPr lang="en-US" sz="4000" i="1" dirty="0" smtClean="0"/>
                  <a:t>EBIT</a:t>
                </a:r>
                <a:r>
                  <a:rPr lang="ru-RU" sz="4000" dirty="0" smtClean="0"/>
                  <a:t>  - доход до процентных и налоговых платежей;</a:t>
                </a:r>
              </a:p>
              <a:p>
                <a:pPr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GB" sz="4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𝑒</m:t>
                        </m:r>
                      </m:sub>
                    </m:sSub>
                  </m:oMath>
                </a14:m>
                <a:r>
                  <a:rPr lang="ru-RU" sz="4000" dirty="0" smtClean="0"/>
                  <a:t>– стоимость активов на начало и конец реализации проекта</a:t>
                </a:r>
                <a:r>
                  <a:rPr lang="en-US" sz="4000" dirty="0"/>
                  <a:t>;</a:t>
                </a:r>
                <a:endParaRPr lang="ru-RU" sz="4000" dirty="0" smtClean="0"/>
              </a:p>
              <a:p>
                <a:pPr>
                  <a:buFont typeface="Arial" pitchFamily="34" charset="0"/>
                  <a:buNone/>
                </a:pPr>
                <a:r>
                  <a:rPr lang="en-US" sz="4000" dirty="0" smtClean="0"/>
                  <a:t>T</a:t>
                </a:r>
                <a:r>
                  <a:rPr lang="ru-RU" sz="4000" dirty="0" smtClean="0"/>
                  <a:t> – ставка налогообложения</a:t>
                </a:r>
                <a:r>
                  <a:rPr lang="en-US" sz="4000" dirty="0" smtClean="0"/>
                  <a:t>;</a:t>
                </a:r>
              </a:p>
              <a:p>
                <a:pPr>
                  <a:buNone/>
                </a:pPr>
                <a14:m>
                  <m:oMath xmlns:m="http://schemas.openxmlformats.org/officeDocument/2006/math">
                    <m:r>
                      <a:rPr lang="en-US" sz="4000" i="1" smtClean="0">
                        <a:latin typeface="Cambria Math" panose="02040503050406030204" pitchFamily="18" charset="0"/>
                      </a:rPr>
                      <m:t>𝐼𝑛𝑣</m:t>
                    </m:r>
                  </m:oMath>
                </a14:m>
                <a:r>
                  <a:rPr lang="en-US" sz="4000" i="1" baseline="-25000" dirty="0" smtClean="0"/>
                  <a:t>in</a:t>
                </a:r>
                <a:r>
                  <a:rPr lang="ru-RU" sz="4000" dirty="0" smtClean="0"/>
                  <a:t> – начальные инвестиции</a:t>
                </a:r>
              </a:p>
              <a:p>
                <a:endParaRPr lang="ru-RU" sz="4000" dirty="0"/>
              </a:p>
            </p:txBody>
          </p:sp>
        </mc:Choice>
        <mc:Fallback xmlns="">
          <p:sp>
            <p:nvSpPr>
              <p:cNvPr id="6" name="Содержимое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6408" y="2132856"/>
                <a:ext cx="8003232" cy="4176464"/>
              </a:xfrm>
              <a:prstGeom prst="rect">
                <a:avLst/>
              </a:prstGeom>
              <a:blipFill>
                <a:blip r:embed="rId5"/>
                <a:stretch>
                  <a:fillRect l="-2361" t="-2190" r="-281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smtClean="0"/>
              <a:t>Полученное значение </a:t>
            </a:r>
            <a:r>
              <a:rPr lang="en-US" sz="4400" b="1" i="1" dirty="0" smtClean="0">
                <a:solidFill>
                  <a:srgbClr val="0000CC"/>
                </a:solidFill>
              </a:rPr>
              <a:t>ROI</a:t>
            </a:r>
            <a:r>
              <a:rPr lang="ru-RU" sz="4400" b="1" i="1" dirty="0" smtClean="0"/>
              <a:t> </a:t>
            </a:r>
            <a:r>
              <a:rPr lang="ru-RU" sz="4400" dirty="0" smtClean="0"/>
              <a:t>сравнивается с </a:t>
            </a:r>
            <a:r>
              <a:rPr lang="ru-RU" sz="4400" b="1" i="1" dirty="0" smtClean="0">
                <a:solidFill>
                  <a:srgbClr val="0000CC"/>
                </a:solidFill>
              </a:rPr>
              <a:t>целевым коэффициентом доходности </a:t>
            </a:r>
            <a:endParaRPr lang="ru-RU" sz="4400" b="1" i="1" dirty="0">
              <a:solidFill>
                <a:srgbClr val="0000CC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900" b="1" i="1" dirty="0" smtClean="0"/>
              <a:t>Целевой коэффициент доходности </a:t>
            </a:r>
            <a:r>
              <a:rPr lang="ru-RU" sz="3900" b="1" i="1" dirty="0" smtClean="0">
                <a:solidFill>
                  <a:srgbClr val="0000CC"/>
                </a:solidFill>
              </a:rPr>
              <a:t>может</a:t>
            </a:r>
            <a:r>
              <a:rPr lang="ru-RU" sz="3900" b="1" i="1" dirty="0" smtClean="0"/>
              <a:t> рассчитываться как</a:t>
            </a:r>
            <a:r>
              <a:rPr lang="ru-RU" sz="3900" dirty="0" smtClean="0"/>
              <a:t>:</a:t>
            </a:r>
          </a:p>
          <a:p>
            <a:pPr lvl="0"/>
            <a:r>
              <a:rPr lang="ru-RU" sz="3900" i="1" dirty="0" smtClean="0">
                <a:solidFill>
                  <a:srgbClr val="CC0000"/>
                </a:solidFill>
              </a:rPr>
              <a:t>доходность действующего производства компании</a:t>
            </a:r>
            <a:r>
              <a:rPr lang="ru-RU" sz="3900" dirty="0" smtClean="0"/>
              <a:t>, рассматривающей проект;</a:t>
            </a:r>
          </a:p>
          <a:p>
            <a:pPr lvl="0"/>
            <a:r>
              <a:rPr lang="ru-RU" sz="3900" dirty="0" smtClean="0"/>
              <a:t>доходность   </a:t>
            </a:r>
            <a:r>
              <a:rPr lang="ru-RU" sz="3900" i="1" dirty="0" smtClean="0">
                <a:solidFill>
                  <a:srgbClr val="CC0000"/>
                </a:solidFill>
              </a:rPr>
              <a:t>конкурирующей   компании-аналога</a:t>
            </a:r>
            <a:r>
              <a:rPr lang="ru-RU" sz="3900" dirty="0" smtClean="0"/>
              <a:t>;</a:t>
            </a:r>
          </a:p>
          <a:p>
            <a:pPr lvl="0"/>
            <a:r>
              <a:rPr lang="ru-RU" sz="3900" i="1" dirty="0" smtClean="0">
                <a:solidFill>
                  <a:srgbClr val="CC0000"/>
                </a:solidFill>
              </a:rPr>
              <a:t>среднеотраслевая </a:t>
            </a:r>
            <a:r>
              <a:rPr lang="ru-RU" sz="3900" dirty="0" smtClean="0"/>
              <a:t>величина отдачи на капитал.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Содержимое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404664"/>
                <a:ext cx="8229600" cy="5721499"/>
              </a:xfrm>
            </p:spPr>
            <p:txBody>
              <a:bodyPr>
                <a:normAutofit fontScale="92500"/>
              </a:bodyPr>
              <a:lstStyle/>
              <a:p>
                <a:pPr marL="514350" indent="-514350">
                  <a:buFont typeface="+mj-lt"/>
                  <a:buAutoNum type="arabicPeriod" startAt="3"/>
                </a:pPr>
                <a:r>
                  <a:rPr lang="ru-RU" b="1" dirty="0" smtClean="0"/>
                  <a:t>сравнение </a:t>
                </a:r>
                <a:r>
                  <a:rPr lang="ru-RU" b="1" i="1" dirty="0" smtClean="0">
                    <a:solidFill>
                      <a:srgbClr val="CC0000"/>
                    </a:solidFill>
                  </a:rPr>
                  <a:t>простого срока окупаемости </a:t>
                </a:r>
                <a:r>
                  <a:rPr lang="ru-RU" b="1" dirty="0"/>
                  <a:t>по каждой из </a:t>
                </a:r>
                <a:r>
                  <a:rPr lang="ru-RU" b="1" dirty="0" smtClean="0"/>
                  <a:t>альтернатив</a:t>
                </a:r>
                <a:r>
                  <a:rPr lang="ru-RU" dirty="0" smtClean="0"/>
                  <a:t>:</a:t>
                </a:r>
              </a:p>
              <a:p>
                <a:pPr marL="514350" indent="-514350">
                  <a:buFont typeface="+mj-lt"/>
                  <a:buAutoNum type="arabicPeriod" startAt="3"/>
                </a:pPr>
                <a:endParaRPr lang="ru-RU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eqArr>
                            <m:eqArr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m:rPr>
                                  <m:nor/>
                                </m:rPr>
                                <a:rPr lang="ru-RU"/>
                                <m:t>капиталовложени</m:t>
                              </m:r>
                              <m:r>
                                <m:rPr>
                                  <m:nor/>
                                </m:rPr>
                                <a:rPr lang="ru-RU" i="0" smtClean="0"/>
                                <m:t>я</m:t>
                              </m:r>
                              <m:r>
                                <m:rPr>
                                  <m:nor/>
                                </m:rPr>
                                <a:rPr lang="ru-RU"/>
                                <m:t> </m:t>
                              </m:r>
                            </m:e>
                            <m:e>
                              <m:r>
                                <m:rPr>
                                  <m:nor/>
                                </m:rPr>
                                <a:rPr lang="ru-RU"/>
                                <m:t>(без включения начального рабочего капитала)</m:t>
                              </m:r>
                            </m:e>
                          </m:eqArr>
                        </m:num>
                        <m:den>
                          <m:eqArr>
                            <m:eqArr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m:rPr>
                                  <m:nor/>
                                </m:rPr>
                                <a:rPr lang="ru-RU"/>
                                <m:t>среднегодов</m:t>
                              </m:r>
                              <m:r>
                                <m:rPr>
                                  <m:nor/>
                                </m:rPr>
                                <a:rPr lang="ru-RU" i="0" smtClean="0"/>
                                <m:t>ая</m:t>
                              </m:r>
                              <m:r>
                                <m:rPr>
                                  <m:nor/>
                                </m:rPr>
                                <a:rPr lang="ru-RU"/>
                                <m:t> сумм</m:t>
                              </m:r>
                              <m:r>
                                <m:rPr>
                                  <m:nor/>
                                </m:rPr>
                                <a:rPr lang="ru-RU" i="0" smtClean="0"/>
                                <m:t>а</m:t>
                              </m:r>
                              <m:r>
                                <m:rPr>
                                  <m:nor/>
                                </m:rPr>
                                <a:rPr lang="ru-RU"/>
                                <m:t> </m:t>
                              </m:r>
                            </m:e>
                            <m:e>
                              <m:r>
                                <m:rPr>
                                  <m:nor/>
                                </m:rPr>
                                <a:rPr lang="ru-RU"/>
                                <m:t>амортизации и чистой прибыли</m:t>
                              </m:r>
                            </m:e>
                          </m:eqArr>
                        </m:den>
                      </m:f>
                    </m:oMath>
                  </m:oMathPara>
                </a14:m>
                <a:endParaRPr lang="ru-RU" dirty="0" smtClean="0"/>
              </a:p>
            </p:txBody>
          </p:sp>
        </mc:Choice>
        <mc:Fallback xmlns="">
          <p:sp>
            <p:nvSpPr>
              <p:cNvPr id="3" name="Содержимое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404664"/>
                <a:ext cx="8229600" cy="5721499"/>
              </a:xfrm>
              <a:blipFill>
                <a:blip r:embed="rId2"/>
                <a:stretch>
                  <a:fillRect l="-1778" t="-1384" r="-88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Прямоугольник 3"/>
          <p:cNvSpPr/>
          <p:nvPr/>
        </p:nvSpPr>
        <p:spPr>
          <a:xfrm>
            <a:off x="237600" y="3645024"/>
            <a:ext cx="865487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Полученная величина, называемая </a:t>
            </a:r>
            <a:r>
              <a:rPr lang="ru-RU" sz="3200" b="1" i="1" dirty="0">
                <a:solidFill>
                  <a:srgbClr val="0000CC"/>
                </a:solidFill>
              </a:rPr>
              <a:t>сроком окупаемости,</a:t>
            </a:r>
            <a:r>
              <a:rPr lang="ru-RU" sz="3200" i="1" dirty="0"/>
              <a:t> </a:t>
            </a:r>
            <a:r>
              <a:rPr lang="ru-RU" sz="3200" dirty="0"/>
              <a:t>сравнивается с периодом эксплуатации закупаемого оборудования (</a:t>
            </a:r>
            <a:r>
              <a:rPr lang="ru-RU" sz="3200" i="1" dirty="0">
                <a:solidFill>
                  <a:srgbClr val="008000"/>
                </a:solidFill>
              </a:rPr>
              <a:t>нормальный проект окупается в срок, не превышающий половины периода эксплуатации</a:t>
            </a:r>
            <a:r>
              <a:rPr lang="ru-RU" sz="3200" dirty="0"/>
              <a:t>).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Простые методы оценки инвестиций </a:t>
            </a:r>
            <a:r>
              <a:rPr lang="ru-RU" i="1" dirty="0" smtClean="0">
                <a:solidFill>
                  <a:srgbClr val="0000CC"/>
                </a:solidFill>
              </a:rPr>
              <a:t>не учитывают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ru-RU" sz="3600" dirty="0" smtClean="0">
                <a:solidFill>
                  <a:srgbClr val="0000CC"/>
                </a:solidFill>
              </a:rPr>
              <a:t>конъюнктуру </a:t>
            </a:r>
            <a:r>
              <a:rPr lang="ru-RU" sz="3600" dirty="0" smtClean="0"/>
              <a:t>на финансовом рынке, </a:t>
            </a:r>
          </a:p>
          <a:p>
            <a:pPr lvl="0"/>
            <a:r>
              <a:rPr lang="ru-RU" sz="3600" dirty="0" smtClean="0">
                <a:solidFill>
                  <a:srgbClr val="0000CC"/>
                </a:solidFill>
              </a:rPr>
              <a:t>инфляцию</a:t>
            </a:r>
            <a:r>
              <a:rPr lang="ru-RU" sz="3600" dirty="0" smtClean="0"/>
              <a:t>,</a:t>
            </a:r>
          </a:p>
          <a:p>
            <a:pPr lvl="0"/>
            <a:r>
              <a:rPr lang="ru-RU" sz="3600" dirty="0" smtClean="0"/>
              <a:t>распределение капиталовложений </a:t>
            </a:r>
            <a:r>
              <a:rPr lang="ru-RU" sz="3600" dirty="0" smtClean="0">
                <a:solidFill>
                  <a:srgbClr val="0000CC"/>
                </a:solidFill>
              </a:rPr>
              <a:t>во времени</a:t>
            </a:r>
            <a:r>
              <a:rPr lang="ru-RU" sz="3600" dirty="0" smtClean="0"/>
              <a:t>, </a:t>
            </a:r>
          </a:p>
          <a:p>
            <a:pPr lvl="0"/>
            <a:r>
              <a:rPr lang="ru-RU" sz="3600" dirty="0" smtClean="0">
                <a:solidFill>
                  <a:srgbClr val="0000CC"/>
                </a:solidFill>
              </a:rPr>
              <a:t>относительную рискованность </a:t>
            </a:r>
            <a:r>
              <a:rPr lang="ru-RU" sz="3600" dirty="0" smtClean="0"/>
              <a:t>одних проектов по сравнению с другими.</a:t>
            </a:r>
          </a:p>
          <a:p>
            <a:endParaRPr lang="ru-RU" sz="40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5208" y="3861048"/>
            <a:ext cx="6400800" cy="2016224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pPr algn="r"/>
            <a:r>
              <a:rPr lang="ru-RU" sz="3600" dirty="0" smtClean="0">
                <a:solidFill>
                  <a:schemeClr val="tx1"/>
                </a:solidFill>
              </a:rPr>
              <a:t>6.2. </a:t>
            </a:r>
            <a:r>
              <a:rPr lang="ru-RU" sz="3600" dirty="0">
                <a:solidFill>
                  <a:schemeClr val="tx1"/>
                </a:solidFill>
              </a:rPr>
              <a:t>Оценка экономической эффективности инвестиций, </a:t>
            </a:r>
            <a:r>
              <a:rPr lang="ru-RU" sz="3600" dirty="0" smtClean="0">
                <a:solidFill>
                  <a:schemeClr val="tx1"/>
                </a:solidFill>
              </a:rPr>
              <a:t>основанная </a:t>
            </a:r>
            <a:r>
              <a:rPr lang="ru-RU" sz="3600" dirty="0">
                <a:solidFill>
                  <a:schemeClr val="tx1"/>
                </a:solidFill>
              </a:rPr>
              <a:t>на дисконтировании денежных потоков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9194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4896545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rgbClr val="0000CC"/>
                </a:solidFill>
              </a:rPr>
              <a:t>Система дисконтирования </a:t>
            </a:r>
            <a:r>
              <a:rPr lang="ru-RU" dirty="0" smtClean="0"/>
              <a:t>заключается </a:t>
            </a:r>
            <a:r>
              <a:rPr lang="ru-RU" dirty="0"/>
              <a:t>в </a:t>
            </a:r>
            <a:r>
              <a:rPr lang="ru-RU" i="1" dirty="0">
                <a:solidFill>
                  <a:srgbClr val="CC0000"/>
                </a:solidFill>
              </a:rPr>
              <a:t>приведении будущих денежных потоков </a:t>
            </a:r>
            <a:r>
              <a:rPr lang="ru-RU" dirty="0"/>
              <a:t>к </a:t>
            </a:r>
            <a:r>
              <a:rPr lang="ru-RU" i="1" dirty="0">
                <a:solidFill>
                  <a:srgbClr val="CC0000"/>
                </a:solidFill>
              </a:rPr>
              <a:t>текущему моменту</a:t>
            </a:r>
            <a:r>
              <a:rPr lang="ru-RU" dirty="0"/>
              <a:t> </a:t>
            </a:r>
            <a:r>
              <a:rPr lang="ru-RU" dirty="0" smtClean="0"/>
              <a:t>времени.</a:t>
            </a:r>
          </a:p>
          <a:p>
            <a:pPr marL="0" indent="0">
              <a:buNone/>
            </a:pPr>
            <a:r>
              <a:rPr lang="ru-RU" u="sng" dirty="0" smtClean="0"/>
              <a:t>Основана на том, что</a:t>
            </a:r>
          </a:p>
          <a:p>
            <a:pPr marL="800100" indent="-457200"/>
            <a:r>
              <a:rPr lang="ru-RU" dirty="0" smtClean="0"/>
              <a:t>Рубль, имеющийся в распоряжении сегодня, и рубль, ожидаемый к получению в некотором будущем, не равны: первый имеет большую ценность по сравнению со вторым по двум причинам.</a:t>
            </a:r>
          </a:p>
          <a:p>
            <a:pPr marL="0" indent="0"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56494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1) деньги обесцениваются со временем </a:t>
            </a:r>
            <a:r>
              <a:rPr lang="ru-RU" b="1" dirty="0">
                <a:solidFill>
                  <a:srgbClr val="CC0000"/>
                </a:solidFill>
              </a:rPr>
              <a:t>из-за инфляции</a:t>
            </a:r>
            <a:r>
              <a:rPr lang="ru-RU" dirty="0"/>
              <a:t>;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2) денежные средства, которыми инвестор обладает в текущей момент времени (сегодня) </a:t>
            </a:r>
            <a:r>
              <a:rPr lang="ru-RU" dirty="0">
                <a:solidFill>
                  <a:srgbClr val="CC0000"/>
                </a:solidFill>
              </a:rPr>
              <a:t>могут быть вложены в бизнес </a:t>
            </a:r>
            <a:r>
              <a:rPr lang="ru-RU" dirty="0"/>
              <a:t>или размещены в банке на депозит с целью получения дохода, и тем самым </a:t>
            </a:r>
            <a:r>
              <a:rPr lang="ru-RU" b="1" dirty="0">
                <a:solidFill>
                  <a:srgbClr val="CC0000"/>
                </a:solidFill>
              </a:rPr>
              <a:t>инвестор может увеличить свой капитал</a:t>
            </a:r>
            <a:r>
              <a:rPr lang="ru-RU" dirty="0"/>
              <a:t>.</a:t>
            </a:r>
            <a:endParaRPr lang="ru-RU" b="1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904656"/>
          </a:xfrm>
        </p:spPr>
        <p:txBody>
          <a:bodyPr>
            <a:normAutofit fontScale="92500" lnSpcReduction="10000"/>
          </a:bodyPr>
          <a:lstStyle/>
          <a:p>
            <a:r>
              <a:rPr lang="ru-RU" i="1" dirty="0">
                <a:solidFill>
                  <a:srgbClr val="0000CC"/>
                </a:solidFill>
              </a:rPr>
              <a:t>Дисконтирование </a:t>
            </a:r>
            <a:r>
              <a:rPr lang="ru-RU" dirty="0"/>
              <a:t>и </a:t>
            </a:r>
            <a:r>
              <a:rPr lang="ru-RU" i="1" dirty="0">
                <a:solidFill>
                  <a:srgbClr val="0000CC"/>
                </a:solidFill>
              </a:rPr>
              <a:t>начисление сложных процентов (капитализация)</a:t>
            </a:r>
            <a:r>
              <a:rPr lang="ru-RU" dirty="0"/>
              <a:t> являются обратными процессами: </a:t>
            </a:r>
            <a:endParaRPr lang="ru-RU" dirty="0" smtClean="0"/>
          </a:p>
          <a:p>
            <a:pPr marL="0" indent="0">
              <a:buNone/>
            </a:pPr>
            <a:r>
              <a:rPr lang="ru-RU" b="1" dirty="0" smtClean="0">
                <a:solidFill>
                  <a:srgbClr val="0000CC"/>
                </a:solidFill>
              </a:rPr>
              <a:t>при </a:t>
            </a:r>
            <a:r>
              <a:rPr lang="ru-RU" b="1" dirty="0">
                <a:solidFill>
                  <a:srgbClr val="0000CC"/>
                </a:solidFill>
              </a:rPr>
              <a:t>капитализации </a:t>
            </a:r>
            <a:r>
              <a:rPr lang="ru-RU" dirty="0"/>
              <a:t>берется текущая (сегодняшняя) стоимость и </a:t>
            </a:r>
            <a:r>
              <a:rPr lang="ru-RU" dirty="0">
                <a:solidFill>
                  <a:srgbClr val="CC0000"/>
                </a:solidFill>
              </a:rPr>
              <a:t>определяется будущая</a:t>
            </a:r>
            <a:r>
              <a:rPr lang="ru-RU" dirty="0"/>
              <a:t> (</a:t>
            </a:r>
            <a:r>
              <a:rPr lang="ru-RU" dirty="0" err="1"/>
              <a:t>future</a:t>
            </a:r>
            <a:r>
              <a:rPr lang="ru-RU" dirty="0"/>
              <a:t> </a:t>
            </a:r>
            <a:r>
              <a:rPr lang="ru-RU" dirty="0" err="1"/>
              <a:t>value</a:t>
            </a:r>
            <a:r>
              <a:rPr lang="ru-RU" dirty="0"/>
              <a:t>, </a:t>
            </a:r>
            <a:r>
              <a:rPr lang="ru-RU" i="1" dirty="0"/>
              <a:t>FV</a:t>
            </a:r>
            <a:r>
              <a:rPr lang="ru-RU" dirty="0" smtClean="0"/>
              <a:t>):</a:t>
            </a: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где </a:t>
            </a:r>
            <a:r>
              <a:rPr lang="en-US" i="1" dirty="0" err="1"/>
              <a:t>Inv</a:t>
            </a:r>
            <a:r>
              <a:rPr lang="ru-RU" dirty="0"/>
              <a:t> – первоначальные инвестиции;</a:t>
            </a:r>
            <a:endParaRPr lang="ru-RU" b="1" dirty="0"/>
          </a:p>
          <a:p>
            <a:pPr marL="0" indent="0">
              <a:buNone/>
            </a:pPr>
            <a:r>
              <a:rPr lang="en-US" i="1" dirty="0"/>
              <a:t>r</a:t>
            </a:r>
            <a:r>
              <a:rPr lang="ru-RU" dirty="0"/>
              <a:t> – уровень ставки процентов, представленной десятичной дробью;</a:t>
            </a:r>
            <a:endParaRPr lang="ru-RU" b="1" dirty="0"/>
          </a:p>
          <a:p>
            <a:pPr marL="0" indent="0">
              <a:buNone/>
            </a:pPr>
            <a:r>
              <a:rPr lang="en-US" i="1" dirty="0"/>
              <a:t>t</a:t>
            </a:r>
            <a:r>
              <a:rPr lang="ru-RU" dirty="0"/>
              <a:t> – количество периодов наращения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067944" y="386104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4882835"/>
              </p:ext>
            </p:extLst>
          </p:nvPr>
        </p:nvGraphicFramePr>
        <p:xfrm>
          <a:off x="5220072" y="3161892"/>
          <a:ext cx="2597431" cy="720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Equation" r:id="rId4" imgW="964781" imgH="266584" progId="Equation.DSMT4">
                  <p:embed/>
                </p:oleObj>
              </mc:Choice>
              <mc:Fallback>
                <p:oleObj name="Equation" r:id="rId4" imgW="964781" imgH="266584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0072" y="3161892"/>
                        <a:ext cx="2597431" cy="72008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284005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02666992"/>
              </p:ext>
            </p:extLst>
          </p:nvPr>
        </p:nvGraphicFramePr>
        <p:xfrm>
          <a:off x="755576" y="836712"/>
          <a:ext cx="8136904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Заголовок 1"/>
          <p:cNvSpPr txBox="1">
            <a:spLocks/>
          </p:cNvSpPr>
          <p:nvPr/>
        </p:nvSpPr>
        <p:spPr>
          <a:xfrm>
            <a:off x="179512" y="274638"/>
            <a:ext cx="8507288" cy="56207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000" b="1" dirty="0" smtClean="0">
                <a:solidFill>
                  <a:srgbClr val="0000CC"/>
                </a:solidFill>
              </a:rPr>
              <a:t>Этапы обоснования инвестиционного решения</a:t>
            </a:r>
            <a:endParaRPr lang="ru-RU" sz="3000" b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9998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332656"/>
                <a:ext cx="8229600" cy="5793507"/>
              </a:xfrm>
            </p:spPr>
            <p:txBody>
              <a:bodyPr>
                <a:normAutofit/>
              </a:bodyPr>
              <a:lstStyle/>
              <a:p>
                <a:r>
                  <a:rPr lang="ru-RU" dirty="0" smtClean="0"/>
                  <a:t>Например</a:t>
                </a:r>
                <a:r>
                  <a:rPr lang="ru-RU" dirty="0"/>
                  <a:t>, инвестированный 1 долл. при ставке 10% годовых даст через год 1,1 долл. На второй год сумма 1,1 долл. даст процент 0,11 и в результате получаем 1,21 долл.</a:t>
                </a:r>
              </a:p>
              <a:p>
                <a:r>
                  <a:rPr lang="ru-RU" dirty="0"/>
                  <a:t>В примере величина 1,1 долл. – это </a:t>
                </a:r>
                <a:r>
                  <a:rPr lang="en-US" i="1" dirty="0"/>
                  <a:t>FV</a:t>
                </a:r>
                <a:r>
                  <a:rPr lang="ru-RU" dirty="0"/>
                  <a:t> величины в 1 долл., инвестированной по ставке 10% сроком на 1 год.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𝐹𝑉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 = 1+1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∙0,1=1(1+0,1)=1,1</m:t>
                    </m:r>
                  </m:oMath>
                </a14:m>
                <a:endParaRPr lang="en-US" dirty="0">
                  <a:ea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𝐹𝑉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= 1,1+1,1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∙0,1=1,1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1+0,1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endParaRPr lang="en-US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=1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1+0,1</m:t>
                          </m:r>
                        </m:e>
                      </m:d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1+0,1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=1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(1+0,1)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=1,21</m:t>
                      </m:r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𝐹𝑉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𝐼𝑛𝑣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(1+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𝑟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332656"/>
                <a:ext cx="8229600" cy="5793507"/>
              </a:xfrm>
              <a:blipFill>
                <a:blip r:embed="rId2"/>
                <a:stretch>
                  <a:fillRect l="-1704" t="-1368" r="-207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68544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1206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i="1" dirty="0">
                <a:solidFill>
                  <a:srgbClr val="0000CC"/>
                </a:solidFill>
              </a:rPr>
              <a:t>При дисконтировании </a:t>
            </a:r>
            <a:r>
              <a:rPr lang="ru-RU" dirty="0"/>
              <a:t>заданная </a:t>
            </a:r>
            <a:r>
              <a:rPr lang="ru-RU" i="1" dirty="0">
                <a:solidFill>
                  <a:srgbClr val="008000"/>
                </a:solidFill>
              </a:rPr>
              <a:t>будущая стоимость делится </a:t>
            </a:r>
            <a:r>
              <a:rPr lang="ru-RU" dirty="0"/>
              <a:t>на процентный коэффициент, чтобы рассчитать ее </a:t>
            </a:r>
            <a:r>
              <a:rPr lang="ru-RU" i="1" dirty="0">
                <a:solidFill>
                  <a:srgbClr val="008000"/>
                </a:solidFill>
              </a:rPr>
              <a:t>текущую (приведенную) стоимость</a:t>
            </a:r>
            <a:r>
              <a:rPr lang="ru-RU" dirty="0"/>
              <a:t> (</a:t>
            </a:r>
            <a:r>
              <a:rPr lang="ru-RU" i="1" dirty="0"/>
              <a:t>PV</a:t>
            </a:r>
            <a:r>
              <a:rPr lang="ru-RU" dirty="0"/>
              <a:t>, </a:t>
            </a:r>
            <a:r>
              <a:rPr lang="ru-RU" dirty="0" err="1"/>
              <a:t>present</a:t>
            </a:r>
            <a:r>
              <a:rPr lang="ru-RU" dirty="0"/>
              <a:t> </a:t>
            </a:r>
            <a:r>
              <a:rPr lang="ru-RU" dirty="0" err="1"/>
              <a:t>value</a:t>
            </a:r>
            <a:r>
              <a:rPr lang="ru-RU" dirty="0"/>
              <a:t>).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Тогда </a:t>
            </a:r>
            <a:r>
              <a:rPr lang="ru-RU" b="1" dirty="0">
                <a:solidFill>
                  <a:srgbClr val="0000CC"/>
                </a:solidFill>
              </a:rPr>
              <a:t>приведенная стоимость денежного потока </a:t>
            </a:r>
            <a:r>
              <a:rPr lang="en-US" b="1" i="1" dirty="0" smtClean="0">
                <a:solidFill>
                  <a:srgbClr val="0000CC"/>
                </a:solidFill>
              </a:rPr>
              <a:t>CF</a:t>
            </a:r>
            <a:r>
              <a:rPr lang="ru-RU" b="1" i="1" dirty="0" smtClean="0">
                <a:solidFill>
                  <a:srgbClr val="0000CC"/>
                </a:solidFill>
              </a:rPr>
              <a:t>:</a:t>
            </a:r>
            <a:endParaRPr lang="ru-RU" sz="3600" dirty="0"/>
          </a:p>
          <a:p>
            <a:pPr marL="0" indent="0">
              <a:buNone/>
            </a:pPr>
            <a:endParaRPr lang="ru-RU" sz="3600" dirty="0" smtClean="0"/>
          </a:p>
          <a:p>
            <a:pPr marL="0" indent="0">
              <a:buNone/>
            </a:pPr>
            <a:endParaRPr lang="ru-RU" sz="3600" dirty="0"/>
          </a:p>
          <a:p>
            <a:pPr marL="0" indent="0">
              <a:buNone/>
            </a:pPr>
            <a:r>
              <a:rPr lang="ru-RU" dirty="0"/>
              <a:t>где </a:t>
            </a:r>
            <a:r>
              <a:rPr lang="en-US" dirty="0"/>
              <a:t>r</a:t>
            </a:r>
            <a:r>
              <a:rPr lang="ru-RU" dirty="0"/>
              <a:t> – ставка дисконтирования (дисконта).</a:t>
            </a:r>
            <a:endParaRPr lang="ru-RU" b="1" dirty="0"/>
          </a:p>
          <a:p>
            <a:pPr marL="0" indent="0">
              <a:buNone/>
            </a:pPr>
            <a:endParaRPr lang="ru-RU" sz="3600" dirty="0" smtClean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419872" y="364502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0694807"/>
              </p:ext>
            </p:extLst>
          </p:nvPr>
        </p:nvGraphicFramePr>
        <p:xfrm>
          <a:off x="2972293" y="3949732"/>
          <a:ext cx="3199413" cy="11354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Equation" r:id="rId3" imgW="1104900" imgH="444500" progId="Equation.DSMT4">
                  <p:embed/>
                </p:oleObj>
              </mc:Choice>
              <mc:Fallback>
                <p:oleObj name="Equation" r:id="rId3" imgW="1104900" imgH="4445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2293" y="3949732"/>
                        <a:ext cx="3199413" cy="113545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962684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5208" y="3861048"/>
            <a:ext cx="6400800" cy="2016224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pPr algn="r"/>
            <a:r>
              <a:rPr lang="ru-RU" sz="3600" dirty="0" smtClean="0">
                <a:solidFill>
                  <a:schemeClr val="tx1"/>
                </a:solidFill>
              </a:rPr>
              <a:t>6.3. </a:t>
            </a:r>
            <a:r>
              <a:rPr lang="ru-RU" sz="3600" dirty="0">
                <a:solidFill>
                  <a:schemeClr val="tx1"/>
                </a:solidFill>
              </a:rPr>
              <a:t>Критерии эффективности инвестиционных проектов (динамические) и методика их расчета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3752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00CC"/>
                </a:solidFill>
              </a:rPr>
              <a:t>1) Чистая приведенная ценность </a:t>
            </a:r>
            <a:r>
              <a:rPr lang="en-US" b="1" i="1" dirty="0" smtClean="0">
                <a:solidFill>
                  <a:srgbClr val="0000CC"/>
                </a:solidFill>
              </a:rPr>
              <a:t>NPV</a:t>
            </a:r>
            <a:r>
              <a:rPr lang="en-US" i="1" dirty="0" smtClean="0">
                <a:solidFill>
                  <a:srgbClr val="0000CC"/>
                </a:solidFill>
              </a:rPr>
              <a:t> </a:t>
            </a:r>
            <a:r>
              <a:rPr lang="ru-RU" i="1" dirty="0" smtClean="0">
                <a:solidFill>
                  <a:srgbClr val="0000CC"/>
                </a:solidFill>
              </a:rPr>
              <a:t>(</a:t>
            </a:r>
            <a:r>
              <a:rPr lang="en-US" b="1" i="1" dirty="0" smtClean="0">
                <a:solidFill>
                  <a:srgbClr val="0000CC"/>
                </a:solidFill>
              </a:rPr>
              <a:t>Net Present Value</a:t>
            </a:r>
            <a:r>
              <a:rPr lang="ru-RU" b="1" dirty="0" smtClean="0">
                <a:solidFill>
                  <a:srgbClr val="0000CC"/>
                </a:solidFill>
              </a:rPr>
              <a:t>)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00CC"/>
                </a:solidFill>
              </a:rPr>
              <a:t>PV (</a:t>
            </a:r>
            <a:r>
              <a:rPr lang="ru-RU" b="1" i="1" dirty="0" err="1" smtClean="0">
                <a:solidFill>
                  <a:srgbClr val="0000CC"/>
                </a:solidFill>
              </a:rPr>
              <a:t>present</a:t>
            </a:r>
            <a:r>
              <a:rPr lang="ru-RU" b="1" i="1" dirty="0" smtClean="0">
                <a:solidFill>
                  <a:srgbClr val="0000CC"/>
                </a:solidFill>
              </a:rPr>
              <a:t> </a:t>
            </a:r>
            <a:r>
              <a:rPr lang="ru-RU" b="1" i="1" dirty="0" err="1" smtClean="0">
                <a:solidFill>
                  <a:srgbClr val="0000CC"/>
                </a:solidFill>
              </a:rPr>
              <a:t>value</a:t>
            </a:r>
            <a:r>
              <a:rPr lang="ru-RU" b="1" i="1" dirty="0" smtClean="0">
                <a:solidFill>
                  <a:srgbClr val="0000CC"/>
                </a:solidFill>
              </a:rPr>
              <a:t>) </a:t>
            </a:r>
            <a:r>
              <a:rPr lang="ru-RU" i="1" dirty="0" smtClean="0"/>
              <a:t>– текущая (современная) величина той суммы, которую мы инвестируем ради получения дохода в будущем</a:t>
            </a:r>
            <a:endParaRPr lang="ru-RU" dirty="0" smtClean="0"/>
          </a:p>
          <a:p>
            <a:r>
              <a:rPr lang="en-US" b="1" i="1" dirty="0" smtClean="0">
                <a:solidFill>
                  <a:srgbClr val="0000CC"/>
                </a:solidFill>
              </a:rPr>
              <a:t>NPV</a:t>
            </a:r>
            <a:r>
              <a:rPr lang="ru-RU" i="1" dirty="0" smtClean="0"/>
              <a:t>— </a:t>
            </a:r>
            <a:r>
              <a:rPr lang="ru-RU" dirty="0" smtClean="0"/>
              <a:t>это сумма денежных потоков, связанных с данным инвестиционным решением, приведенная по фактору времени к моменту оценки.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 lnSpcReduction="1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где </a:t>
            </a:r>
            <a:r>
              <a:rPr lang="ru-RU" i="1" dirty="0" smtClean="0"/>
              <a:t> </a:t>
            </a:r>
            <a:r>
              <a:rPr lang="en-US" b="1" i="1" dirty="0" err="1" smtClean="0">
                <a:solidFill>
                  <a:srgbClr val="0000CC"/>
                </a:solidFill>
              </a:rPr>
              <a:t>NCF</a:t>
            </a:r>
            <a:r>
              <a:rPr lang="en-US" b="1" i="1" baseline="-25000" dirty="0" err="1" smtClean="0">
                <a:solidFill>
                  <a:srgbClr val="0000CC"/>
                </a:solidFill>
              </a:rPr>
              <a:t>t</a:t>
            </a:r>
            <a:r>
              <a:rPr lang="ru-RU" i="1" dirty="0" smtClean="0"/>
              <a:t>— </a:t>
            </a:r>
            <a:r>
              <a:rPr lang="ru-RU" dirty="0" smtClean="0"/>
              <a:t>чистый денежный поток, приуроченный к </a:t>
            </a:r>
            <a:r>
              <a:rPr lang="en-US" i="1" dirty="0" smtClean="0"/>
              <a:t>t</a:t>
            </a:r>
            <a:r>
              <a:rPr lang="ru-RU" i="1" dirty="0" smtClean="0"/>
              <a:t>-</a:t>
            </a:r>
            <a:r>
              <a:rPr lang="ru-RU" i="1" dirty="0" err="1" smtClean="0"/>
              <a:t>му</a:t>
            </a:r>
            <a:r>
              <a:rPr lang="ru-RU" i="1" dirty="0" smtClean="0"/>
              <a:t> </a:t>
            </a:r>
            <a:r>
              <a:rPr lang="ru-RU" dirty="0" smtClean="0"/>
              <a:t>моменту (интервалу) времени, определяемый как разность притоков и оттоков денежных средств за определенный период времени </a:t>
            </a:r>
            <a:r>
              <a:rPr lang="ru-RU" dirty="0" err="1" smtClean="0"/>
              <a:t>t</a:t>
            </a:r>
            <a:r>
              <a:rPr lang="ru-RU" dirty="0" smtClean="0"/>
              <a:t>; </a:t>
            </a:r>
            <a:r>
              <a:rPr lang="ru-RU" i="1" dirty="0" smtClean="0"/>
              <a:t>  </a:t>
            </a:r>
            <a:endParaRPr lang="ru-RU" dirty="0" smtClean="0"/>
          </a:p>
          <a:p>
            <a:pPr marL="0" indent="0">
              <a:buNone/>
            </a:pPr>
            <a:r>
              <a:rPr lang="en-US" b="1" i="1" dirty="0" smtClean="0">
                <a:solidFill>
                  <a:srgbClr val="0000CC"/>
                </a:solidFill>
              </a:rPr>
              <a:t>n</a:t>
            </a:r>
            <a:r>
              <a:rPr lang="ru-RU" b="1" dirty="0" smtClean="0">
                <a:solidFill>
                  <a:srgbClr val="0000CC"/>
                </a:solidFill>
              </a:rPr>
              <a:t> </a:t>
            </a:r>
            <a:r>
              <a:rPr lang="ru-RU" dirty="0" smtClean="0"/>
              <a:t>— срок жизни проекта; </a:t>
            </a:r>
          </a:p>
          <a:p>
            <a:pPr marL="0" indent="0">
              <a:buNone/>
            </a:pPr>
            <a:r>
              <a:rPr lang="ru-RU" b="1" i="1" dirty="0" err="1" smtClean="0">
                <a:solidFill>
                  <a:srgbClr val="0000CC"/>
                </a:solidFill>
              </a:rPr>
              <a:t>α</a:t>
            </a:r>
            <a:r>
              <a:rPr lang="en-US" b="1" i="1" baseline="-25000" dirty="0" smtClean="0">
                <a:solidFill>
                  <a:srgbClr val="0000CC"/>
                </a:solidFill>
              </a:rPr>
              <a:t>t </a:t>
            </a:r>
            <a:r>
              <a:rPr lang="ru-RU" dirty="0" smtClean="0"/>
              <a:t>– коэффициент дисконтирования для момента времени </a:t>
            </a:r>
            <a:r>
              <a:rPr lang="ru-RU" dirty="0" err="1" smtClean="0"/>
              <a:t>t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059832" y="76470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2899762"/>
              </p:ext>
            </p:extLst>
          </p:nvPr>
        </p:nvGraphicFramePr>
        <p:xfrm>
          <a:off x="1763688" y="764704"/>
          <a:ext cx="4962898" cy="10527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Equation" r:id="rId3" imgW="1256755" imgH="253890" progId="Equation.DSMT4">
                  <p:embed/>
                </p:oleObj>
              </mc:Choice>
              <mc:Fallback>
                <p:oleObj name="Equation" r:id="rId3" imgW="1256755" imgH="25389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688" y="764704"/>
                        <a:ext cx="4962898" cy="105273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773016"/>
          </a:xfrm>
        </p:spPr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sz="4000" dirty="0" smtClean="0"/>
              <a:t>где</a:t>
            </a:r>
            <a:r>
              <a:rPr lang="ru-RU" sz="4000" i="1" dirty="0" smtClean="0"/>
              <a:t> </a:t>
            </a:r>
            <a:r>
              <a:rPr lang="en-US" sz="4000" b="1" i="1" dirty="0" smtClean="0"/>
              <a:t>r</a:t>
            </a:r>
            <a:r>
              <a:rPr lang="ru-RU" sz="4000" b="1" i="1" dirty="0" smtClean="0">
                <a:solidFill>
                  <a:srgbClr val="0000CC"/>
                </a:solidFill>
              </a:rPr>
              <a:t> </a:t>
            </a:r>
            <a:r>
              <a:rPr lang="ru-RU" sz="4000" i="1" dirty="0" smtClean="0"/>
              <a:t>– </a:t>
            </a:r>
            <a:r>
              <a:rPr lang="ru-RU" sz="4000" dirty="0" smtClean="0"/>
              <a:t>ставка дисконта. В качестве ставки дисконта </a:t>
            </a:r>
            <a:r>
              <a:rPr lang="en-US" sz="4000" dirty="0" smtClean="0"/>
              <a:t>r</a:t>
            </a:r>
            <a:r>
              <a:rPr lang="ru-RU" sz="4000" dirty="0" smtClean="0"/>
              <a:t> используется </a:t>
            </a:r>
            <a:r>
              <a:rPr lang="ru-RU" sz="4000" i="1" dirty="0" smtClean="0">
                <a:solidFill>
                  <a:srgbClr val="A50021"/>
                </a:solidFill>
              </a:rPr>
              <a:t>требуемый уровень доходности, определенный с учетом инвестиционного риска</a:t>
            </a:r>
            <a:r>
              <a:rPr lang="ru-RU" sz="4000" dirty="0" smtClean="0"/>
              <a:t>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203848" y="76470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0589445"/>
              </p:ext>
            </p:extLst>
          </p:nvPr>
        </p:nvGraphicFramePr>
        <p:xfrm>
          <a:off x="3203848" y="926444"/>
          <a:ext cx="2232248" cy="12059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Equation" r:id="rId3" imgW="825142" imgH="444307" progId="Equation.DSMT4">
                  <p:embed/>
                </p:oleObj>
              </mc:Choice>
              <mc:Fallback>
                <p:oleObj name="Equation" r:id="rId3" imgW="825142" imgH="444307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848" y="926444"/>
                        <a:ext cx="2232248" cy="120592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0000CC"/>
                </a:solidFill>
              </a:rPr>
              <a:t>Область применения</a:t>
            </a:r>
            <a:r>
              <a:rPr lang="ru-RU" i="1" dirty="0" smtClean="0"/>
              <a:t>: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 lnSpcReduction="10000"/>
          </a:bodyPr>
          <a:lstStyle/>
          <a:p>
            <a:pPr lvl="0"/>
            <a:r>
              <a:rPr lang="ru-RU" sz="4000" dirty="0" smtClean="0"/>
              <a:t>Оценка всех </a:t>
            </a:r>
            <a:r>
              <a:rPr lang="ru-RU" sz="4000" i="1" dirty="0" smtClean="0">
                <a:solidFill>
                  <a:srgbClr val="CC0000"/>
                </a:solidFill>
              </a:rPr>
              <a:t>единичных проектов </a:t>
            </a:r>
            <a:r>
              <a:rPr lang="ru-RU" sz="4000" dirty="0" smtClean="0">
                <a:solidFill>
                  <a:srgbClr val="CC0000"/>
                </a:solidFill>
              </a:rPr>
              <a:t>с </a:t>
            </a:r>
            <a:r>
              <a:rPr lang="ru-RU" sz="4000" i="1" dirty="0" smtClean="0">
                <a:solidFill>
                  <a:srgbClr val="CC0000"/>
                </a:solidFill>
              </a:rPr>
              <a:t>фиксированным сроком </a:t>
            </a:r>
            <a:r>
              <a:rPr lang="ru-RU" sz="4000" dirty="0" smtClean="0"/>
              <a:t>начала и завершения;</a:t>
            </a:r>
          </a:p>
          <a:p>
            <a:pPr lvl="0"/>
            <a:r>
              <a:rPr lang="ru-RU" sz="4000" dirty="0" smtClean="0"/>
              <a:t>Оценка организационных, финансовых и некоторых технических  </a:t>
            </a:r>
            <a:r>
              <a:rPr lang="ru-RU" sz="4000" i="1" dirty="0" smtClean="0">
                <a:solidFill>
                  <a:srgbClr val="A50021"/>
                </a:solidFill>
              </a:rPr>
              <a:t>мероприятии в текущей деятельности предприятия</a:t>
            </a:r>
            <a:r>
              <a:rPr lang="ru-RU" sz="4000" dirty="0" smtClean="0">
                <a:solidFill>
                  <a:srgbClr val="A50021"/>
                </a:solidFill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96950"/>
          </a:xfrm>
        </p:spPr>
        <p:txBody>
          <a:bodyPr>
            <a:noAutofit/>
          </a:bodyPr>
          <a:lstStyle/>
          <a:p>
            <a:r>
              <a:rPr lang="ru-RU" i="1" dirty="0" smtClean="0">
                <a:solidFill>
                  <a:srgbClr val="0000CC"/>
                </a:solidFill>
              </a:rPr>
              <a:t>Достоинства критерия</a:t>
            </a:r>
            <a:r>
              <a:rPr lang="ru-RU" i="1" dirty="0" smtClean="0"/>
              <a:t>:</a:t>
            </a:r>
            <a:r>
              <a:rPr lang="ru-RU" dirty="0" smtClean="0"/>
              <a:t> 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ru-RU" sz="3600" dirty="0" smtClean="0"/>
              <a:t>Учитывает </a:t>
            </a:r>
            <a:r>
              <a:rPr lang="ru-RU" sz="3600" b="1" i="1" dirty="0" smtClean="0">
                <a:solidFill>
                  <a:srgbClr val="A50021"/>
                </a:solidFill>
              </a:rPr>
              <a:t>масштаб</a:t>
            </a:r>
            <a:r>
              <a:rPr lang="ru-RU" sz="3600" dirty="0" smtClean="0"/>
              <a:t> конкретного проекта. </a:t>
            </a:r>
          </a:p>
          <a:p>
            <a:pPr lvl="0"/>
            <a:r>
              <a:rPr lang="ru-RU" sz="3600" dirty="0" smtClean="0">
                <a:solidFill>
                  <a:srgbClr val="A50021"/>
                </a:solidFill>
              </a:rPr>
              <a:t>Прост</a:t>
            </a:r>
            <a:r>
              <a:rPr lang="ru-RU" sz="3600" dirty="0" smtClean="0"/>
              <a:t> для расчета. </a:t>
            </a:r>
          </a:p>
          <a:p>
            <a:pPr lvl="0"/>
            <a:r>
              <a:rPr lang="ru-RU" sz="3600" dirty="0" smtClean="0">
                <a:solidFill>
                  <a:srgbClr val="A50021"/>
                </a:solidFill>
              </a:rPr>
              <a:t>Однозначен в интерпретации</a:t>
            </a:r>
            <a:r>
              <a:rPr lang="ru-RU" sz="3600" dirty="0" smtClean="0"/>
              <a:t>. </a:t>
            </a:r>
          </a:p>
          <a:p>
            <a:pPr lvl="0"/>
            <a:r>
              <a:rPr lang="ru-RU" sz="3600" dirty="0" smtClean="0"/>
              <a:t>Корректен в учете </a:t>
            </a:r>
            <a:r>
              <a:rPr lang="ru-RU" sz="3600" dirty="0" smtClean="0">
                <a:solidFill>
                  <a:srgbClr val="A50021"/>
                </a:solidFill>
              </a:rPr>
              <a:t>реинвестирования полученных доходов</a:t>
            </a:r>
          </a:p>
          <a:p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0000CC"/>
                </a:solidFill>
              </a:rPr>
              <a:t>Недостатки критерия</a:t>
            </a:r>
            <a:r>
              <a:rPr lang="ru-RU" b="1" i="1" dirty="0" smtClean="0">
                <a:solidFill>
                  <a:srgbClr val="0000CC"/>
                </a:solidFill>
              </a:rPr>
              <a:t>:</a:t>
            </a:r>
            <a:br>
              <a:rPr lang="ru-RU" b="1" i="1" dirty="0" smtClean="0">
                <a:solidFill>
                  <a:srgbClr val="0000CC"/>
                </a:solidFill>
              </a:rPr>
            </a:br>
            <a:endParaRPr lang="ru-RU" b="1" i="1" dirty="0">
              <a:solidFill>
                <a:srgbClr val="0000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pPr lvl="0"/>
            <a:r>
              <a:rPr lang="ru-RU" sz="4000" dirty="0" smtClean="0"/>
              <a:t>Дает правильную оценку непрерывно возобновляющимся проектам только в сочетании с </a:t>
            </a:r>
            <a:r>
              <a:rPr lang="en-US" sz="4000" i="1" dirty="0" smtClean="0"/>
              <a:t>ECF</a:t>
            </a:r>
            <a:r>
              <a:rPr lang="ru-RU" sz="4000" i="1" dirty="0" smtClean="0"/>
              <a:t>. </a:t>
            </a:r>
            <a:endParaRPr lang="ru-RU" sz="4000" dirty="0" smtClean="0"/>
          </a:p>
          <a:p>
            <a:pPr lvl="0"/>
            <a:r>
              <a:rPr lang="ru-RU" sz="4000" dirty="0" smtClean="0">
                <a:solidFill>
                  <a:srgbClr val="A50021"/>
                </a:solidFill>
              </a:rPr>
              <a:t>Неприменим для сопоставления проектов с разными сроками жизни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en-US" b="1" i="1" dirty="0" smtClean="0">
                <a:solidFill>
                  <a:srgbClr val="0000CC"/>
                </a:solidFill>
              </a:rPr>
              <a:t>NPV</a:t>
            </a:r>
            <a:r>
              <a:rPr lang="ru-RU" b="1" i="1" dirty="0" smtClean="0">
                <a:solidFill>
                  <a:srgbClr val="0000CC"/>
                </a:solidFill>
              </a:rPr>
              <a:t> &gt; 0 </a:t>
            </a:r>
            <a:r>
              <a:rPr lang="ru-RU" i="1" dirty="0" smtClean="0"/>
              <a:t>означает: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328592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sz="3500" dirty="0" smtClean="0"/>
              <a:t>выраженный в «сегодняшней» оценке </a:t>
            </a:r>
            <a:r>
              <a:rPr lang="ru-RU" sz="3500" dirty="0" smtClean="0">
                <a:solidFill>
                  <a:srgbClr val="CC0000"/>
                </a:solidFill>
              </a:rPr>
              <a:t>эффект</a:t>
            </a:r>
            <a:r>
              <a:rPr lang="ru-RU" sz="3500" dirty="0" smtClean="0">
                <a:solidFill>
                  <a:srgbClr val="A50021"/>
                </a:solidFill>
              </a:rPr>
              <a:t> </a:t>
            </a:r>
            <a:r>
              <a:rPr lang="ru-RU" sz="3500" dirty="0" smtClean="0"/>
              <a:t>от проекта составляет </a:t>
            </a:r>
            <a:r>
              <a:rPr lang="ru-RU" sz="3500" dirty="0" smtClean="0">
                <a:solidFill>
                  <a:srgbClr val="CC0000"/>
                </a:solidFill>
              </a:rPr>
              <a:t>положительную величину</a:t>
            </a:r>
            <a:r>
              <a:rPr lang="ru-RU" sz="3500" dirty="0" smtClean="0"/>
              <a:t>;</a:t>
            </a:r>
          </a:p>
          <a:p>
            <a:pPr lvl="0">
              <a:spcBef>
                <a:spcPts val="1200"/>
              </a:spcBef>
            </a:pPr>
            <a:r>
              <a:rPr lang="ru-RU" sz="3500" dirty="0" smtClean="0"/>
              <a:t>общая рыночная</a:t>
            </a:r>
            <a:r>
              <a:rPr lang="ru-RU" sz="3500" i="1" dirty="0" smtClean="0">
                <a:solidFill>
                  <a:srgbClr val="A50021"/>
                </a:solidFill>
              </a:rPr>
              <a:t> </a:t>
            </a:r>
            <a:r>
              <a:rPr lang="ru-RU" sz="3500" i="1" dirty="0" smtClean="0">
                <a:solidFill>
                  <a:srgbClr val="CC0000"/>
                </a:solidFill>
              </a:rPr>
              <a:t>цена</a:t>
            </a:r>
            <a:r>
              <a:rPr lang="ru-RU" sz="3500" dirty="0" smtClean="0">
                <a:solidFill>
                  <a:srgbClr val="A50021"/>
                </a:solidFill>
              </a:rPr>
              <a:t> </a:t>
            </a:r>
            <a:r>
              <a:rPr lang="ru-RU" sz="3500" dirty="0" smtClean="0"/>
              <a:t>(капитализация) простых акций </a:t>
            </a:r>
            <a:r>
              <a:rPr lang="ru-RU" sz="3500" i="1" dirty="0" smtClean="0">
                <a:solidFill>
                  <a:srgbClr val="CC0000"/>
                </a:solidFill>
              </a:rPr>
              <a:t>компании</a:t>
            </a:r>
            <a:r>
              <a:rPr lang="ru-RU" sz="3500" dirty="0" smtClean="0"/>
              <a:t>, осуществляющей проект, должна </a:t>
            </a:r>
            <a:r>
              <a:rPr lang="ru-RU" sz="3500" b="1" i="1" dirty="0" smtClean="0">
                <a:solidFill>
                  <a:srgbClr val="CC0000"/>
                </a:solidFill>
              </a:rPr>
              <a:t>повыситься при принятии данного решения на величину, равную </a:t>
            </a:r>
            <a:r>
              <a:rPr lang="en-US" sz="3500" b="1" i="1" dirty="0" smtClean="0">
                <a:solidFill>
                  <a:srgbClr val="CC0000"/>
                </a:solidFill>
              </a:rPr>
              <a:t>NPV</a:t>
            </a:r>
            <a:r>
              <a:rPr lang="en-US" sz="3500" i="1" dirty="0" smtClean="0"/>
              <a:t>;</a:t>
            </a:r>
            <a:endParaRPr lang="ru-RU" sz="3500" dirty="0" smtClean="0"/>
          </a:p>
          <a:p>
            <a:pPr lvl="0">
              <a:spcBef>
                <a:spcPts val="1200"/>
              </a:spcBef>
            </a:pPr>
            <a:r>
              <a:rPr lang="ru-RU" sz="3500" i="1" dirty="0" smtClean="0">
                <a:solidFill>
                  <a:srgbClr val="CC0000"/>
                </a:solidFill>
              </a:rPr>
              <a:t>проект имеет доходность более высокую, чем ставка дисконта </a:t>
            </a:r>
            <a:r>
              <a:rPr lang="en-US" sz="3500" i="1" dirty="0" smtClean="0"/>
              <a:t>r</a:t>
            </a:r>
            <a:r>
              <a:rPr lang="ru-RU" sz="3500" i="1" dirty="0" smtClean="0"/>
              <a:t>, </a:t>
            </a:r>
            <a:r>
              <a:rPr lang="ru-RU" sz="3500" dirty="0" smtClean="0"/>
              <a:t>требуемая на рынке капиталов от инвестиций с таким уровнем риска.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lnSpcReduction="10000"/>
          </a:bodyPr>
          <a:lstStyle/>
          <a:p>
            <a:pPr lvl="0"/>
            <a:r>
              <a:rPr lang="ru-RU" sz="3600" dirty="0"/>
              <a:t>Если </a:t>
            </a:r>
            <a:r>
              <a:rPr lang="ru-RU" sz="3600" b="1" i="1" dirty="0">
                <a:solidFill>
                  <a:srgbClr val="0000CC"/>
                </a:solidFill>
              </a:rPr>
              <a:t>позитивные результаты окажутся больше нормативных</a:t>
            </a:r>
            <a:r>
              <a:rPr lang="ru-RU" sz="3600" dirty="0"/>
              <a:t>, т.е. ожидаемые оценки больше требуемых, </a:t>
            </a:r>
            <a:r>
              <a:rPr lang="ru-RU" sz="3600" dirty="0">
                <a:solidFill>
                  <a:srgbClr val="CC0000"/>
                </a:solidFill>
              </a:rPr>
              <a:t>проекты рассматриваются как экономически выгодные и не отвергаются</a:t>
            </a:r>
            <a:r>
              <a:rPr lang="ru-RU" sz="2800" dirty="0">
                <a:solidFill>
                  <a:srgbClr val="CC0000"/>
                </a:solidFill>
              </a:rPr>
              <a:t>. </a:t>
            </a:r>
          </a:p>
          <a:p>
            <a:r>
              <a:rPr lang="ru-RU" sz="3600" dirty="0" smtClean="0"/>
              <a:t>Поскольку </a:t>
            </a:r>
            <a:r>
              <a:rPr lang="ru-RU" sz="3600" dirty="0"/>
              <a:t>от третьего этапа во многом зависит судьба проекта, </a:t>
            </a:r>
            <a:r>
              <a:rPr lang="ru-RU" sz="3600" b="1" dirty="0" smtClean="0"/>
              <a:t>показатели </a:t>
            </a:r>
            <a:r>
              <a:rPr lang="ru-RU" sz="3600" b="1" dirty="0"/>
              <a:t>сопоставления нормативных и позитивных результатов </a:t>
            </a:r>
            <a:r>
              <a:rPr lang="ru-RU" sz="3600" dirty="0"/>
              <a:t>называются </a:t>
            </a:r>
            <a:r>
              <a:rPr lang="ru-RU" sz="3600" b="1" i="1" dirty="0">
                <a:solidFill>
                  <a:srgbClr val="0000CC"/>
                </a:solidFill>
              </a:rPr>
              <a:t>критериями оценки инвестиций</a:t>
            </a:r>
            <a:r>
              <a:rPr lang="ru-RU" sz="3600" b="1" i="1" dirty="0">
                <a:solidFill>
                  <a:srgbClr val="FF0000"/>
                </a:solidFill>
              </a:rPr>
              <a:t>.</a:t>
            </a:r>
            <a:endParaRPr lang="ru-RU" sz="3600" dirty="0">
              <a:solidFill>
                <a:srgbClr val="FF0000"/>
              </a:solidFill>
            </a:endParaRPr>
          </a:p>
          <a:p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0000CC"/>
                </a:solidFill>
              </a:rPr>
              <a:t>Допущения </a:t>
            </a:r>
            <a:r>
              <a:rPr lang="en-US" i="1" dirty="0" smtClean="0">
                <a:solidFill>
                  <a:srgbClr val="0000CC"/>
                </a:solidFill>
              </a:rPr>
              <a:t>NPV</a:t>
            </a:r>
            <a:r>
              <a:rPr lang="ru-RU" b="1" i="1" dirty="0" smtClean="0">
                <a:solidFill>
                  <a:srgbClr val="0000CC"/>
                </a:solidFill>
              </a:rPr>
              <a:t>:</a:t>
            </a:r>
            <a:endParaRPr lang="ru-RU" b="1" i="1" dirty="0">
              <a:solidFill>
                <a:srgbClr val="0000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184576"/>
          </a:xfrm>
        </p:spPr>
        <p:txBody>
          <a:bodyPr>
            <a:normAutofit/>
          </a:bodyPr>
          <a:lstStyle/>
          <a:p>
            <a:pPr lvl="0"/>
            <a:r>
              <a:rPr lang="ru-RU" dirty="0" smtClean="0"/>
              <a:t>потоки денежных средств поступают </a:t>
            </a:r>
            <a:r>
              <a:rPr lang="ru-RU" dirty="0" smtClean="0">
                <a:solidFill>
                  <a:srgbClr val="CC0000"/>
                </a:solidFill>
              </a:rPr>
              <a:t>в последний день периода</a:t>
            </a:r>
            <a:r>
              <a:rPr lang="ru-RU" dirty="0" smtClean="0"/>
              <a:t>;</a:t>
            </a:r>
          </a:p>
          <a:p>
            <a:pPr lvl="0"/>
            <a:r>
              <a:rPr lang="ru-RU" dirty="0" smtClean="0"/>
              <a:t>денежные потоки, которые создаются инвестициями, </a:t>
            </a:r>
            <a:r>
              <a:rPr lang="ru-RU" dirty="0" smtClean="0">
                <a:solidFill>
                  <a:srgbClr val="CC0000"/>
                </a:solidFill>
              </a:rPr>
              <a:t>немедленно реинвестируются в другой проект («второй»);</a:t>
            </a:r>
          </a:p>
          <a:p>
            <a:pPr lvl="0"/>
            <a:r>
              <a:rPr lang="ru-RU" dirty="0" smtClean="0"/>
              <a:t>доходность «второго» проекта не ниже ставки дисконтирования анализируемого проекта.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620688"/>
            <a:ext cx="8229600" cy="56886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0000CC"/>
                </a:solidFill>
              </a:rPr>
              <a:t>Использование коэффициента аннуитета для расчетов</a:t>
            </a:r>
          </a:p>
          <a:p>
            <a:r>
              <a:rPr lang="ru-RU" dirty="0" smtClean="0"/>
              <a:t>Обычно инвестиции создают поток выплат, которые нужно сравнить с первоначальными расходами.</a:t>
            </a:r>
          </a:p>
          <a:p>
            <a:r>
              <a:rPr lang="ru-RU" dirty="0" smtClean="0"/>
              <a:t> Самая простая форма таких выплат – </a:t>
            </a:r>
            <a:r>
              <a:rPr lang="ru-RU" dirty="0" smtClean="0">
                <a:solidFill>
                  <a:srgbClr val="FF0000"/>
                </a:solidFill>
              </a:rPr>
              <a:t>аннуитет</a:t>
            </a:r>
            <a:r>
              <a:rPr lang="ru-RU" dirty="0" smtClean="0"/>
              <a:t> – конечная последовательность равных платежей, осуществляемых через равные промежутки времени.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411760" y="551723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5874510" y="496373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917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3640" y="548680"/>
            <a:ext cx="8229600" cy="612068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0000CC"/>
                </a:solidFill>
              </a:rPr>
              <a:t>Использование коэффициента аннуитета для расчетов</a:t>
            </a:r>
          </a:p>
          <a:p>
            <a:r>
              <a:rPr lang="ru-RU" sz="3000" dirty="0"/>
              <a:t>Приведенная стоимость (ценность) аннуитета (</a:t>
            </a:r>
            <a:r>
              <a:rPr lang="en-US" sz="3000" i="1" dirty="0"/>
              <a:t>PV</a:t>
            </a:r>
            <a:r>
              <a:rPr lang="en-US" sz="3000" i="1" baseline="-25000" dirty="0"/>
              <a:t>A</a:t>
            </a:r>
            <a:r>
              <a:rPr lang="ru-RU" sz="3000" dirty="0"/>
              <a:t>) на момент, предшествующий первому </a:t>
            </a:r>
            <a:r>
              <a:rPr lang="ru-RU" sz="3000" dirty="0" smtClean="0"/>
              <a:t>платежу:</a:t>
            </a:r>
          </a:p>
          <a:p>
            <a:endParaRPr lang="ru-RU" sz="2800" dirty="0"/>
          </a:p>
          <a:p>
            <a:endParaRPr lang="ru-RU" sz="2800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где </a:t>
            </a:r>
            <a:r>
              <a:rPr lang="ru-RU" i="1" dirty="0"/>
              <a:t>R</a:t>
            </a:r>
            <a:r>
              <a:rPr lang="ru-RU" dirty="0"/>
              <a:t> – размер равного единичного платежа;</a:t>
            </a:r>
            <a:endParaRPr lang="ru-RU" b="1" dirty="0"/>
          </a:p>
          <a:p>
            <a:pPr marL="0" indent="0">
              <a:buNone/>
            </a:pPr>
            <a:r>
              <a:rPr lang="ru-RU" i="1" dirty="0" err="1"/>
              <a:t>A</a:t>
            </a:r>
            <a:r>
              <a:rPr lang="ru-RU" i="1" baseline="-25000" dirty="0" err="1"/>
              <a:t>n,r</a:t>
            </a:r>
            <a:r>
              <a:rPr lang="ru-RU" dirty="0"/>
              <a:t> – коэффициент аннуитета;</a:t>
            </a:r>
            <a:endParaRPr lang="ru-RU" b="1" dirty="0"/>
          </a:p>
          <a:p>
            <a:pPr marL="0" indent="0">
              <a:buNone/>
            </a:pPr>
            <a:r>
              <a:rPr lang="en-US" i="1" dirty="0"/>
              <a:t>r</a:t>
            </a:r>
            <a:r>
              <a:rPr lang="ru-RU" dirty="0"/>
              <a:t> – ставка приведения аннуитета за единичный период времени между двумя платежами;</a:t>
            </a:r>
            <a:endParaRPr lang="ru-RU" b="1" dirty="0"/>
          </a:p>
          <a:p>
            <a:pPr marL="0" indent="0">
              <a:buNone/>
            </a:pPr>
            <a:r>
              <a:rPr lang="en-US" i="1" dirty="0"/>
              <a:t>n</a:t>
            </a:r>
            <a:r>
              <a:rPr lang="ru-RU" dirty="0"/>
              <a:t> – количество платежей</a:t>
            </a:r>
            <a:r>
              <a:rPr lang="ru-RU" dirty="0" smtClean="0"/>
              <a:t>.</a:t>
            </a:r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411760" y="551723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1697918"/>
              </p:ext>
            </p:extLst>
          </p:nvPr>
        </p:nvGraphicFramePr>
        <p:xfrm>
          <a:off x="1204693" y="2888940"/>
          <a:ext cx="2419469" cy="720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name="Equation" r:id="rId3" imgW="800100" imgH="228600" progId="Equation.DSMT4">
                  <p:embed/>
                </p:oleObj>
              </mc:Choice>
              <mc:Fallback>
                <p:oleObj name="Equation" r:id="rId3" imgW="800100" imgH="2286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4693" y="2888940"/>
                        <a:ext cx="2419469" cy="72008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5874510" y="496373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0963868"/>
              </p:ext>
            </p:extLst>
          </p:nvPr>
        </p:nvGraphicFramePr>
        <p:xfrm>
          <a:off x="4791950" y="2541291"/>
          <a:ext cx="2948502" cy="1205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2" name="Equation" r:id="rId5" imgW="1091726" imgH="431613" progId="Equation.DSMT4">
                  <p:embed/>
                </p:oleObj>
              </mc:Choice>
              <mc:Fallback>
                <p:oleObj name="Equation" r:id="rId5" imgW="1091726" imgH="431613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91950" y="2541291"/>
                        <a:ext cx="2948502" cy="120504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76165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32260"/>
              </p:ext>
            </p:extLst>
          </p:nvPr>
        </p:nvGraphicFramePr>
        <p:xfrm>
          <a:off x="447883" y="2830367"/>
          <a:ext cx="7396109" cy="16561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6" name="Equation" r:id="rId3" imgW="3098800" imgH="673100" progId="Equation.DSMT4">
                  <p:embed/>
                </p:oleObj>
              </mc:Choice>
              <mc:Fallback>
                <p:oleObj name="Equation" r:id="rId3" imgW="3098800" imgH="6731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7883" y="2830367"/>
                        <a:ext cx="7396109" cy="165618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749590" y="1271605"/>
            <a:ext cx="576064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Тогда при</a:t>
            </a:r>
            <a:endParaRPr kumimoji="0" lang="ru-RU" alt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4427984" y="1044655"/>
            <a:ext cx="1800200" cy="1785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180975"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  <a:tab pos="4508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  <a:tab pos="4508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  <a:tab pos="4508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  <a:tab pos="4508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  <a:tab pos="4508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  <a:tab pos="4508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  <a:tab pos="4508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  <a:tab pos="4508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  <a:tab pos="4508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/>
            <a:r>
              <a:rPr kumimoji="0" lang="ru-RU" alt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- </a:t>
            </a:r>
            <a:r>
              <a:rPr lang="en-US" sz="2800" dirty="0" err="1" smtClean="0"/>
              <a:t>const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9875" algn="l"/>
                <a:tab pos="450850" algn="l"/>
              </a:tabLst>
            </a:pPr>
            <a:endParaRPr kumimoji="0" lang="ru-RU" altLang="ru-RU" sz="6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187624" y="376428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" name="Объект 9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695486"/>
              </p:ext>
            </p:extLst>
          </p:nvPr>
        </p:nvGraphicFramePr>
        <p:xfrm>
          <a:off x="3547408" y="1271605"/>
          <a:ext cx="1197060" cy="6840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" name="Equation" r:id="rId5" imgW="355292" imgH="203024" progId="Equation.DSMT4">
                  <p:embed/>
                </p:oleObj>
              </mc:Choice>
              <mc:Fallback>
                <p:oleObj name="Equation" r:id="rId5" imgW="355292" imgH="203024" progId="Equation.DSMT4">
                  <p:embed/>
                  <p:pic>
                    <p:nvPicPr>
                      <p:cNvPr id="5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7408" y="1271605"/>
                        <a:ext cx="1197060" cy="68403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17429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5192" y="406664"/>
            <a:ext cx="8229600" cy="99167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00CC"/>
                </a:solidFill>
              </a:rPr>
              <a:t/>
            </a:r>
            <a:br>
              <a:rPr lang="ru-RU" b="1" dirty="0" smtClean="0">
                <a:solidFill>
                  <a:srgbClr val="0000CC"/>
                </a:solidFill>
              </a:rPr>
            </a:br>
            <a:r>
              <a:rPr lang="ru-RU" sz="4000" b="1" dirty="0" smtClean="0">
                <a:solidFill>
                  <a:srgbClr val="0000CC"/>
                </a:solidFill>
              </a:rPr>
              <a:t>2) Внутренняя ставка доходности (</a:t>
            </a:r>
            <a:r>
              <a:rPr lang="en-US" sz="4000" b="1" i="1" dirty="0" smtClean="0">
                <a:solidFill>
                  <a:srgbClr val="0000CC"/>
                </a:solidFill>
              </a:rPr>
              <a:t>IRR</a:t>
            </a:r>
            <a:r>
              <a:rPr lang="ru-RU" sz="4000" b="1" dirty="0" smtClean="0">
                <a:solidFill>
                  <a:srgbClr val="0000CC"/>
                </a:solidFill>
              </a:rPr>
              <a:t>)</a:t>
            </a:r>
            <a:r>
              <a:rPr lang="ru-RU" sz="4000" dirty="0" smtClean="0">
                <a:solidFill>
                  <a:srgbClr val="0000CC"/>
                </a:solidFill>
              </a:rPr>
              <a:t/>
            </a:r>
            <a:br>
              <a:rPr lang="ru-RU" sz="4000" dirty="0" smtClean="0">
                <a:solidFill>
                  <a:srgbClr val="0000CC"/>
                </a:solidFill>
              </a:rPr>
            </a:b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98342"/>
            <a:ext cx="8229600" cy="5287451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i="1" dirty="0" smtClean="0">
                <a:solidFill>
                  <a:srgbClr val="0000CC"/>
                </a:solidFill>
              </a:rPr>
              <a:t>Internal Rate of Return</a:t>
            </a:r>
            <a:r>
              <a:rPr lang="ru-RU" i="1" dirty="0" smtClean="0">
                <a:solidFill>
                  <a:srgbClr val="0000CC"/>
                </a:solidFill>
              </a:rPr>
              <a:t>, </a:t>
            </a:r>
            <a:r>
              <a:rPr lang="en-US" i="1" dirty="0" smtClean="0">
                <a:solidFill>
                  <a:srgbClr val="0000CC"/>
                </a:solidFill>
              </a:rPr>
              <a:t>IRR </a:t>
            </a:r>
            <a:r>
              <a:rPr lang="ru-RU" dirty="0" smtClean="0"/>
              <a:t>— это доходность инвестиционного проекта, рассчитанная по ставке сложного процента с ежегодной капитализацией доходов.</a:t>
            </a:r>
            <a:r>
              <a:rPr lang="ru-RU" b="1" dirty="0" smtClean="0"/>
              <a:t> </a:t>
            </a:r>
            <a:r>
              <a:rPr lang="ru-RU" b="1" dirty="0">
                <a:solidFill>
                  <a:srgbClr val="CC0000"/>
                </a:solidFill>
              </a:rPr>
              <a:t>При ставке дисконта</a:t>
            </a:r>
            <a:r>
              <a:rPr lang="ru-RU" dirty="0">
                <a:solidFill>
                  <a:srgbClr val="CC0000"/>
                </a:solidFill>
              </a:rPr>
              <a:t>,</a:t>
            </a:r>
            <a:r>
              <a:rPr lang="ru-RU" b="1" dirty="0">
                <a:solidFill>
                  <a:srgbClr val="CC0000"/>
                </a:solidFill>
              </a:rPr>
              <a:t> равной</a:t>
            </a:r>
            <a:r>
              <a:rPr lang="ru-RU" dirty="0">
                <a:solidFill>
                  <a:srgbClr val="CC0000"/>
                </a:solidFill>
              </a:rPr>
              <a:t> </a:t>
            </a:r>
            <a:r>
              <a:rPr lang="ru-RU" b="1" i="1" dirty="0">
                <a:solidFill>
                  <a:srgbClr val="CC0000"/>
                </a:solidFill>
              </a:rPr>
              <a:t>IRR</a:t>
            </a:r>
            <a:r>
              <a:rPr lang="ru-RU" b="1" dirty="0">
                <a:solidFill>
                  <a:srgbClr val="CC0000"/>
                </a:solidFill>
              </a:rPr>
              <a:t>,</a:t>
            </a:r>
            <a:r>
              <a:rPr lang="ru-RU" b="1" i="1" dirty="0">
                <a:solidFill>
                  <a:srgbClr val="CC0000"/>
                </a:solidFill>
              </a:rPr>
              <a:t> </a:t>
            </a:r>
            <a:r>
              <a:rPr lang="ru-RU" i="1" dirty="0">
                <a:solidFill>
                  <a:srgbClr val="CC0000"/>
                </a:solidFill>
              </a:rPr>
              <a:t>NPV</a:t>
            </a:r>
            <a:r>
              <a:rPr lang="ru-RU" dirty="0">
                <a:solidFill>
                  <a:srgbClr val="CC0000"/>
                </a:solidFill>
              </a:rPr>
              <a:t> проекта равно нулю</a:t>
            </a:r>
            <a:r>
              <a:rPr lang="ru-RU" b="1" dirty="0" smtClean="0"/>
              <a:t>.</a:t>
            </a:r>
            <a:endParaRPr lang="ru-RU" dirty="0" smtClean="0"/>
          </a:p>
          <a:p>
            <a:r>
              <a:rPr lang="ru-RU" dirty="0" smtClean="0"/>
              <a:t>Для того чтобы найти </a:t>
            </a:r>
            <a:r>
              <a:rPr lang="en-US" i="1" dirty="0" smtClean="0"/>
              <a:t>IRR</a:t>
            </a:r>
            <a:r>
              <a:rPr lang="ru-RU" i="1" dirty="0" smtClean="0"/>
              <a:t>, </a:t>
            </a:r>
            <a:r>
              <a:rPr lang="ru-RU" dirty="0" smtClean="0"/>
              <a:t>необходимо решить уравнение</a:t>
            </a:r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Тогда </a:t>
            </a:r>
            <a:r>
              <a:rPr lang="en-US" i="1" dirty="0" smtClean="0"/>
              <a:t>IRR </a:t>
            </a:r>
            <a:r>
              <a:rPr lang="ru-RU" dirty="0" smtClean="0"/>
              <a:t>= </a:t>
            </a:r>
            <a:r>
              <a:rPr lang="ru-RU" i="1" dirty="0" smtClean="0"/>
              <a:t>х</a:t>
            </a:r>
            <a:r>
              <a:rPr lang="ru-RU" b="1" dirty="0" smtClean="0"/>
              <a:t> (функция ВСД)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259632" y="462798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1927277"/>
              </p:ext>
            </p:extLst>
          </p:nvPr>
        </p:nvGraphicFramePr>
        <p:xfrm>
          <a:off x="1511660" y="4856584"/>
          <a:ext cx="6120680" cy="11193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9" name="Equation" r:id="rId3" imgW="2451100" imgH="444500" progId="Equation.DSMT4">
                  <p:embed/>
                </p:oleObj>
              </mc:Choice>
              <mc:Fallback>
                <p:oleObj name="Equation" r:id="rId3" imgW="2451100" imgH="4445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1660" y="4856584"/>
                        <a:ext cx="6120680" cy="111934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/>
              <a:t>Уравнение решается приближенными методами, чаще всего с использованием линейной интерполяции:</a:t>
            </a:r>
          </a:p>
          <a:p>
            <a:pPr marL="0" indent="0">
              <a:buNone/>
            </a:pPr>
            <a:r>
              <a:rPr lang="ru-RU" sz="3600" dirty="0" smtClean="0"/>
              <a:t>а) 	наугад берутся две ставки дисконта — </a:t>
            </a:r>
            <a:r>
              <a:rPr lang="en-US" sz="3600" i="1" dirty="0" smtClean="0"/>
              <a:t>r</a:t>
            </a:r>
            <a:r>
              <a:rPr lang="ru-RU" sz="3600" i="1" baseline="-25000" dirty="0" smtClean="0"/>
              <a:t> 1</a:t>
            </a:r>
            <a:r>
              <a:rPr lang="ru-RU" sz="3600" i="1" dirty="0" smtClean="0"/>
              <a:t> </a:t>
            </a:r>
            <a:r>
              <a:rPr lang="ru-RU" sz="3600" dirty="0" smtClean="0"/>
              <a:t>и </a:t>
            </a:r>
            <a:r>
              <a:rPr lang="en-US" sz="3600" i="1" dirty="0" smtClean="0"/>
              <a:t>r</a:t>
            </a:r>
            <a:r>
              <a:rPr lang="ru-RU" sz="3600" i="1" baseline="-25000" dirty="0" smtClean="0"/>
              <a:t> 2</a:t>
            </a:r>
            <a:r>
              <a:rPr lang="ru-RU" sz="3600" dirty="0" smtClean="0"/>
              <a:t>,</a:t>
            </a:r>
            <a:r>
              <a:rPr lang="ru-RU" sz="3600" i="1" dirty="0" smtClean="0"/>
              <a:t>  </a:t>
            </a:r>
            <a:r>
              <a:rPr lang="en-US" sz="3600" i="1" dirty="0" smtClean="0"/>
              <a:t>r</a:t>
            </a:r>
            <a:r>
              <a:rPr lang="ru-RU" sz="3600" i="1" baseline="-25000" dirty="0" smtClean="0"/>
              <a:t> 1</a:t>
            </a:r>
            <a:r>
              <a:rPr lang="ru-RU" sz="3600" i="1" dirty="0" smtClean="0"/>
              <a:t> &lt; </a:t>
            </a:r>
            <a:r>
              <a:rPr lang="en-US" sz="3600" i="1" dirty="0" smtClean="0"/>
              <a:t>r</a:t>
            </a:r>
            <a:r>
              <a:rPr lang="ru-RU" sz="3600" i="1" baseline="-25000" dirty="0" smtClean="0"/>
              <a:t>2</a:t>
            </a:r>
            <a:r>
              <a:rPr lang="ru-RU" sz="3600" dirty="0" smtClean="0"/>
              <a:t>;</a:t>
            </a:r>
          </a:p>
          <a:p>
            <a:pPr marL="0" indent="0">
              <a:buNone/>
            </a:pPr>
            <a:r>
              <a:rPr lang="ru-RU" sz="3600" dirty="0" smtClean="0"/>
              <a:t>б)	используя каждую из ставок, рассчитывают два значения — </a:t>
            </a:r>
            <a:r>
              <a:rPr lang="en-US" sz="3600" i="1" dirty="0" smtClean="0"/>
              <a:t>NPV</a:t>
            </a:r>
            <a:r>
              <a:rPr lang="ru-RU" sz="3600" i="1" baseline="-25000" dirty="0" smtClean="0"/>
              <a:t>1 </a:t>
            </a:r>
            <a:r>
              <a:rPr lang="ru-RU" sz="3600" dirty="0" smtClean="0"/>
              <a:t>и </a:t>
            </a:r>
            <a:r>
              <a:rPr lang="en-US" sz="3600" i="1" dirty="0" smtClean="0"/>
              <a:t>NPV</a:t>
            </a:r>
            <a:r>
              <a:rPr lang="ru-RU" sz="3600" i="1" baseline="-25000" dirty="0" smtClean="0"/>
              <a:t>2</a:t>
            </a:r>
            <a:r>
              <a:rPr lang="ru-RU" sz="3600" i="1" dirty="0" smtClean="0"/>
              <a:t>;</a:t>
            </a:r>
            <a:endParaRPr lang="ru-RU" sz="3600" dirty="0" smtClean="0"/>
          </a:p>
          <a:p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4000" dirty="0" smtClean="0"/>
              <a:t>в)	приближенное значение </a:t>
            </a:r>
            <a:r>
              <a:rPr lang="en-US" sz="4000" i="1" dirty="0" smtClean="0"/>
              <a:t>IRR </a:t>
            </a:r>
            <a:r>
              <a:rPr lang="ru-RU" sz="4000" dirty="0" smtClean="0"/>
              <a:t>получают по формуле</a:t>
            </a:r>
          </a:p>
          <a:p>
            <a:endParaRPr lang="ru-RU" sz="4000" dirty="0" smtClean="0"/>
          </a:p>
          <a:p>
            <a:endParaRPr lang="ru-RU" sz="4000" dirty="0" smtClean="0"/>
          </a:p>
          <a:p>
            <a:endParaRPr lang="ru-RU" sz="4000" dirty="0" smtClean="0"/>
          </a:p>
          <a:p>
            <a:r>
              <a:rPr lang="ru-RU" sz="4000" dirty="0" smtClean="0"/>
              <a:t>Для получения более точного значения </a:t>
            </a:r>
            <a:r>
              <a:rPr lang="en-US" sz="4000" i="1" dirty="0" smtClean="0"/>
              <a:t>IRR </a:t>
            </a:r>
            <a:r>
              <a:rPr lang="ru-RU" sz="4000" dirty="0" smtClean="0"/>
              <a:t>расчеты несколько раз повторяют, сужая интервал между </a:t>
            </a:r>
            <a:r>
              <a:rPr lang="en-US" sz="4000" i="1" dirty="0" smtClean="0"/>
              <a:t>r</a:t>
            </a:r>
            <a:r>
              <a:rPr lang="ru-RU" sz="4000" i="1" baseline="-25000" dirty="0" smtClean="0"/>
              <a:t>1</a:t>
            </a:r>
            <a:r>
              <a:rPr lang="ru-RU" sz="4000" i="1" dirty="0" smtClean="0"/>
              <a:t> </a:t>
            </a:r>
            <a:r>
              <a:rPr lang="ru-RU" sz="4000" dirty="0" smtClean="0"/>
              <a:t>и г</a:t>
            </a:r>
            <a:r>
              <a:rPr lang="ru-RU" sz="4000" baseline="-25000" dirty="0" smtClean="0"/>
              <a:t>2</a:t>
            </a:r>
            <a:r>
              <a:rPr lang="ru-RU" sz="4000" dirty="0" smtClean="0"/>
              <a:t> </a:t>
            </a:r>
          </a:p>
          <a:p>
            <a:endParaRPr lang="ru-RU" dirty="0"/>
          </a:p>
        </p:txBody>
      </p:sp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4033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672" y="2060848"/>
            <a:ext cx="5904656" cy="1026897"/>
          </a:xfrm>
          <a:prstGeom prst="rect">
            <a:avLst/>
          </a:prstGeom>
          <a:noFill/>
        </p:spPr>
      </p:pic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775" y="836712"/>
            <a:ext cx="4032449" cy="720080"/>
          </a:xfrm>
        </p:spPr>
        <p:txBody>
          <a:bodyPr>
            <a:noAutofit/>
          </a:bodyPr>
          <a:lstStyle/>
          <a:p>
            <a:r>
              <a:rPr lang="ru-RU" sz="3600" dirty="0" smtClean="0"/>
              <a:t>Определение </a:t>
            </a:r>
            <a:r>
              <a:rPr lang="en-US" sz="3600" i="1" dirty="0" smtClean="0"/>
              <a:t>IRR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72816"/>
            <a:ext cx="9144000" cy="46085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604867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3300" i="1" dirty="0" smtClean="0">
                <a:solidFill>
                  <a:srgbClr val="0000CC"/>
                </a:solidFill>
              </a:rPr>
              <a:t>IRR</a:t>
            </a:r>
            <a:r>
              <a:rPr lang="en-US" sz="3300" i="1" dirty="0" smtClean="0"/>
              <a:t> </a:t>
            </a:r>
            <a:r>
              <a:rPr lang="ru-RU" sz="3300" dirty="0" smtClean="0"/>
              <a:t>оценивает </a:t>
            </a:r>
            <a:r>
              <a:rPr lang="ru-RU" sz="3300" dirty="0" smtClean="0">
                <a:solidFill>
                  <a:srgbClr val="CC0000"/>
                </a:solidFill>
              </a:rPr>
              <a:t>доходность на единицу </a:t>
            </a:r>
            <a:r>
              <a:rPr lang="ru-RU" sz="3300" dirty="0" smtClean="0"/>
              <a:t>вложенного капитала, в отличие от </a:t>
            </a:r>
            <a:endParaRPr lang="en-US" sz="3300" dirty="0" smtClean="0"/>
          </a:p>
          <a:p>
            <a:pPr marL="0" indent="0">
              <a:buNone/>
            </a:pPr>
            <a:r>
              <a:rPr lang="en-US" sz="3300" i="1" dirty="0" smtClean="0">
                <a:solidFill>
                  <a:srgbClr val="CC0000"/>
                </a:solidFill>
              </a:rPr>
              <a:t>NPV</a:t>
            </a:r>
            <a:r>
              <a:rPr lang="ru-RU" sz="3300" i="1" dirty="0" smtClean="0">
                <a:solidFill>
                  <a:srgbClr val="FF0000"/>
                </a:solidFill>
              </a:rPr>
              <a:t> </a:t>
            </a:r>
            <a:r>
              <a:rPr lang="ru-RU" sz="3300" i="1" dirty="0" smtClean="0"/>
              <a:t>— </a:t>
            </a:r>
            <a:r>
              <a:rPr lang="ru-RU" sz="3300" dirty="0" smtClean="0"/>
              <a:t>критерия, измеряющего </a:t>
            </a:r>
            <a:r>
              <a:rPr lang="en-US" sz="3300" dirty="0" smtClean="0"/>
              <a:t>               </a:t>
            </a:r>
            <a:r>
              <a:rPr lang="ru-RU" sz="3300" dirty="0" smtClean="0"/>
              <a:t>абсолютную величину, </a:t>
            </a:r>
            <a:r>
              <a:rPr lang="ru-RU" sz="3300" dirty="0" smtClean="0">
                <a:solidFill>
                  <a:srgbClr val="CC0000"/>
                </a:solidFill>
              </a:rPr>
              <a:t>массу полученного дохода. </a:t>
            </a:r>
            <a:endParaRPr lang="en-US" sz="3300" dirty="0" smtClean="0">
              <a:solidFill>
                <a:srgbClr val="CC0000"/>
              </a:solidFill>
            </a:endParaRPr>
          </a:p>
          <a:p>
            <a:r>
              <a:rPr lang="ru-RU" sz="3300" dirty="0" smtClean="0"/>
              <a:t>Поэтому при сравнении проектов </a:t>
            </a:r>
            <a:r>
              <a:rPr lang="en-US" sz="3300" i="1" dirty="0" smtClean="0"/>
              <a:t>IRR </a:t>
            </a:r>
            <a:r>
              <a:rPr lang="ru-RU" sz="3300" dirty="0" smtClean="0"/>
              <a:t>иногда «противоречит» </a:t>
            </a:r>
            <a:r>
              <a:rPr lang="en-US" sz="3300" i="1" dirty="0" smtClean="0"/>
              <a:t>NPV</a:t>
            </a:r>
            <a:r>
              <a:rPr lang="ru-RU" sz="3300" i="1" dirty="0" smtClean="0"/>
              <a:t>, </a:t>
            </a:r>
            <a:r>
              <a:rPr lang="ru-RU" sz="3300" dirty="0" smtClean="0"/>
              <a:t>так как проект может быть более доходным (в расчете на вложенный рубль), но в абсолютном выражении давать меньший эффект из-за более мелких масштабов объекта инвестирования.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0000CC"/>
                </a:solidFill>
              </a:rPr>
              <a:t>Недостатки критерия</a:t>
            </a:r>
            <a:r>
              <a:rPr lang="ru-RU" b="1" dirty="0" smtClean="0">
                <a:solidFill>
                  <a:srgbClr val="0000CC"/>
                </a:solidFill>
              </a:rPr>
              <a:t>:</a:t>
            </a:r>
            <a:endParaRPr lang="ru-RU" b="1" dirty="0">
              <a:solidFill>
                <a:srgbClr val="0000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4000" dirty="0" smtClean="0"/>
              <a:t>Уравнение </a:t>
            </a:r>
            <a:r>
              <a:rPr lang="ru-RU" sz="4000" i="1" dirty="0" err="1" smtClean="0">
                <a:solidFill>
                  <a:srgbClr val="0000CC"/>
                </a:solidFill>
              </a:rPr>
              <a:t>п-й</a:t>
            </a:r>
            <a:r>
              <a:rPr lang="ru-RU" sz="4000" i="1" dirty="0" smtClean="0">
                <a:solidFill>
                  <a:srgbClr val="0000CC"/>
                </a:solidFill>
              </a:rPr>
              <a:t> степени, по которому определяется </a:t>
            </a:r>
            <a:r>
              <a:rPr lang="en-US" sz="4000" i="1" dirty="0" smtClean="0">
                <a:solidFill>
                  <a:srgbClr val="0000CC"/>
                </a:solidFill>
              </a:rPr>
              <a:t>IRR</a:t>
            </a:r>
            <a:r>
              <a:rPr lang="ru-RU" sz="4000" i="1" dirty="0" smtClean="0">
                <a:solidFill>
                  <a:srgbClr val="0000CC"/>
                </a:solidFill>
              </a:rPr>
              <a:t>, имеет </a:t>
            </a:r>
            <a:r>
              <a:rPr lang="ru-RU" sz="4000" i="1" dirty="0" err="1" smtClean="0">
                <a:solidFill>
                  <a:srgbClr val="0000CC"/>
                </a:solidFill>
              </a:rPr>
              <a:t>п</a:t>
            </a:r>
            <a:r>
              <a:rPr lang="ru-RU" sz="4000" i="1" dirty="0" smtClean="0">
                <a:solidFill>
                  <a:srgbClr val="0000CC"/>
                </a:solidFill>
              </a:rPr>
              <a:t> корней</a:t>
            </a:r>
            <a:r>
              <a:rPr lang="ru-RU" sz="4000" dirty="0" smtClean="0"/>
              <a:t>, поэтому у одного проекта существует </a:t>
            </a:r>
            <a:r>
              <a:rPr lang="ru-RU" sz="4000" i="1" dirty="0" err="1" smtClean="0"/>
              <a:t>п</a:t>
            </a:r>
            <a:r>
              <a:rPr lang="ru-RU" sz="4000" i="1" dirty="0" smtClean="0"/>
              <a:t> </a:t>
            </a:r>
            <a:r>
              <a:rPr lang="ru-RU" sz="4000" dirty="0" smtClean="0"/>
              <a:t>значений </a:t>
            </a:r>
            <a:r>
              <a:rPr lang="en-US" sz="4000" i="1" dirty="0" smtClean="0"/>
              <a:t>IRR</a:t>
            </a:r>
            <a:r>
              <a:rPr lang="ru-RU" sz="4000" i="1" dirty="0" smtClean="0"/>
              <a:t>. </a:t>
            </a:r>
            <a:r>
              <a:rPr lang="ru-RU" sz="4000" dirty="0" smtClean="0"/>
              <a:t>Правда, чаще всего только одно значение подходит по смыслу поставленной задачи;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Рисунок 4"/>
          <p:cNvGraphicFramePr>
            <a:graphicFrameLocks noGrp="1"/>
          </p:cNvGraphicFramePr>
          <p:nvPr>
            <p:ph type="pic" idx="1"/>
            <p:extLst>
              <p:ext uri="{D42A27DB-BD31-4B8C-83A1-F6EECF244321}">
                <p14:modId xmlns:p14="http://schemas.microsoft.com/office/powerpoint/2010/main" val="3706317688"/>
              </p:ext>
            </p:extLst>
          </p:nvPr>
        </p:nvGraphicFramePr>
        <p:xfrm>
          <a:off x="407550" y="496431"/>
          <a:ext cx="5184576" cy="1828800"/>
        </p:xfrm>
        <a:graphic>
          <a:graphicData uri="http://schemas.openxmlformats.org/drawingml/2006/table">
            <a:tbl>
              <a:tblPr/>
              <a:tblGrid>
                <a:gridCol w="51845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09896">
                <a:tc>
                  <a:txBody>
                    <a:bodyPr/>
                    <a:lstStyle/>
                    <a:p>
                      <a:pPr marR="6350" indent="0" algn="just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CC0000"/>
                          </a:solidFill>
                          <a:latin typeface="+mn-lt"/>
                          <a:ea typeface="Calibri"/>
                        </a:rPr>
                        <a:t>Простые (</a:t>
                      </a:r>
                      <a:r>
                        <a:rPr lang="ru-RU" sz="2400" b="1" dirty="0">
                          <a:solidFill>
                            <a:srgbClr val="CC0000"/>
                          </a:solidFill>
                          <a:latin typeface="+mn-lt"/>
                          <a:ea typeface="Calibri"/>
                        </a:rPr>
                        <a:t>статические)</a:t>
                      </a:r>
                      <a:r>
                        <a:rPr lang="ru-RU" sz="2400" dirty="0">
                          <a:solidFill>
                            <a:srgbClr val="CC0000"/>
                          </a:solidFill>
                          <a:latin typeface="+mn-lt"/>
                          <a:ea typeface="Calibri"/>
                        </a:rPr>
                        <a:t> </a:t>
                      </a:r>
                      <a:r>
                        <a:rPr lang="ru-RU" sz="2400" dirty="0">
                          <a:latin typeface="+mn-lt"/>
                          <a:ea typeface="Calibri"/>
                        </a:rPr>
                        <a:t>– на основе учетного (бухгалтерского) сопоставления затрат и выгод, без введения в анализ риска и временной стоимости денег</a:t>
                      </a:r>
                      <a:endParaRPr lang="ru-RU" sz="32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2229" y="14962"/>
            <a:ext cx="8208912" cy="288032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rgbClr val="0000CC"/>
                </a:solidFill>
              </a:rPr>
              <a:t>Классификация методов оценки эффективности инвестирования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1479547"/>
              </p:ext>
            </p:extLst>
          </p:nvPr>
        </p:nvGraphicFramePr>
        <p:xfrm>
          <a:off x="6480212" y="553217"/>
          <a:ext cx="2232248" cy="1463040"/>
        </p:xfrm>
        <a:graphic>
          <a:graphicData uri="http://schemas.openxmlformats.org/drawingml/2006/table">
            <a:tbl>
              <a:tblPr/>
              <a:tblGrid>
                <a:gridCol w="2232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68152">
                <a:tc>
                  <a:txBody>
                    <a:bodyPr/>
                    <a:lstStyle/>
                    <a:p>
                      <a:pPr marR="6350" indent="0"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+mn-lt"/>
                          <a:ea typeface="Calibri"/>
                        </a:rPr>
                        <a:t>Срок </a:t>
                      </a:r>
                      <a:r>
                        <a:rPr lang="ru-RU" sz="2400" dirty="0" smtClean="0">
                          <a:latin typeface="+mn-lt"/>
                          <a:ea typeface="Calibri"/>
                        </a:rPr>
                        <a:t>окупаемости</a:t>
                      </a:r>
                    </a:p>
                    <a:p>
                      <a:pPr marR="6350" indent="0" algn="just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+mn-lt"/>
                          <a:ea typeface="Calibri"/>
                        </a:rPr>
                        <a:t>Средняя </a:t>
                      </a:r>
                      <a:r>
                        <a:rPr lang="ru-RU" sz="2400" dirty="0">
                          <a:latin typeface="+mn-lt"/>
                          <a:ea typeface="Calibri"/>
                        </a:rPr>
                        <a:t>доходность</a:t>
                      </a:r>
                      <a:endParaRPr lang="ru-RU" sz="32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8307225"/>
              </p:ext>
            </p:extLst>
          </p:nvPr>
        </p:nvGraphicFramePr>
        <p:xfrm>
          <a:off x="431540" y="2628946"/>
          <a:ext cx="2952328" cy="2592288"/>
        </p:xfrm>
        <a:graphic>
          <a:graphicData uri="http://schemas.openxmlformats.org/drawingml/2006/table">
            <a:tbl>
              <a:tblPr/>
              <a:tblGrid>
                <a:gridCol w="29523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92288">
                <a:tc>
                  <a:txBody>
                    <a:bodyPr/>
                    <a:lstStyle/>
                    <a:p>
                      <a:pPr marR="6350" indent="0" algn="l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C0000"/>
                          </a:solidFill>
                          <a:latin typeface="+mn-lt"/>
                          <a:ea typeface="Calibri"/>
                        </a:rPr>
                        <a:t>Современные (</a:t>
                      </a:r>
                      <a:r>
                        <a:rPr lang="ru-RU" sz="2400" b="1" dirty="0" smtClean="0">
                          <a:solidFill>
                            <a:srgbClr val="CC0000"/>
                          </a:solidFill>
                          <a:latin typeface="+mn-lt"/>
                          <a:ea typeface="Calibri"/>
                        </a:rPr>
                        <a:t>классические, динамические)</a:t>
                      </a: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+mn-lt"/>
                          <a:ea typeface="Calibri"/>
                        </a:rPr>
                        <a:t> </a:t>
                      </a:r>
                      <a:r>
                        <a:rPr lang="ru-RU" sz="2400" dirty="0">
                          <a:latin typeface="+mn-lt"/>
                          <a:ea typeface="Calibri"/>
                        </a:rPr>
                        <a:t>– ориентированные на создание рыночной стоимости</a:t>
                      </a:r>
                      <a:endParaRPr lang="ru-RU" sz="32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8344262"/>
              </p:ext>
            </p:extLst>
          </p:nvPr>
        </p:nvGraphicFramePr>
        <p:xfrm>
          <a:off x="4175956" y="2556435"/>
          <a:ext cx="2664296" cy="1296144"/>
        </p:xfrm>
        <a:graphic>
          <a:graphicData uri="http://schemas.openxmlformats.org/drawingml/2006/table">
            <a:tbl>
              <a:tblPr/>
              <a:tblGrid>
                <a:gridCol w="26642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96144">
                <a:tc>
                  <a:txBody>
                    <a:bodyPr/>
                    <a:lstStyle/>
                    <a:p>
                      <a:pPr marR="6350" indent="0"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+mn-lt"/>
                          <a:ea typeface="Calibri"/>
                        </a:rPr>
                        <a:t>На основе модели дисконтирования денежных выгод </a:t>
                      </a:r>
                      <a:endParaRPr lang="ru-RU" sz="32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2445695"/>
              </p:ext>
            </p:extLst>
          </p:nvPr>
        </p:nvGraphicFramePr>
        <p:xfrm>
          <a:off x="7556021" y="2473457"/>
          <a:ext cx="1296144" cy="1280160"/>
        </p:xfrm>
        <a:graphic>
          <a:graphicData uri="http://schemas.openxmlformats.org/drawingml/2006/table">
            <a:tbl>
              <a:tblPr/>
              <a:tblGrid>
                <a:gridCol w="1296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64096">
                <a:tc>
                  <a:txBody>
                    <a:bodyPr/>
                    <a:lstStyle/>
                    <a:p>
                      <a:pPr marR="6350" indent="180340" algn="just">
                        <a:spcAft>
                          <a:spcPts val="0"/>
                        </a:spcAft>
                      </a:pPr>
                      <a:r>
                        <a:rPr lang="en-US" sz="2800" i="1" dirty="0">
                          <a:latin typeface="+mn-lt"/>
                          <a:ea typeface="Calibri"/>
                        </a:rPr>
                        <a:t>NPV</a:t>
                      </a:r>
                      <a:r>
                        <a:rPr lang="ru-RU" sz="2800" i="1" dirty="0" smtClean="0">
                          <a:latin typeface="+mn-lt"/>
                          <a:ea typeface="Calibri"/>
                        </a:rPr>
                        <a:t>,</a:t>
                      </a:r>
                    </a:p>
                    <a:p>
                      <a:pPr marR="6350" indent="180340" algn="just">
                        <a:spcAft>
                          <a:spcPts val="0"/>
                        </a:spcAft>
                      </a:pPr>
                      <a:r>
                        <a:rPr lang="en-US" sz="2800" i="1" dirty="0" smtClean="0">
                          <a:latin typeface="+mn-lt"/>
                          <a:ea typeface="Calibri"/>
                        </a:rPr>
                        <a:t>IRR</a:t>
                      </a:r>
                      <a:r>
                        <a:rPr lang="ru-RU" sz="2800" i="1" dirty="0">
                          <a:latin typeface="+mn-lt"/>
                          <a:ea typeface="Calibri"/>
                        </a:rPr>
                        <a:t>, </a:t>
                      </a:r>
                      <a:endParaRPr lang="ru-RU" sz="2800" i="1" dirty="0" smtClean="0">
                        <a:latin typeface="+mn-lt"/>
                        <a:ea typeface="Calibri"/>
                      </a:endParaRPr>
                    </a:p>
                    <a:p>
                      <a:pPr marR="6350" indent="180340" algn="just">
                        <a:spcAft>
                          <a:spcPts val="0"/>
                        </a:spcAft>
                      </a:pPr>
                      <a:r>
                        <a:rPr lang="ru-RU" sz="2800" i="1" dirty="0" smtClean="0">
                          <a:latin typeface="+mn-lt"/>
                          <a:ea typeface="Times New Roman"/>
                        </a:rPr>
                        <a:t>РВ</a:t>
                      </a:r>
                      <a:endParaRPr lang="ru-RU" sz="3600" i="1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7852754"/>
              </p:ext>
            </p:extLst>
          </p:nvPr>
        </p:nvGraphicFramePr>
        <p:xfrm>
          <a:off x="3851920" y="4050799"/>
          <a:ext cx="4968552" cy="2514600"/>
        </p:xfrm>
        <a:graphic>
          <a:graphicData uri="http://schemas.openxmlformats.org/drawingml/2006/table">
            <a:tbl>
              <a:tblPr/>
              <a:tblGrid>
                <a:gridCol w="49685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R="6350" indent="180340" algn="just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0187">
                <a:tc>
                  <a:txBody>
                    <a:bodyPr/>
                    <a:lstStyle/>
                    <a:p>
                      <a:pPr marR="6350" indent="180340" algn="just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</a:rPr>
                        <a:t/>
                      </a:r>
                      <a:br>
                        <a:rPr lang="ru-RU" sz="1000" dirty="0">
                          <a:latin typeface="Times New Roman"/>
                        </a:rPr>
                      </a:br>
                      <a:r>
                        <a:rPr lang="ru-RU" sz="2400" dirty="0">
                          <a:latin typeface="+mn-lt"/>
                          <a:ea typeface="Calibri"/>
                        </a:rPr>
                        <a:t>Нестандартные – ориентированные на создание стоимости и учитывающие ценность гибкого поведения менеджмента при реализации инвестиционного решения</a:t>
                      </a:r>
                      <a:endParaRPr lang="ru-RU" sz="32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6875577"/>
              </p:ext>
            </p:extLst>
          </p:nvPr>
        </p:nvGraphicFramePr>
        <p:xfrm>
          <a:off x="467544" y="5335920"/>
          <a:ext cx="2880320" cy="997580"/>
        </p:xfrm>
        <a:graphic>
          <a:graphicData uri="http://schemas.openxmlformats.org/drawingml/2006/table">
            <a:tbl>
              <a:tblPr/>
              <a:tblGrid>
                <a:gridCol w="2880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2312">
                <a:tc>
                  <a:txBody>
                    <a:bodyPr/>
                    <a:lstStyle/>
                    <a:p>
                      <a:pPr marR="6350" indent="180340" algn="just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5268">
                <a:tc>
                  <a:txBody>
                    <a:bodyPr/>
                    <a:lstStyle/>
                    <a:p>
                      <a:pPr marR="6350" indent="180340" algn="just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Calibri"/>
                      </a:endParaRPr>
                    </a:p>
                    <a:p>
                      <a:pPr marR="6350" indent="180340" algn="just"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CC0000"/>
                          </a:solidFill>
                          <a:latin typeface="+mn-lt"/>
                          <a:ea typeface="Calibri"/>
                        </a:rPr>
                        <a:t>ROV</a:t>
                      </a:r>
                      <a:r>
                        <a:rPr lang="ru-RU" sz="2800" b="1" dirty="0">
                          <a:solidFill>
                            <a:srgbClr val="CC0000"/>
                          </a:solidFill>
                          <a:latin typeface="+mn-lt"/>
                          <a:ea typeface="Calibri"/>
                        </a:rPr>
                        <a:t>-модели</a:t>
                      </a:r>
                      <a:endParaRPr lang="ru-RU" sz="3600" b="1" dirty="0">
                        <a:solidFill>
                          <a:srgbClr val="CC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2" name="AutoShape 2722"/>
          <p:cNvSpPr>
            <a:spLocks noChangeArrowheads="1"/>
          </p:cNvSpPr>
          <p:nvPr/>
        </p:nvSpPr>
        <p:spPr bwMode="auto">
          <a:xfrm>
            <a:off x="5724128" y="979777"/>
            <a:ext cx="612068" cy="485775"/>
          </a:xfrm>
          <a:prstGeom prst="rightArrow">
            <a:avLst>
              <a:gd name="adj1" fmla="val 50000"/>
              <a:gd name="adj2" fmla="val 76863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ru-RU"/>
          </a:p>
        </p:txBody>
      </p:sp>
      <p:sp>
        <p:nvSpPr>
          <p:cNvPr id="13" name="AutoShape 2723"/>
          <p:cNvSpPr>
            <a:spLocks noChangeArrowheads="1"/>
          </p:cNvSpPr>
          <p:nvPr/>
        </p:nvSpPr>
        <p:spPr bwMode="auto">
          <a:xfrm>
            <a:off x="6948264" y="2852936"/>
            <a:ext cx="499745" cy="485775"/>
          </a:xfrm>
          <a:prstGeom prst="rightArrow">
            <a:avLst>
              <a:gd name="adj1" fmla="val 50000"/>
              <a:gd name="adj2" fmla="val 25719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ru-RU"/>
          </a:p>
        </p:txBody>
      </p:sp>
      <p:sp>
        <p:nvSpPr>
          <p:cNvPr id="14" name="AutoShape 2724"/>
          <p:cNvSpPr>
            <a:spLocks noChangeArrowheads="1"/>
          </p:cNvSpPr>
          <p:nvPr/>
        </p:nvSpPr>
        <p:spPr bwMode="auto">
          <a:xfrm>
            <a:off x="3419873" y="5684389"/>
            <a:ext cx="288032" cy="432048"/>
          </a:xfrm>
          <a:prstGeom prst="rightArrow">
            <a:avLst>
              <a:gd name="adj1" fmla="val 50000"/>
              <a:gd name="adj2" fmla="val 25719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ru-RU"/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 flipV="1">
            <a:off x="0" y="-161310"/>
            <a:ext cx="9144000" cy="538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96925" algn="l"/>
              </a:tabLst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96925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3175" y="91440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12875" algn="l"/>
              </a:tabLs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12875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AutoShape 2724"/>
          <p:cNvSpPr>
            <a:spLocks noChangeArrowheads="1"/>
          </p:cNvSpPr>
          <p:nvPr/>
        </p:nvSpPr>
        <p:spPr bwMode="auto">
          <a:xfrm>
            <a:off x="3530039" y="3037319"/>
            <a:ext cx="499745" cy="485775"/>
          </a:xfrm>
          <a:prstGeom prst="rightArrow">
            <a:avLst>
              <a:gd name="adj1" fmla="val 50000"/>
              <a:gd name="adj2" fmla="val 25719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4000" dirty="0" smtClean="0"/>
              <a:t>При расчете </a:t>
            </a:r>
            <a:r>
              <a:rPr lang="en-US" sz="4000" i="1" dirty="0" smtClean="0"/>
              <a:t>IRR </a:t>
            </a:r>
            <a:r>
              <a:rPr lang="ru-RU" sz="4000" dirty="0" smtClean="0">
                <a:solidFill>
                  <a:srgbClr val="0000CC"/>
                </a:solidFill>
              </a:rPr>
              <a:t>предполагается, что получаемые доходы реинвестируются под ставку, равную </a:t>
            </a:r>
            <a:r>
              <a:rPr lang="en-US" sz="4000" i="1" dirty="0" smtClean="0">
                <a:solidFill>
                  <a:srgbClr val="0000CC"/>
                </a:solidFill>
              </a:rPr>
              <a:t>IRR</a:t>
            </a:r>
            <a:r>
              <a:rPr lang="ru-RU" sz="4000" i="1" dirty="0" smtClean="0"/>
              <a:t>. </a:t>
            </a:r>
            <a:r>
              <a:rPr lang="ru-RU" sz="4000" dirty="0" smtClean="0"/>
              <a:t>Если значение </a:t>
            </a:r>
            <a:r>
              <a:rPr lang="en-US" sz="4000" i="1" dirty="0" smtClean="0"/>
              <a:t>IRR </a:t>
            </a:r>
            <a:r>
              <a:rPr lang="ru-RU" sz="4000" dirty="0" smtClean="0"/>
              <a:t>существенно больше, чем ставка дисконта, то это предположение вносит существенные искажения в результаты расчета.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0000CC"/>
                </a:solidFill>
              </a:rPr>
              <a:t>Достоинства критерия</a:t>
            </a:r>
            <a:r>
              <a:rPr lang="ru-RU" b="1" i="1" dirty="0" smtClean="0">
                <a:solidFill>
                  <a:srgbClr val="0000CC"/>
                </a:solidFill>
              </a:rPr>
              <a:t>:</a:t>
            </a:r>
            <a:r>
              <a:rPr lang="ru-RU" b="1" dirty="0" smtClean="0">
                <a:solidFill>
                  <a:srgbClr val="0000CC"/>
                </a:solidFill>
              </a:rPr>
              <a:t> </a:t>
            </a:r>
            <a:br>
              <a:rPr lang="ru-RU" b="1" dirty="0" smtClean="0">
                <a:solidFill>
                  <a:srgbClr val="0000CC"/>
                </a:solidFill>
              </a:rPr>
            </a:br>
            <a:endParaRPr lang="ru-RU" b="1" dirty="0">
              <a:solidFill>
                <a:srgbClr val="0000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3600" dirty="0" smtClean="0"/>
              <a:t>обеспечивает </a:t>
            </a:r>
            <a:r>
              <a:rPr lang="ru-RU" sz="3600" i="1" dirty="0">
                <a:solidFill>
                  <a:srgbClr val="CC0000"/>
                </a:solidFill>
              </a:rPr>
              <a:t>сопоставимость с финансовыми вложениями</a:t>
            </a:r>
            <a:r>
              <a:rPr lang="ru-RU" sz="3600" dirty="0"/>
              <a:t>; </a:t>
            </a:r>
          </a:p>
          <a:p>
            <a:pPr lvl="0"/>
            <a:r>
              <a:rPr lang="ru-RU" sz="3600" b="1" dirty="0" smtClean="0">
                <a:solidFill>
                  <a:srgbClr val="CC0000"/>
                </a:solidFill>
              </a:rPr>
              <a:t>не </a:t>
            </a:r>
            <a:r>
              <a:rPr lang="ru-RU" sz="3600" b="1" dirty="0">
                <a:solidFill>
                  <a:srgbClr val="CC0000"/>
                </a:solidFill>
              </a:rPr>
              <a:t>зависит от выбранной аналитиком ставки дисконта</a:t>
            </a:r>
            <a:r>
              <a:rPr lang="ru-RU" sz="3600" dirty="0"/>
              <a:t>; </a:t>
            </a:r>
          </a:p>
          <a:p>
            <a:pPr lvl="0"/>
            <a:r>
              <a:rPr lang="ru-RU" sz="3600" dirty="0" smtClean="0"/>
              <a:t>обеспечивает </a:t>
            </a:r>
            <a:r>
              <a:rPr lang="ru-RU" sz="3600" i="1" dirty="0">
                <a:solidFill>
                  <a:srgbClr val="CC0000"/>
                </a:solidFill>
              </a:rPr>
              <a:t>единообразие оце</a:t>
            </a:r>
            <a:r>
              <a:rPr lang="ru-RU" sz="3600" dirty="0"/>
              <a:t>нки всех проектов, легко </a:t>
            </a:r>
            <a:r>
              <a:rPr lang="ru-RU" sz="3600" dirty="0" smtClean="0"/>
              <a:t>выработать </a:t>
            </a:r>
            <a:r>
              <a:rPr lang="ru-RU" sz="3600" dirty="0"/>
              <a:t>ориентировочные значения.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04867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4000" b="1" dirty="0" smtClean="0">
                <a:solidFill>
                  <a:srgbClr val="0000CC"/>
                </a:solidFill>
              </a:rPr>
              <a:t>3) </a:t>
            </a:r>
            <a:r>
              <a:rPr lang="ru-RU" sz="3600" b="1" i="1" dirty="0">
                <a:solidFill>
                  <a:srgbClr val="0000CC"/>
                </a:solidFill>
              </a:rPr>
              <a:t>Индекс рентабельности </a:t>
            </a:r>
            <a:r>
              <a:rPr lang="ru-RU" sz="3600" dirty="0"/>
              <a:t>(BCR, </a:t>
            </a:r>
            <a:r>
              <a:rPr lang="en-GB" sz="3600" dirty="0"/>
              <a:t>benefit</a:t>
            </a:r>
            <a:r>
              <a:rPr lang="ru-RU" sz="3600" dirty="0"/>
              <a:t> / </a:t>
            </a:r>
            <a:r>
              <a:rPr lang="en-GB" sz="3600" dirty="0"/>
              <a:t>cost ratio</a:t>
            </a:r>
            <a:r>
              <a:rPr lang="ru-RU" sz="3600" dirty="0"/>
              <a:t>) </a:t>
            </a:r>
            <a:endParaRPr lang="ru-RU" sz="3600" dirty="0" smtClean="0"/>
          </a:p>
          <a:p>
            <a:pPr marL="0" indent="0">
              <a:buNone/>
            </a:pPr>
            <a:endParaRPr lang="ru-RU" sz="3600" b="1" i="1" dirty="0" smtClean="0">
              <a:solidFill>
                <a:srgbClr val="0000CC"/>
              </a:solidFill>
            </a:endParaRPr>
          </a:p>
          <a:p>
            <a:pPr marL="0" indent="0">
              <a:spcBef>
                <a:spcPts val="1200"/>
              </a:spcBef>
              <a:buNone/>
            </a:pPr>
            <a:r>
              <a:rPr lang="ru-RU" sz="3600" dirty="0" smtClean="0"/>
              <a:t>или </a:t>
            </a:r>
            <a:r>
              <a:rPr lang="ru-RU" sz="3600" b="1" i="1" dirty="0" smtClean="0">
                <a:solidFill>
                  <a:srgbClr val="0000CC"/>
                </a:solidFill>
              </a:rPr>
              <a:t>индекс </a:t>
            </a:r>
            <a:r>
              <a:rPr lang="ru-RU" sz="3600" b="1" i="1" dirty="0">
                <a:solidFill>
                  <a:srgbClr val="0000CC"/>
                </a:solidFill>
              </a:rPr>
              <a:t>прибыльности </a:t>
            </a:r>
            <a:r>
              <a:rPr lang="ru-RU" sz="3600" dirty="0"/>
              <a:t>(PI, </a:t>
            </a:r>
            <a:r>
              <a:rPr lang="en-GB" sz="3600" dirty="0"/>
              <a:t>profitability index</a:t>
            </a:r>
            <a:r>
              <a:rPr lang="ru-RU" sz="3600" dirty="0"/>
              <a:t>).</a:t>
            </a:r>
            <a:endParaRPr lang="ru-RU" sz="3600" dirty="0" smtClean="0"/>
          </a:p>
          <a:p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где                    - сумма </a:t>
            </a:r>
            <a:r>
              <a:rPr lang="ru-RU" dirty="0"/>
              <a:t>дисконтированных доходов (положительных денежных потоков) по проекту</a:t>
            </a:r>
            <a:r>
              <a:rPr lang="ru-RU" dirty="0" smtClean="0"/>
              <a:t>;</a:t>
            </a:r>
          </a:p>
          <a:p>
            <a:pPr marL="0" indent="0">
              <a:buNone/>
            </a:pPr>
            <a:r>
              <a:rPr lang="ru-RU" dirty="0" smtClean="0">
                <a:sym typeface="Symbol" panose="05050102010706020507" pitchFamily="18" charset="2"/>
              </a:rPr>
              <a:t>                           -</a:t>
            </a:r>
            <a:r>
              <a:rPr lang="ru-RU" dirty="0" smtClean="0"/>
              <a:t> </a:t>
            </a:r>
            <a:r>
              <a:rPr lang="ru-RU" dirty="0"/>
              <a:t>дисконтированная сумма инвестиций (отрицательных денежных потоков) по проекту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6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1591369"/>
              </p:ext>
            </p:extLst>
          </p:nvPr>
        </p:nvGraphicFramePr>
        <p:xfrm>
          <a:off x="4705255" y="867820"/>
          <a:ext cx="2695819" cy="9884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7" name="Equation" r:id="rId3" imgW="1143000" imgH="406400" progId="Equation.DSMT4">
                  <p:embed/>
                </p:oleObj>
              </mc:Choice>
              <mc:Fallback>
                <p:oleObj name="Equation" r:id="rId3" imgW="1143000" imgH="4064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05255" y="867820"/>
                        <a:ext cx="2695819" cy="98846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8398007"/>
              </p:ext>
            </p:extLst>
          </p:nvPr>
        </p:nvGraphicFramePr>
        <p:xfrm>
          <a:off x="4774443" y="2606620"/>
          <a:ext cx="2557445" cy="10419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8" name="Equation" r:id="rId5" imgW="1028254" imgH="406224" progId="Equation.DSMT4">
                  <p:embed/>
                </p:oleObj>
              </mc:Choice>
              <mc:Fallback>
                <p:oleObj name="Equation" r:id="rId5" imgW="1028254" imgH="406224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74443" y="2606620"/>
                        <a:ext cx="2557445" cy="10419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0952" y="3356992"/>
            <a:ext cx="1504870" cy="654226"/>
          </a:xfrm>
          <a:prstGeom prst="rect">
            <a:avLst/>
          </a:prstGeom>
          <a:noFill/>
        </p:spPr>
      </p:pic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761281" y="4879037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5787193"/>
              </p:ext>
            </p:extLst>
          </p:nvPr>
        </p:nvGraphicFramePr>
        <p:xfrm>
          <a:off x="968474" y="4685220"/>
          <a:ext cx="1622414" cy="5564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9" name="Equation" r:id="rId8" imgW="710891" imgH="203112" progId="Equation.DSMT4">
                  <p:embed/>
                </p:oleObj>
              </mc:Choice>
              <mc:Fallback>
                <p:oleObj name="Equation" r:id="rId8" imgW="710891" imgH="203112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8474" y="4685220"/>
                        <a:ext cx="1622414" cy="55649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i="1" dirty="0" smtClean="0">
                <a:solidFill>
                  <a:srgbClr val="0000CC"/>
                </a:solidFill>
              </a:rPr>
              <a:t>Достоинства критерия</a:t>
            </a:r>
            <a:r>
              <a:rPr lang="ru-RU" sz="4400" b="1" i="1" dirty="0" smtClean="0">
                <a:solidFill>
                  <a:srgbClr val="0000CC"/>
                </a:solidFill>
              </a:rPr>
              <a:t>:</a:t>
            </a:r>
            <a:r>
              <a:rPr lang="ru-RU" sz="4400" b="1" dirty="0" smtClean="0">
                <a:solidFill>
                  <a:srgbClr val="0000CC"/>
                </a:solidFill>
              </a:rPr>
              <a:t> </a:t>
            </a:r>
          </a:p>
          <a:p>
            <a:pPr lvl="0"/>
            <a:r>
              <a:rPr lang="ru-RU" sz="3600" dirty="0" smtClean="0"/>
              <a:t>Отражает </a:t>
            </a:r>
            <a:r>
              <a:rPr lang="ru-RU" sz="3600" i="1" dirty="0" smtClean="0">
                <a:solidFill>
                  <a:srgbClr val="CC0000"/>
                </a:solidFill>
              </a:rPr>
              <a:t>относительную привлекательность проекта</a:t>
            </a:r>
            <a:r>
              <a:rPr lang="ru-RU" sz="3600" dirty="0" smtClean="0"/>
              <a:t>;</a:t>
            </a:r>
          </a:p>
          <a:p>
            <a:pPr lvl="0"/>
            <a:r>
              <a:rPr lang="ru-RU" sz="3600" dirty="0" smtClean="0"/>
              <a:t>Дает возможность </a:t>
            </a:r>
            <a:r>
              <a:rPr lang="ru-RU" sz="3600" i="1" dirty="0" err="1" smtClean="0">
                <a:solidFill>
                  <a:srgbClr val="CC0000"/>
                </a:solidFill>
              </a:rPr>
              <a:t>проранжировать</a:t>
            </a:r>
            <a:r>
              <a:rPr lang="ru-RU" sz="3600" i="1" dirty="0" smtClean="0">
                <a:solidFill>
                  <a:srgbClr val="CC0000"/>
                </a:solidFill>
              </a:rPr>
              <a:t> проекты</a:t>
            </a:r>
            <a:r>
              <a:rPr lang="ru-RU" sz="3600" i="1" dirty="0" smtClean="0">
                <a:solidFill>
                  <a:srgbClr val="0000CC"/>
                </a:solidFill>
              </a:rPr>
              <a:t> </a:t>
            </a:r>
            <a:r>
              <a:rPr lang="ru-RU" sz="3600" dirty="0" smtClean="0"/>
              <a:t>по предпочтительности для включения в рациональный набор</a:t>
            </a:r>
            <a:r>
              <a:rPr lang="ru-RU" sz="4000" dirty="0" smtClean="0"/>
              <a:t>.</a:t>
            </a:r>
          </a:p>
          <a:p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i="1" dirty="0" smtClean="0">
                <a:solidFill>
                  <a:srgbClr val="0000CC"/>
                </a:solidFill>
              </a:rPr>
              <a:t>Недостатки критерия:</a:t>
            </a:r>
            <a:endParaRPr lang="ru-RU" sz="4400" dirty="0" smtClean="0">
              <a:solidFill>
                <a:srgbClr val="0000CC"/>
              </a:solidFill>
            </a:endParaRPr>
          </a:p>
          <a:p>
            <a:pPr lvl="0"/>
            <a:r>
              <a:rPr lang="ru-RU" sz="3600" i="1" dirty="0" smtClean="0">
                <a:solidFill>
                  <a:srgbClr val="CC0000"/>
                </a:solidFill>
              </a:rPr>
              <a:t>Не учитывает масштаба </a:t>
            </a:r>
            <a:r>
              <a:rPr lang="ru-RU" sz="3600" dirty="0" smtClean="0"/>
              <a:t>проекта. </a:t>
            </a:r>
          </a:p>
          <a:p>
            <a:pPr lvl="0"/>
            <a:r>
              <a:rPr lang="ru-RU" sz="3600" dirty="0" smtClean="0"/>
              <a:t>Не приведен к единице времени. </a:t>
            </a:r>
          </a:p>
          <a:p>
            <a:pPr lvl="0"/>
            <a:r>
              <a:rPr lang="ru-RU" sz="3600" dirty="0" smtClean="0"/>
              <a:t>Полученный по </a:t>
            </a:r>
            <a:r>
              <a:rPr lang="en-US" sz="3600" i="1" dirty="0" smtClean="0"/>
              <a:t>PI</a:t>
            </a:r>
            <a:r>
              <a:rPr lang="ru-RU" sz="3600" dirty="0" smtClean="0"/>
              <a:t> </a:t>
            </a:r>
            <a:r>
              <a:rPr lang="ru-RU" sz="3600" i="1" dirty="0" smtClean="0">
                <a:solidFill>
                  <a:srgbClr val="CC0000"/>
                </a:solidFill>
              </a:rPr>
              <a:t>набор проектов не всегда оптимален</a:t>
            </a:r>
            <a:r>
              <a:rPr lang="ru-RU" sz="3600" dirty="0" smtClean="0"/>
              <a:t> (проблемы диверсификации, взаимосвязи проектов, их ликвидности и масштаба)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835496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00CC"/>
                </a:solidFill>
              </a:rPr>
              <a:t>4) Срок окупаемости </a:t>
            </a:r>
            <a:r>
              <a:rPr lang="ru-RU" sz="3600" b="1" i="1" dirty="0" smtClean="0">
                <a:solidFill>
                  <a:srgbClr val="0000CC"/>
                </a:solidFill>
              </a:rPr>
              <a:t>(РВ </a:t>
            </a:r>
            <a:r>
              <a:rPr lang="en-US" sz="3600" b="1" i="1" dirty="0" smtClean="0">
                <a:solidFill>
                  <a:srgbClr val="0000CC"/>
                </a:solidFill>
              </a:rPr>
              <a:t>payback period</a:t>
            </a:r>
            <a:r>
              <a:rPr lang="ru-RU" sz="3600" b="1" i="1" dirty="0" smtClean="0">
                <a:solidFill>
                  <a:srgbClr val="0000CC"/>
                </a:solidFill>
              </a:rPr>
              <a:t>)</a:t>
            </a: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i="1" dirty="0"/>
              <a:t>РВ</a:t>
            </a:r>
            <a:r>
              <a:rPr lang="ru-RU" dirty="0"/>
              <a:t>  </a:t>
            </a:r>
            <a:r>
              <a:rPr lang="ru-RU" dirty="0">
                <a:sym typeface="Symbol" panose="05050102010706020507" pitchFamily="18" charset="2"/>
              </a:rPr>
              <a:t></a:t>
            </a:r>
            <a:r>
              <a:rPr lang="ru-RU" dirty="0"/>
              <a:t> </a:t>
            </a:r>
            <a:r>
              <a:rPr lang="ru-RU" dirty="0">
                <a:solidFill>
                  <a:srgbClr val="CC0000"/>
                </a:solidFill>
              </a:rPr>
              <a:t>период</a:t>
            </a:r>
            <a:r>
              <a:rPr lang="ru-RU" dirty="0"/>
              <a:t>, через который при выбранной ставке дисконта </a:t>
            </a:r>
            <a:r>
              <a:rPr lang="ru-RU" dirty="0">
                <a:solidFill>
                  <a:srgbClr val="CC0000"/>
                </a:solidFill>
              </a:rPr>
              <a:t>дисконтированный доход будет равен дисконтированным инвестициям</a:t>
            </a:r>
            <a:r>
              <a:rPr lang="ru-RU" dirty="0"/>
              <a:t>.  </a:t>
            </a:r>
            <a:endParaRPr lang="ru-RU" b="1" dirty="0"/>
          </a:p>
          <a:p>
            <a:pPr>
              <a:buNone/>
            </a:pPr>
            <a:r>
              <a:rPr lang="en-US" sz="4000" dirty="0" smtClean="0"/>
              <a:t>                        </a:t>
            </a:r>
            <a:r>
              <a:rPr lang="ru-RU" sz="4000" dirty="0" smtClean="0"/>
              <a:t>         </a:t>
            </a:r>
          </a:p>
          <a:p>
            <a:pPr>
              <a:buNone/>
            </a:pPr>
            <a:r>
              <a:rPr lang="ru-RU" sz="4000" dirty="0" smtClean="0"/>
              <a:t>                      =         </a:t>
            </a:r>
            <a:endParaRPr lang="en-US" sz="4000" dirty="0" smtClean="0"/>
          </a:p>
          <a:p>
            <a:pPr>
              <a:buNone/>
            </a:pPr>
            <a:r>
              <a:rPr lang="ru-RU" sz="4000" dirty="0" smtClean="0"/>
              <a:t> </a:t>
            </a:r>
            <a:endParaRPr lang="ru-RU" dirty="0"/>
          </a:p>
        </p:txBody>
      </p:sp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624" y="4509120"/>
            <a:ext cx="1728191" cy="633670"/>
          </a:xfrm>
          <a:prstGeom prst="rect">
            <a:avLst/>
          </a:prstGeom>
          <a:noFill/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46239" y="4509120"/>
            <a:ext cx="1699387" cy="6336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dirty="0" smtClean="0">
                <a:solidFill>
                  <a:srgbClr val="0000CC"/>
                </a:solidFill>
              </a:rPr>
              <a:t>Область применения: </a:t>
            </a:r>
          </a:p>
          <a:p>
            <a:r>
              <a:rPr lang="ru-RU" sz="3600" i="1" dirty="0" smtClean="0">
                <a:solidFill>
                  <a:srgbClr val="CC0000"/>
                </a:solidFill>
              </a:rPr>
              <a:t>Вспомогательный показатель </a:t>
            </a:r>
            <a:r>
              <a:rPr lang="ru-RU" sz="3600" dirty="0" smtClean="0"/>
              <a:t>для отбраковки проектов </a:t>
            </a:r>
            <a:r>
              <a:rPr lang="ru-RU" sz="3600" i="1" dirty="0" smtClean="0">
                <a:solidFill>
                  <a:srgbClr val="CC0000"/>
                </a:solidFill>
              </a:rPr>
              <a:t>с неоправданно растянутыми сроками </a:t>
            </a:r>
            <a:r>
              <a:rPr lang="ru-RU" sz="3600" dirty="0" smtClean="0"/>
              <a:t>получения выгоды. </a:t>
            </a:r>
          </a:p>
          <a:p>
            <a:r>
              <a:rPr lang="ru-RU" sz="3600" dirty="0" smtClean="0"/>
              <a:t>Оценка капитального риска проекта</a:t>
            </a:r>
            <a:r>
              <a:rPr lang="en-US" sz="3600" dirty="0" smtClean="0"/>
              <a:t>.</a:t>
            </a:r>
            <a:endParaRPr lang="ru-RU" sz="36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907" y="213971"/>
            <a:ext cx="6059016" cy="778098"/>
          </a:xfrm>
        </p:spPr>
        <p:txBody>
          <a:bodyPr>
            <a:normAutofit/>
          </a:bodyPr>
          <a:lstStyle/>
          <a:p>
            <a:r>
              <a:rPr lang="ru-RU" sz="3600" i="1" dirty="0" smtClean="0">
                <a:solidFill>
                  <a:srgbClr val="0000CC"/>
                </a:solidFill>
              </a:rPr>
              <a:t>Достоинства критерия</a:t>
            </a:r>
            <a:r>
              <a:rPr lang="ru-RU" sz="3600" dirty="0" smtClean="0">
                <a:solidFill>
                  <a:srgbClr val="0000CC"/>
                </a:solidFill>
              </a:rPr>
              <a:t>: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74267"/>
            <a:ext cx="8282354" cy="2937974"/>
          </a:xfrm>
        </p:spPr>
        <p:txBody>
          <a:bodyPr>
            <a:normAutofit/>
          </a:bodyPr>
          <a:lstStyle/>
          <a:p>
            <a:r>
              <a:rPr lang="ru-RU" dirty="0" smtClean="0"/>
              <a:t>Дает оценку проекту с точки  зрения оборачиваемости капитала. </a:t>
            </a:r>
          </a:p>
          <a:p>
            <a:r>
              <a:rPr lang="ru-RU" dirty="0" smtClean="0"/>
              <a:t>Позволяет отбраковать проекты со сроками жизни, близкими периоду амортизации капиталовложений</a:t>
            </a:r>
            <a:r>
              <a:rPr lang="ru-RU" sz="2800" dirty="0" smtClean="0"/>
              <a:t>.</a:t>
            </a:r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835696" y="3686871"/>
            <a:ext cx="5925344" cy="9941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i="1" dirty="0" smtClean="0">
                <a:solidFill>
                  <a:srgbClr val="0000CC"/>
                </a:solidFill>
              </a:rPr>
              <a:t>Недостатки критерия:</a:t>
            </a: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439615" y="4389582"/>
            <a:ext cx="8229600" cy="22738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Не дает оценки состояния проекта после периода окупаемости. </a:t>
            </a:r>
          </a:p>
          <a:p>
            <a:r>
              <a:rPr lang="ru-RU" dirty="0" smtClean="0"/>
              <a:t>Расчет не унифицирован (известно несколько модификаций).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00CC"/>
                </a:solidFill>
              </a:rPr>
              <a:t>5) Эквивалентный годовой доход (аннуитет) </a:t>
            </a:r>
            <a:r>
              <a:rPr lang="en-US" b="1" i="1" dirty="0" smtClean="0">
                <a:solidFill>
                  <a:srgbClr val="0000CC"/>
                </a:solidFill>
              </a:rPr>
              <a:t>ECF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ECF </a:t>
            </a:r>
            <a:r>
              <a:rPr lang="ru-RU" dirty="0"/>
              <a:t>характеризует «</a:t>
            </a:r>
            <a:r>
              <a:rPr lang="ru-RU" b="1" dirty="0">
                <a:solidFill>
                  <a:srgbClr val="CC0000"/>
                </a:solidFill>
              </a:rPr>
              <a:t>финансовую производительность</a:t>
            </a:r>
            <a:r>
              <a:rPr lang="ru-RU" dirty="0"/>
              <a:t>» проекта, т.е. с его помощью можно оценить </a:t>
            </a:r>
            <a:r>
              <a:rPr lang="ru-RU" i="1" dirty="0">
                <a:solidFill>
                  <a:srgbClr val="CC0000"/>
                </a:solidFill>
              </a:rPr>
              <a:t>среднегодовой эффект от его осуществления</a:t>
            </a:r>
            <a:r>
              <a:rPr lang="ru-RU" dirty="0"/>
              <a:t>.</a:t>
            </a:r>
            <a:endParaRPr lang="ru-RU" b="1" dirty="0"/>
          </a:p>
          <a:p>
            <a:endParaRPr lang="ru-RU" i="1" dirty="0" smtClean="0"/>
          </a:p>
          <a:p>
            <a:pPr marL="0" indent="0">
              <a:buNone/>
            </a:pPr>
            <a:endParaRPr lang="ru-RU" i="1" dirty="0" smtClean="0"/>
          </a:p>
          <a:p>
            <a:pPr marL="0" indent="0">
              <a:buNone/>
            </a:pPr>
            <a:endParaRPr lang="ru-RU" i="1" dirty="0"/>
          </a:p>
          <a:p>
            <a:pPr marL="0" indent="0">
              <a:buNone/>
            </a:pPr>
            <a:r>
              <a:rPr lang="ru-RU" dirty="0"/>
              <a:t>где </a:t>
            </a:r>
            <a:r>
              <a:rPr lang="en-US" i="1" dirty="0"/>
              <a:t>r</a:t>
            </a:r>
            <a:r>
              <a:rPr lang="ru-RU" dirty="0"/>
              <a:t> - ставка дисконта в долях от единицы; </a:t>
            </a:r>
            <a:endParaRPr lang="ru-RU" b="1" dirty="0"/>
          </a:p>
          <a:p>
            <a:pPr marL="0" indent="0">
              <a:buNone/>
            </a:pPr>
            <a:r>
              <a:rPr lang="en-US" i="1" dirty="0"/>
              <a:t>n</a:t>
            </a:r>
            <a:r>
              <a:rPr lang="ru-RU" dirty="0"/>
              <a:t> – срок жизни проекта.</a:t>
            </a:r>
            <a:endParaRPr lang="ru-RU" b="1" dirty="0"/>
          </a:p>
          <a:p>
            <a:pPr marL="0" indent="0">
              <a:buNone/>
            </a:pPr>
            <a:r>
              <a:rPr lang="ru-RU" dirty="0" smtClean="0"/>
              <a:t>.</a:t>
            </a:r>
          </a:p>
          <a:p>
            <a:endParaRPr lang="ru-RU" sz="24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915816" y="354786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5940152" y="413773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3308460"/>
              </p:ext>
            </p:extLst>
          </p:nvPr>
        </p:nvGraphicFramePr>
        <p:xfrm>
          <a:off x="4427984" y="3697428"/>
          <a:ext cx="2725976" cy="9803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8" name="Equation" r:id="rId3" imgW="1079032" imgH="393529" progId="Equation.DSMT4">
                  <p:embed/>
                </p:oleObj>
              </mc:Choice>
              <mc:Fallback>
                <p:oleObj name="Equation" r:id="rId3" imgW="1079032" imgH="393529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7984" y="3697428"/>
                        <a:ext cx="2725976" cy="98039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1"/>
          <p:cNvSpPr>
            <a:spLocks noChangeArrowheads="1"/>
          </p:cNvSpPr>
          <p:nvPr/>
        </p:nvSpPr>
        <p:spPr bwMode="auto">
          <a:xfrm flipV="1">
            <a:off x="1382975" y="4005063"/>
            <a:ext cx="2272641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4" name="Объект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9765619"/>
              </p:ext>
            </p:extLst>
          </p:nvPr>
        </p:nvGraphicFramePr>
        <p:xfrm>
          <a:off x="1382976" y="3396686"/>
          <a:ext cx="1964888" cy="10179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9" name="Equation" r:id="rId5" imgW="787400" imgH="419100" progId="Equation.DSMT4">
                  <p:embed/>
                </p:oleObj>
              </mc:Choice>
              <mc:Fallback>
                <p:oleObj name="Equation" r:id="rId5" imgW="787400" imgH="4191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82976" y="3396686"/>
                        <a:ext cx="1964888" cy="101795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0000CC"/>
                </a:solidFill>
              </a:rPr>
              <a:t>Область применения: </a:t>
            </a: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Autofit/>
          </a:bodyPr>
          <a:lstStyle/>
          <a:p>
            <a:pPr lvl="0"/>
            <a:r>
              <a:rPr lang="ru-RU" sz="3600" dirty="0" smtClean="0"/>
              <a:t>Вспомогательный показатель при анализе единичных проектов для оценки их «</a:t>
            </a:r>
            <a:r>
              <a:rPr lang="ru-RU" sz="3600" i="1" dirty="0" smtClean="0">
                <a:solidFill>
                  <a:srgbClr val="CC0000"/>
                </a:solidFill>
              </a:rPr>
              <a:t>финансовой интенсивности</a:t>
            </a:r>
            <a:r>
              <a:rPr lang="ru-RU" sz="3600" dirty="0" smtClean="0"/>
              <a:t>». </a:t>
            </a:r>
          </a:p>
          <a:p>
            <a:pPr lvl="0"/>
            <a:r>
              <a:rPr lang="ru-RU" sz="3600" i="1" dirty="0" smtClean="0">
                <a:solidFill>
                  <a:srgbClr val="CC0000"/>
                </a:solidFill>
              </a:rPr>
              <a:t>Применяется для оценки проектов с разными сроками жизни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>
                <a:solidFill>
                  <a:schemeClr val="bg1"/>
                </a:solidFill>
              </a:rPr>
              <a:t>“</a:t>
            </a:r>
            <a:r>
              <a:rPr lang="ru-RU" sz="4000" b="1" dirty="0" smtClean="0">
                <a:solidFill>
                  <a:schemeClr val="bg1"/>
                </a:solidFill>
              </a:rPr>
              <a:t>Как правильно уложить парашют?” Пособие. Издание 2-е, исправленное.</a:t>
            </a:r>
          </a:p>
          <a:p>
            <a:pPr>
              <a:buNone/>
            </a:pPr>
            <a:endParaRPr lang="ru-RU" sz="4000" b="1" dirty="0" smtClean="0"/>
          </a:p>
          <a:p>
            <a:pPr>
              <a:buNone/>
            </a:pPr>
            <a:endParaRPr lang="ru-RU" sz="4000" b="1" dirty="0" smtClean="0"/>
          </a:p>
          <a:p>
            <a:pPr indent="0">
              <a:buNone/>
            </a:pPr>
            <a:r>
              <a:rPr lang="ru-RU" i="1" dirty="0" smtClean="0"/>
              <a:t>Какое бы качество вы ни захотели оценить, всегда найдутся по меньшей мере три противоречивых критерия его оценки.</a:t>
            </a:r>
          </a:p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444208" y="5756831"/>
            <a:ext cx="14374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Закон </a:t>
            </a:r>
            <a:r>
              <a:rPr lang="ru-RU" b="1" dirty="0" err="1"/>
              <a:t>Энона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129131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i="1" dirty="0" smtClean="0">
                <a:solidFill>
                  <a:srgbClr val="0000CC"/>
                </a:solidFill>
              </a:rPr>
              <a:t>Достоинства критерия:</a:t>
            </a:r>
            <a:r>
              <a:rPr lang="ru-RU" sz="4000" dirty="0" smtClean="0">
                <a:solidFill>
                  <a:srgbClr val="0000CC"/>
                </a:solidFill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46139"/>
            <a:ext cx="8229600" cy="2078805"/>
          </a:xfrm>
        </p:spPr>
        <p:txBody>
          <a:bodyPr>
            <a:normAutofit lnSpcReduction="10000"/>
          </a:bodyPr>
          <a:lstStyle/>
          <a:p>
            <a:pPr lvl="0"/>
            <a:r>
              <a:rPr lang="ru-RU" sz="3000" dirty="0" smtClean="0"/>
              <a:t>Прост для расчета. </a:t>
            </a:r>
          </a:p>
          <a:p>
            <a:pPr lvl="0"/>
            <a:r>
              <a:rPr lang="ru-RU" sz="3000" dirty="0" smtClean="0"/>
              <a:t>Однозначен в интерпретации. </a:t>
            </a:r>
          </a:p>
          <a:p>
            <a:pPr lvl="0"/>
            <a:r>
              <a:rPr lang="ru-RU" sz="3000" dirty="0" smtClean="0"/>
              <a:t>Корректен в учете реинвестирования полученных доходов</a:t>
            </a:r>
          </a:p>
          <a:p>
            <a:endParaRPr lang="ru-RU" sz="44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290464" y="2924944"/>
            <a:ext cx="6563072" cy="8501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i="1" dirty="0" smtClean="0">
                <a:solidFill>
                  <a:srgbClr val="0000CC"/>
                </a:solidFill>
              </a:rPr>
              <a:t>Недостатки критерия:</a:t>
            </a:r>
            <a:endParaRPr lang="ru-RU" sz="3600" dirty="0">
              <a:solidFill>
                <a:srgbClr val="0000CC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3775050"/>
            <a:ext cx="843528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3000" dirty="0"/>
              <a:t>Не учитывает масштаба единичного проекта и дает ему правильную оценку только в сочетании с </a:t>
            </a:r>
            <a:r>
              <a:rPr lang="en-US" sz="3000" i="1" dirty="0"/>
              <a:t>NPV</a:t>
            </a:r>
            <a:r>
              <a:rPr lang="ru-RU" sz="3000" i="1" dirty="0"/>
              <a:t>. </a:t>
            </a:r>
            <a:endParaRPr lang="ru-RU" sz="3000" dirty="0"/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3000" dirty="0"/>
              <a:t>При анализе экономически оправданного срока службы старого оборудования должен быть дополнен критерием </a:t>
            </a:r>
            <a:r>
              <a:rPr lang="en-US" sz="3000" i="1" dirty="0"/>
              <a:t>NPV</a:t>
            </a:r>
            <a:endParaRPr lang="ru-RU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pPr algn="ctr">
              <a:buNone/>
            </a:pPr>
            <a:r>
              <a:rPr lang="ru-RU" sz="4000" b="1" dirty="0" smtClean="0">
                <a:solidFill>
                  <a:srgbClr val="0000CC"/>
                </a:solidFill>
              </a:rPr>
              <a:t>6)</a:t>
            </a:r>
            <a:r>
              <a:rPr lang="ru-RU" sz="4000" b="1" i="1" dirty="0" smtClean="0">
                <a:solidFill>
                  <a:srgbClr val="0000CC"/>
                </a:solidFill>
              </a:rPr>
              <a:t> Модифицированный индекс прибыльности (</a:t>
            </a:r>
            <a:r>
              <a:rPr lang="en-US" sz="4000" b="1" i="1" dirty="0" smtClean="0">
                <a:solidFill>
                  <a:srgbClr val="0000CC"/>
                </a:solidFill>
              </a:rPr>
              <a:t>MPI</a:t>
            </a:r>
            <a:r>
              <a:rPr lang="ru-RU" sz="4000" b="1" i="1" dirty="0" smtClean="0">
                <a:solidFill>
                  <a:srgbClr val="0000CC"/>
                </a:solidFill>
              </a:rPr>
              <a:t>). </a:t>
            </a:r>
          </a:p>
          <a:p>
            <a:pPr>
              <a:buNone/>
            </a:pPr>
            <a:r>
              <a:rPr lang="ru-RU" sz="4000" dirty="0" smtClean="0"/>
              <a:t>Равен отношению эквивалентного годового дохода к требуемым вложениям в проект:</a:t>
            </a:r>
            <a:endParaRPr lang="en-US" sz="4000" dirty="0" smtClean="0"/>
          </a:p>
          <a:p>
            <a:pPr>
              <a:buNone/>
            </a:pPr>
            <a:endParaRPr lang="ru-RU" sz="4000" dirty="0" smtClean="0"/>
          </a:p>
          <a:p>
            <a:endParaRPr lang="ru-RU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31840" y="4221088"/>
            <a:ext cx="2016224" cy="9008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650306"/>
          </a:xfrm>
        </p:spPr>
        <p:txBody>
          <a:bodyPr>
            <a:normAutofit/>
          </a:bodyPr>
          <a:lstStyle/>
          <a:p>
            <a:pPr algn="l"/>
            <a:r>
              <a:rPr lang="ru-RU" sz="3200" b="1" i="1" dirty="0" smtClean="0">
                <a:solidFill>
                  <a:srgbClr val="0000CC"/>
                </a:solidFill>
              </a:rPr>
              <a:t>Пример.</a:t>
            </a:r>
            <a:r>
              <a:rPr lang="en-US" sz="3200" b="1" dirty="0" smtClean="0"/>
              <a:t/>
            </a:r>
            <a:br>
              <a:rPr lang="en-US" sz="3200" b="1" dirty="0" smtClean="0"/>
            </a:br>
            <a:r>
              <a:rPr lang="ru-RU" sz="3200" b="1" dirty="0"/>
              <a:t>Рассчитать основные критерии эффективности двух </a:t>
            </a:r>
            <a:r>
              <a:rPr lang="ru-RU" sz="3200" b="1" dirty="0" smtClean="0"/>
              <a:t>инвестиционных </a:t>
            </a:r>
            <a:r>
              <a:rPr lang="ru-RU" sz="3200" b="1" dirty="0"/>
              <a:t>проектов.</a:t>
            </a:r>
            <a:endParaRPr lang="ru-RU" sz="32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3212976"/>
            <a:ext cx="8229600" cy="3312368"/>
          </a:xfrm>
        </p:spPr>
        <p:txBody>
          <a:bodyPr>
            <a:normAutofit/>
          </a:bodyPr>
          <a:lstStyle/>
          <a:p>
            <a:r>
              <a:rPr lang="ru-RU" dirty="0"/>
              <a:t>Рассматривается возможность инвестирования в два альтернативных инвестиционных проекта на действующем предприятии.</a:t>
            </a:r>
            <a:endParaRPr lang="ru-RU" b="1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 lnSpcReduction="10000"/>
          </a:bodyPr>
          <a:lstStyle/>
          <a:p>
            <a:r>
              <a:rPr lang="ru-RU" sz="4000" dirty="0" smtClean="0"/>
              <a:t>Ставка дисконтирования составляет 12,5% годовых.</a:t>
            </a:r>
          </a:p>
          <a:p>
            <a:endParaRPr lang="ru-RU" sz="4000" dirty="0" smtClean="0"/>
          </a:p>
          <a:p>
            <a:r>
              <a:rPr lang="ru-RU" sz="4000" dirty="0" smtClean="0"/>
              <a:t>Проекты интегрированы в существующую производственную систему и имеют различные сроки жизни. Срок жизни проекта объясняется полезным сроком эксплуатации оборудования.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1606099"/>
              </p:ext>
            </p:extLst>
          </p:nvPr>
        </p:nvGraphicFramePr>
        <p:xfrm>
          <a:off x="251521" y="1844824"/>
          <a:ext cx="8496942" cy="30263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0159">
                  <a:extLst>
                    <a:ext uri="{9D8B030D-6E8A-4147-A177-3AD203B41FA5}">
                      <a16:colId xmlns:a16="http://schemas.microsoft.com/office/drawing/2014/main" val="2860797430"/>
                    </a:ext>
                  </a:extLst>
                </a:gridCol>
                <a:gridCol w="737359">
                  <a:extLst>
                    <a:ext uri="{9D8B030D-6E8A-4147-A177-3AD203B41FA5}">
                      <a16:colId xmlns:a16="http://schemas.microsoft.com/office/drawing/2014/main" val="2709982854"/>
                    </a:ext>
                  </a:extLst>
                </a:gridCol>
                <a:gridCol w="731831">
                  <a:extLst>
                    <a:ext uri="{9D8B030D-6E8A-4147-A177-3AD203B41FA5}">
                      <a16:colId xmlns:a16="http://schemas.microsoft.com/office/drawing/2014/main" val="1164595321"/>
                    </a:ext>
                  </a:extLst>
                </a:gridCol>
                <a:gridCol w="731831">
                  <a:extLst>
                    <a:ext uri="{9D8B030D-6E8A-4147-A177-3AD203B41FA5}">
                      <a16:colId xmlns:a16="http://schemas.microsoft.com/office/drawing/2014/main" val="3151422164"/>
                    </a:ext>
                  </a:extLst>
                </a:gridCol>
                <a:gridCol w="757509">
                  <a:extLst>
                    <a:ext uri="{9D8B030D-6E8A-4147-A177-3AD203B41FA5}">
                      <a16:colId xmlns:a16="http://schemas.microsoft.com/office/drawing/2014/main" val="1646488845"/>
                    </a:ext>
                  </a:extLst>
                </a:gridCol>
                <a:gridCol w="760077">
                  <a:extLst>
                    <a:ext uri="{9D8B030D-6E8A-4147-A177-3AD203B41FA5}">
                      <a16:colId xmlns:a16="http://schemas.microsoft.com/office/drawing/2014/main" val="4175695938"/>
                    </a:ext>
                  </a:extLst>
                </a:gridCol>
                <a:gridCol w="848667">
                  <a:extLst>
                    <a:ext uri="{9D8B030D-6E8A-4147-A177-3AD203B41FA5}">
                      <a16:colId xmlns:a16="http://schemas.microsoft.com/office/drawing/2014/main" val="2615794853"/>
                    </a:ext>
                  </a:extLst>
                </a:gridCol>
                <a:gridCol w="848667">
                  <a:extLst>
                    <a:ext uri="{9D8B030D-6E8A-4147-A177-3AD203B41FA5}">
                      <a16:colId xmlns:a16="http://schemas.microsoft.com/office/drawing/2014/main" val="3657400813"/>
                    </a:ext>
                  </a:extLst>
                </a:gridCol>
                <a:gridCol w="820421">
                  <a:extLst>
                    <a:ext uri="{9D8B030D-6E8A-4147-A177-3AD203B41FA5}">
                      <a16:colId xmlns:a16="http://schemas.microsoft.com/office/drawing/2014/main" val="1018641187"/>
                    </a:ext>
                  </a:extLst>
                </a:gridCol>
                <a:gridCol w="820421">
                  <a:extLst>
                    <a:ext uri="{9D8B030D-6E8A-4147-A177-3AD203B41FA5}">
                      <a16:colId xmlns:a16="http://schemas.microsoft.com/office/drawing/2014/main" val="731959907"/>
                    </a:ext>
                  </a:extLst>
                </a:gridCol>
              </a:tblGrid>
              <a:tr h="659745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80340" algn="l"/>
                          <a:tab pos="450215" algn="l"/>
                        </a:tabLst>
                      </a:pPr>
                      <a:r>
                        <a:rPr lang="ru-RU" sz="2400" dirty="0">
                          <a:effectLst/>
                        </a:rPr>
                        <a:t>Проекты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  <a:tab pos="450215" algn="l"/>
                        </a:tabLst>
                      </a:pPr>
                      <a:r>
                        <a:rPr lang="ru-RU" sz="3200" dirty="0">
                          <a:effectLst/>
                        </a:rPr>
                        <a:t>Годы</a:t>
                      </a:r>
                      <a:endParaRPr lang="ru-RU" sz="3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941683"/>
                  </a:ext>
                </a:extLst>
              </a:tr>
              <a:tr h="6597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0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1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2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3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4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5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6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7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8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5861049"/>
                  </a:ext>
                </a:extLst>
              </a:tr>
              <a:tr h="59976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80340" algn="l"/>
                          <a:tab pos="450215" algn="l"/>
                        </a:tabLst>
                      </a:pPr>
                      <a:r>
                        <a:rPr lang="ru-RU" sz="2800" dirty="0">
                          <a:effectLst/>
                        </a:rPr>
                        <a:t>Проект 1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-52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11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16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15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15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14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14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14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19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28991005"/>
                  </a:ext>
                </a:extLst>
              </a:tr>
              <a:tr h="59976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80340" algn="l"/>
                          <a:tab pos="450215" algn="l"/>
                        </a:tabLst>
                      </a:pPr>
                      <a:r>
                        <a:rPr lang="ru-RU" sz="2800" dirty="0">
                          <a:effectLst/>
                        </a:rPr>
                        <a:t>Проект 2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-20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9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10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11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13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 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  <a:tab pos="450215" algn="l"/>
                        </a:tabLst>
                      </a:pPr>
                      <a:r>
                        <a:rPr lang="ru-RU" sz="3200" dirty="0">
                          <a:effectLst/>
                        </a:rPr>
                        <a:t> </a:t>
                      </a:r>
                      <a:endParaRPr lang="ru-RU" sz="3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  <a:tab pos="450215" algn="l"/>
                        </a:tabLst>
                      </a:pPr>
                      <a:r>
                        <a:rPr lang="ru-RU" sz="3200" dirty="0">
                          <a:effectLst/>
                        </a:rPr>
                        <a:t> </a:t>
                      </a:r>
                      <a:endParaRPr lang="ru-RU" sz="3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  <a:tab pos="450215" algn="l"/>
                        </a:tabLst>
                      </a:pPr>
                      <a:r>
                        <a:rPr lang="ru-RU" sz="3200" dirty="0">
                          <a:effectLst/>
                        </a:rPr>
                        <a:t> </a:t>
                      </a:r>
                      <a:endParaRPr lang="ru-RU" sz="3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3678751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863587" y="620688"/>
            <a:ext cx="75608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ctr">
              <a:spcAft>
                <a:spcPts val="0"/>
              </a:spcAft>
              <a:tabLst>
                <a:tab pos="180340" algn="l"/>
                <a:tab pos="450215" algn="l"/>
              </a:tabLst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Чистые денежные потоки инвестиционных проектов, млн. руб.</a:t>
            </a:r>
            <a:endParaRPr lang="ru-RU" sz="4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1</a:t>
            </a:r>
            <a:r>
              <a:rPr lang="ru-RU" b="1" dirty="0"/>
              <a:t>) Чистая приведенная стоимость </a:t>
            </a:r>
            <a:endParaRPr lang="ru-RU" sz="4800" b="1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7139136" cy="706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Рассчитаем критерии проекта:</a:t>
            </a:r>
            <a:endParaRPr lang="ru-RU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547664" y="206084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9670257"/>
              </p:ext>
            </p:extLst>
          </p:nvPr>
        </p:nvGraphicFramePr>
        <p:xfrm>
          <a:off x="5580111" y="1769690"/>
          <a:ext cx="2135035" cy="4400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6" name="Equation" r:id="rId3" imgW="1256755" imgH="253890" progId="Equation.DSMT4">
                  <p:embed/>
                </p:oleObj>
              </mc:Choice>
              <mc:Fallback>
                <p:oleObj name="Equation" r:id="rId3" imgW="1256755" imgH="25389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0111" y="1769690"/>
                        <a:ext cx="2135035" cy="44004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611560" y="2380711"/>
            <a:ext cx="807524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i="1" dirty="0" smtClean="0">
                <a:ea typeface="Times New Roman" panose="02020603050405020304" pitchFamily="18" charset="0"/>
              </a:rPr>
              <a:t>NPV</a:t>
            </a:r>
            <a:r>
              <a:rPr lang="ru-RU" sz="3200" dirty="0" smtClean="0">
                <a:ea typeface="Times New Roman" panose="02020603050405020304" pitchFamily="18" charset="0"/>
              </a:rPr>
              <a:t> </a:t>
            </a:r>
            <a:r>
              <a:rPr lang="ru-RU" sz="3200" dirty="0">
                <a:ea typeface="Times New Roman" panose="02020603050405020304" pitchFamily="18" charset="0"/>
              </a:rPr>
              <a:t>для проекта «А» </a:t>
            </a:r>
            <a:r>
              <a:rPr lang="ru-RU" sz="3200" dirty="0" smtClean="0">
                <a:ea typeface="Times New Roman" panose="02020603050405020304" pitchFamily="18" charset="0"/>
              </a:rPr>
              <a:t>= 18,54 </a:t>
            </a:r>
            <a:r>
              <a:rPr lang="ru-RU" sz="3200" dirty="0">
                <a:ea typeface="Times New Roman" panose="02020603050405020304" pitchFamily="18" charset="0"/>
              </a:rPr>
              <a:t>млн. </a:t>
            </a:r>
            <a:r>
              <a:rPr lang="ru-RU" sz="3200" dirty="0" smtClean="0">
                <a:ea typeface="Times New Roman" panose="02020603050405020304" pitchFamily="18" charset="0"/>
              </a:rPr>
              <a:t>руб. </a:t>
            </a:r>
          </a:p>
          <a:p>
            <a:r>
              <a:rPr lang="en-US" sz="3200" i="1" dirty="0">
                <a:ea typeface="Times New Roman" panose="02020603050405020304" pitchFamily="18" charset="0"/>
              </a:rPr>
              <a:t>NPV</a:t>
            </a:r>
            <a:r>
              <a:rPr lang="ru-RU" sz="3200" dirty="0">
                <a:ea typeface="Times New Roman" panose="02020603050405020304" pitchFamily="18" charset="0"/>
              </a:rPr>
              <a:t> для </a:t>
            </a:r>
            <a:r>
              <a:rPr lang="ru-RU" sz="3200" dirty="0" smtClean="0">
                <a:ea typeface="Times New Roman" panose="02020603050405020304" pitchFamily="18" charset="0"/>
              </a:rPr>
              <a:t>проекта «В</a:t>
            </a:r>
            <a:r>
              <a:rPr lang="ru-RU" sz="3200" dirty="0">
                <a:ea typeface="Times New Roman" panose="02020603050405020304" pitchFamily="18" charset="0"/>
              </a:rPr>
              <a:t>» </a:t>
            </a:r>
            <a:r>
              <a:rPr lang="ru-RU" sz="3200" dirty="0" smtClean="0">
                <a:ea typeface="Times New Roman" panose="02020603050405020304" pitchFamily="18" charset="0"/>
              </a:rPr>
              <a:t> = 11,74 </a:t>
            </a:r>
            <a:r>
              <a:rPr lang="ru-RU" sz="3200" dirty="0">
                <a:ea typeface="Times New Roman" panose="02020603050405020304" pitchFamily="18" charset="0"/>
              </a:rPr>
              <a:t>млн. руб</a:t>
            </a:r>
            <a:r>
              <a:rPr lang="ru-RU" sz="3200" dirty="0" smtClean="0">
                <a:ea typeface="Times New Roman" panose="02020603050405020304" pitchFamily="18" charset="0"/>
              </a:rPr>
              <a:t>.</a:t>
            </a:r>
          </a:p>
          <a:p>
            <a:endParaRPr lang="ru-RU" sz="3200" dirty="0" smtClean="0">
              <a:ea typeface="Times New Roman" panose="02020603050405020304" pitchFamily="18" charset="0"/>
            </a:endParaRPr>
          </a:p>
          <a:p>
            <a:r>
              <a:rPr lang="ru-RU" sz="3200" dirty="0" smtClean="0">
                <a:ea typeface="Times New Roman" panose="02020603050405020304" pitchFamily="18" charset="0"/>
              </a:rPr>
              <a:t>2</a:t>
            </a:r>
            <a:r>
              <a:rPr lang="ru-RU" sz="3200" dirty="0">
                <a:ea typeface="Times New Roman" panose="02020603050405020304" pitchFamily="18" charset="0"/>
              </a:rPr>
              <a:t>) </a:t>
            </a:r>
            <a:r>
              <a:rPr lang="ru-RU" sz="3200" b="1" dirty="0">
                <a:ea typeface="Times New Roman" panose="02020603050405020304" pitchFamily="18" charset="0"/>
              </a:rPr>
              <a:t>Внутренняя ставка доходности </a:t>
            </a:r>
            <a:endParaRPr lang="ru-RU" sz="3200" b="1" dirty="0" smtClean="0">
              <a:ea typeface="Times New Roman" panose="02020603050405020304" pitchFamily="18" charset="0"/>
            </a:endParaRPr>
          </a:p>
          <a:p>
            <a:r>
              <a:rPr lang="en-US" sz="3200" i="1" dirty="0" smtClean="0"/>
              <a:t>IRR</a:t>
            </a:r>
            <a:r>
              <a:rPr lang="ru-RU" sz="3200" i="1" dirty="0"/>
              <a:t>:</a:t>
            </a:r>
            <a:endParaRPr lang="ru-RU" sz="3200" dirty="0"/>
          </a:p>
          <a:p>
            <a:pPr>
              <a:buNone/>
            </a:pPr>
            <a:r>
              <a:rPr lang="ru-RU" sz="3200" dirty="0"/>
              <a:t>для проекта </a:t>
            </a:r>
            <a:r>
              <a:rPr lang="ru-RU" sz="3200" dirty="0">
                <a:ea typeface="Times New Roman" panose="02020603050405020304" pitchFamily="18" charset="0"/>
              </a:rPr>
              <a:t>«А»</a:t>
            </a:r>
            <a:r>
              <a:rPr lang="ru-RU" sz="3200" dirty="0" smtClean="0"/>
              <a:t> </a:t>
            </a:r>
            <a:r>
              <a:rPr lang="ru-RU" sz="3200" dirty="0"/>
              <a:t>—</a:t>
            </a:r>
            <a:r>
              <a:rPr lang="ru-RU" sz="3200" i="1" dirty="0"/>
              <a:t> </a:t>
            </a:r>
            <a:r>
              <a:rPr lang="ru-RU" sz="3200" dirty="0" smtClean="0"/>
              <a:t>22% </a:t>
            </a:r>
            <a:r>
              <a:rPr lang="ru-RU" sz="3200" dirty="0"/>
              <a:t>годовых в долл., </a:t>
            </a:r>
          </a:p>
          <a:p>
            <a:pPr>
              <a:buNone/>
            </a:pPr>
            <a:r>
              <a:rPr lang="ru-RU" sz="3200" dirty="0"/>
              <a:t>для проекта </a:t>
            </a:r>
            <a:r>
              <a:rPr lang="ru-RU" sz="3200" dirty="0" smtClean="0">
                <a:ea typeface="Times New Roman" panose="02020603050405020304" pitchFamily="18" charset="0"/>
              </a:rPr>
              <a:t>«В»</a:t>
            </a:r>
            <a:r>
              <a:rPr lang="ru-RU" sz="3200" dirty="0" smtClean="0"/>
              <a:t> </a:t>
            </a:r>
            <a:r>
              <a:rPr lang="ru-RU" sz="3200" dirty="0"/>
              <a:t>— </a:t>
            </a:r>
            <a:r>
              <a:rPr lang="ru-RU" sz="3200" dirty="0" smtClean="0"/>
              <a:t>37% </a:t>
            </a:r>
            <a:r>
              <a:rPr lang="ru-RU" sz="3200" dirty="0"/>
              <a:t>годовых</a:t>
            </a: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i="1" dirty="0" smtClean="0"/>
              <a:t>NPV</a:t>
            </a:r>
            <a:r>
              <a:rPr lang="ru-RU" i="1" dirty="0" smtClean="0"/>
              <a:t> положительно для обоих проектов, поэтому их можно признать эффективными.</a:t>
            </a:r>
            <a:endParaRPr lang="ru-RU" b="1" i="1" dirty="0" smtClean="0"/>
          </a:p>
          <a:p>
            <a:pPr marL="0" indent="0">
              <a:buNone/>
            </a:pPr>
            <a:r>
              <a:rPr lang="en-US" sz="3900" b="1" i="1" dirty="0" smtClean="0"/>
              <a:t>IRR </a:t>
            </a:r>
            <a:r>
              <a:rPr lang="ru-RU" sz="3900" b="1" dirty="0" smtClean="0"/>
              <a:t>отражает доходность на единицу вложенного капитала, </a:t>
            </a:r>
            <a:r>
              <a:rPr lang="en-US" sz="3900" b="1" dirty="0" smtClean="0"/>
              <a:t>a </a:t>
            </a:r>
            <a:r>
              <a:rPr lang="en-US" sz="3900" b="1" i="1" dirty="0" smtClean="0"/>
              <a:t>NPV </a:t>
            </a:r>
            <a:r>
              <a:rPr lang="ru-RU" sz="3900" b="1" dirty="0" smtClean="0"/>
              <a:t>— массу дохода.</a:t>
            </a:r>
            <a:r>
              <a:rPr lang="ru-RU" sz="3900" dirty="0" smtClean="0"/>
              <a:t>  </a:t>
            </a:r>
          </a:p>
          <a:p>
            <a:r>
              <a:rPr lang="ru-RU" sz="3900" dirty="0" smtClean="0"/>
              <a:t>Проект </a:t>
            </a:r>
            <a:r>
              <a:rPr lang="ru-RU" sz="4000" dirty="0">
                <a:ea typeface="Times New Roman" panose="02020603050405020304" pitchFamily="18" charset="0"/>
              </a:rPr>
              <a:t>«В»</a:t>
            </a:r>
            <a:r>
              <a:rPr lang="ru-RU" sz="3900" dirty="0" smtClean="0"/>
              <a:t> более доходен, но по масштабу капиталовложений значительно меньше, чем проект </a:t>
            </a:r>
            <a:r>
              <a:rPr lang="ru-RU" sz="4000" dirty="0" smtClean="0">
                <a:ea typeface="Times New Roman" panose="02020603050405020304" pitchFamily="18" charset="0"/>
              </a:rPr>
              <a:t>«А»</a:t>
            </a:r>
            <a:r>
              <a:rPr lang="ru-RU" sz="3900" dirty="0" smtClean="0"/>
              <a:t>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33670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3) </a:t>
            </a:r>
            <a:r>
              <a:rPr lang="ru-RU" b="1" dirty="0"/>
              <a:t>Срок окупаемости </a:t>
            </a:r>
            <a:endParaRPr lang="ru-RU" b="1" dirty="0" smtClean="0"/>
          </a:p>
          <a:p>
            <a:pPr>
              <a:buNone/>
            </a:pPr>
            <a:r>
              <a:rPr lang="ru-RU" dirty="0"/>
              <a:t>для проекта </a:t>
            </a:r>
            <a:r>
              <a:rPr lang="ru-RU" dirty="0">
                <a:ea typeface="Times New Roman" panose="02020603050405020304" pitchFamily="18" charset="0"/>
              </a:rPr>
              <a:t>«А»</a:t>
            </a:r>
            <a:r>
              <a:rPr lang="ru-RU" dirty="0"/>
              <a:t> —</a:t>
            </a:r>
            <a:r>
              <a:rPr lang="ru-RU" i="1" dirty="0"/>
              <a:t> </a:t>
            </a:r>
            <a:r>
              <a:rPr lang="ru-RU" dirty="0"/>
              <a:t>5 лет 3 </a:t>
            </a:r>
            <a:r>
              <a:rPr lang="ru-RU" dirty="0" smtClean="0"/>
              <a:t>мес., </a:t>
            </a:r>
            <a:endParaRPr lang="ru-RU" dirty="0"/>
          </a:p>
          <a:p>
            <a:pPr>
              <a:buNone/>
            </a:pPr>
            <a:r>
              <a:rPr lang="ru-RU" dirty="0"/>
              <a:t>для проекта </a:t>
            </a:r>
            <a:r>
              <a:rPr lang="ru-RU" dirty="0">
                <a:ea typeface="Times New Roman" panose="02020603050405020304" pitchFamily="18" charset="0"/>
              </a:rPr>
              <a:t>«В»</a:t>
            </a:r>
            <a:r>
              <a:rPr lang="ru-RU" dirty="0"/>
              <a:t> — 2 г. 6 мес. </a:t>
            </a:r>
          </a:p>
          <a:p>
            <a:pPr marL="0" indent="0">
              <a:buNone/>
            </a:pPr>
            <a:r>
              <a:rPr lang="ru-RU" dirty="0"/>
              <a:t>Период окупаемости проекта «В» меньше, что говорит в пользу проекта «В».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Но </a:t>
            </a:r>
            <a:r>
              <a:rPr lang="ru-RU" dirty="0"/>
              <a:t>следует отметить, что в идеальном случае период окупаемости проекта должен быть не больше половины срока службы основного технологического оборудования, задействованного в проекте, что обусловлено возможным моральным износом основных фондов. </a:t>
            </a:r>
            <a:r>
              <a:rPr lang="ru-RU" dirty="0" smtClean="0"/>
              <a:t>С </a:t>
            </a:r>
            <a:r>
              <a:rPr lang="ru-RU" dirty="0"/>
              <a:t>этой точки зрения период окупаемости обоих проектов достаточно близок к половине срока службы основного технологического оборудования</a:t>
            </a:r>
            <a:r>
              <a:rPr lang="ru-RU" dirty="0" smtClean="0"/>
              <a:t>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516137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4) </a:t>
            </a:r>
            <a:r>
              <a:rPr lang="ru-RU" b="1" dirty="0" smtClean="0"/>
              <a:t>Индекс </a:t>
            </a:r>
            <a:r>
              <a:rPr lang="ru-RU" b="1" dirty="0"/>
              <a:t>рентабельности (</a:t>
            </a:r>
            <a:r>
              <a:rPr lang="en-US" b="1" i="1" dirty="0"/>
              <a:t>BCR</a:t>
            </a:r>
            <a:r>
              <a:rPr lang="ru-RU" b="1" dirty="0"/>
              <a:t>) и индекс </a:t>
            </a:r>
            <a:r>
              <a:rPr lang="ru-RU" b="1" dirty="0" smtClean="0"/>
              <a:t>прибыльности </a:t>
            </a:r>
            <a:r>
              <a:rPr lang="ru-RU" b="1" dirty="0"/>
              <a:t>(</a:t>
            </a:r>
            <a:r>
              <a:rPr lang="en-US" b="1" i="1" dirty="0"/>
              <a:t>PI</a:t>
            </a:r>
            <a:r>
              <a:rPr lang="ru-RU" b="1" dirty="0"/>
              <a:t>) </a:t>
            </a:r>
            <a:endParaRPr lang="ru-RU" b="1" dirty="0" smtClean="0"/>
          </a:p>
          <a:p>
            <a:pPr marL="0" indent="0">
              <a:buNone/>
            </a:pPr>
            <a:r>
              <a:rPr lang="ru-RU" dirty="0"/>
              <a:t>Для проекта «А</a:t>
            </a:r>
            <a:r>
              <a:rPr lang="ru-RU" dirty="0" smtClean="0"/>
              <a:t>»: </a:t>
            </a:r>
          </a:p>
          <a:p>
            <a:pPr marL="0" indent="0">
              <a:buNone/>
            </a:pPr>
            <a:r>
              <a:rPr lang="en-US" i="1" dirty="0" smtClean="0"/>
              <a:t>BCR</a:t>
            </a:r>
            <a:r>
              <a:rPr lang="ru-RU" i="1" dirty="0" smtClean="0"/>
              <a:t> </a:t>
            </a:r>
            <a:r>
              <a:rPr lang="ru-RU" i="1" dirty="0"/>
              <a:t>= </a:t>
            </a:r>
            <a:r>
              <a:rPr lang="ru-RU" dirty="0" smtClean="0"/>
              <a:t>35,65%, </a:t>
            </a:r>
            <a:r>
              <a:rPr lang="en-US" i="1" dirty="0" smtClean="0"/>
              <a:t>PI</a:t>
            </a:r>
            <a:r>
              <a:rPr lang="ru-RU" dirty="0" smtClean="0"/>
              <a:t> </a:t>
            </a:r>
            <a:r>
              <a:rPr lang="ru-RU" dirty="0"/>
              <a:t>= </a:t>
            </a:r>
            <a:r>
              <a:rPr lang="ru-RU" dirty="0" smtClean="0"/>
              <a:t>135,65</a:t>
            </a:r>
            <a:r>
              <a:rPr lang="ru-RU" dirty="0"/>
              <a:t>%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Для проекта «В»:</a:t>
            </a:r>
            <a:endParaRPr lang="ru-RU" b="1" dirty="0"/>
          </a:p>
          <a:p>
            <a:pPr marL="0" indent="0">
              <a:buNone/>
            </a:pPr>
            <a:r>
              <a:rPr lang="en-US" i="1" dirty="0"/>
              <a:t>BCR</a:t>
            </a:r>
            <a:r>
              <a:rPr lang="ru-RU" i="1" dirty="0"/>
              <a:t> </a:t>
            </a:r>
            <a:r>
              <a:rPr lang="ru-RU" dirty="0" smtClean="0"/>
              <a:t>= </a:t>
            </a:r>
            <a:r>
              <a:rPr lang="ru-RU" dirty="0"/>
              <a:t>58,71</a:t>
            </a:r>
            <a:r>
              <a:rPr lang="ru-RU" dirty="0" smtClean="0"/>
              <a:t>%, </a:t>
            </a:r>
            <a:r>
              <a:rPr lang="en-US" i="1" dirty="0" smtClean="0"/>
              <a:t>PI</a:t>
            </a:r>
            <a:r>
              <a:rPr lang="ru-RU" dirty="0" smtClean="0"/>
              <a:t> </a:t>
            </a:r>
            <a:r>
              <a:rPr lang="ru-RU" dirty="0"/>
              <a:t>= </a:t>
            </a:r>
            <a:r>
              <a:rPr lang="ru-RU" dirty="0" smtClean="0"/>
              <a:t>158,71</a:t>
            </a:r>
            <a:r>
              <a:rPr lang="ru-RU" dirty="0"/>
              <a:t>%.</a:t>
            </a:r>
            <a:endParaRPr lang="ru-RU" b="1" dirty="0"/>
          </a:p>
          <a:p>
            <a:r>
              <a:rPr lang="ru-RU" dirty="0"/>
              <a:t>Это вспомогательный критерий, чаще всего используемый для формирования инвестиционного портфеля. По данному критерию проект «В» более выгодный.</a:t>
            </a:r>
            <a:endParaRPr lang="ru-RU" b="1" dirty="0"/>
          </a:p>
          <a:p>
            <a:endParaRPr lang="ru-RU" sz="2800" b="1" dirty="0"/>
          </a:p>
          <a:p>
            <a:pPr>
              <a:buNone/>
            </a:pP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5)</a:t>
            </a:r>
            <a:r>
              <a:rPr lang="ru-RU" dirty="0"/>
              <a:t> </a:t>
            </a:r>
            <a:r>
              <a:rPr lang="ru-RU" b="1" dirty="0"/>
              <a:t>Эквивалентный годовой доход (</a:t>
            </a:r>
            <a:r>
              <a:rPr lang="en-US" b="1" dirty="0"/>
              <a:t>ECF</a:t>
            </a:r>
            <a:r>
              <a:rPr lang="ru-RU" b="1" dirty="0" smtClean="0"/>
              <a:t>)</a:t>
            </a:r>
          </a:p>
          <a:p>
            <a:pPr>
              <a:buNone/>
            </a:pPr>
            <a:r>
              <a:rPr lang="ru-RU" dirty="0" smtClean="0"/>
              <a:t> Для </a:t>
            </a:r>
            <a:r>
              <a:rPr lang="ru-RU" dirty="0"/>
              <a:t>проекта «А</a:t>
            </a:r>
            <a:r>
              <a:rPr lang="ru-RU" dirty="0" smtClean="0"/>
              <a:t>»: </a:t>
            </a:r>
          </a:p>
          <a:p>
            <a:pPr marL="0" indent="0">
              <a:buNone/>
            </a:pPr>
            <a:r>
              <a:rPr lang="en-US" b="1" dirty="0"/>
              <a:t>ECF</a:t>
            </a:r>
            <a:r>
              <a:rPr lang="ru-RU" i="1" dirty="0" smtClean="0"/>
              <a:t> </a:t>
            </a:r>
            <a:r>
              <a:rPr lang="ru-RU" i="1" dirty="0"/>
              <a:t>= </a:t>
            </a:r>
            <a:r>
              <a:rPr lang="ru-RU" dirty="0" smtClean="0"/>
              <a:t>3,798 </a:t>
            </a:r>
            <a:r>
              <a:rPr lang="ru-RU" dirty="0">
                <a:ea typeface="Times New Roman" panose="02020603050405020304" pitchFamily="18" charset="0"/>
              </a:rPr>
              <a:t>млн. руб. 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Для </a:t>
            </a:r>
            <a:r>
              <a:rPr lang="ru-RU" dirty="0"/>
              <a:t>проекта «В»:</a:t>
            </a:r>
            <a:endParaRPr lang="ru-RU" b="1" dirty="0"/>
          </a:p>
          <a:p>
            <a:pPr marL="0" indent="0">
              <a:buNone/>
            </a:pPr>
            <a:r>
              <a:rPr lang="en-US" b="1" dirty="0"/>
              <a:t>ECF</a:t>
            </a:r>
            <a:r>
              <a:rPr lang="ru-RU" i="1" dirty="0" smtClean="0"/>
              <a:t> </a:t>
            </a:r>
            <a:r>
              <a:rPr lang="ru-RU" dirty="0" smtClean="0"/>
              <a:t>= 3,906 </a:t>
            </a:r>
            <a:r>
              <a:rPr lang="ru-RU" dirty="0">
                <a:ea typeface="Times New Roman" panose="02020603050405020304" pitchFamily="18" charset="0"/>
              </a:rPr>
              <a:t>млн. руб. </a:t>
            </a:r>
            <a:endParaRPr lang="ru-RU" b="1" dirty="0"/>
          </a:p>
          <a:p>
            <a:r>
              <a:rPr lang="ru-RU" dirty="0"/>
              <a:t>ECF характеризует «финансовую производительность» проекта, т.е. с его помощью можно оценить среднегодовой эффект от его осуществления, который у проекта «В» выше.</a:t>
            </a:r>
            <a:endParaRPr lang="ru-RU" b="1" dirty="0"/>
          </a:p>
          <a:p>
            <a:endParaRPr lang="ru-RU" sz="2800" b="1" dirty="0"/>
          </a:p>
          <a:p>
            <a:pPr>
              <a:buNone/>
            </a:pP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652643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5208" y="4365104"/>
            <a:ext cx="6400800" cy="151216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r"/>
            <a:r>
              <a:rPr lang="ru-RU" sz="3600" dirty="0">
                <a:solidFill>
                  <a:schemeClr val="tx1"/>
                </a:solidFill>
              </a:rPr>
              <a:t>2.3.2 Статические методы оценки инвестиций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834683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Отличие оценок </a:t>
            </a:r>
            <a:r>
              <a:rPr lang="ru-RU" dirty="0" smtClean="0"/>
              <a:t>по разным критериям объясняется </a:t>
            </a:r>
            <a:r>
              <a:rPr lang="ru-RU" dirty="0"/>
              <a:t>тем, что проекты значительно отличаются по сроку реализации (длительность проекта «А» в два раза больше, чем проекта «В») и по масштабу (инвестиции проекта «А» в 2,6 раза больше, чем проекта «В»). </a:t>
            </a:r>
            <a:endParaRPr lang="ru-RU" b="1" dirty="0"/>
          </a:p>
          <a:p>
            <a:r>
              <a:rPr lang="ru-RU" dirty="0"/>
              <a:t>При наличии возможности повторной реализации проектов «А» и «В» в течение неограниченного периода времени можно использовать вспомогательный критерий оценки эффективности инвестиций – </a:t>
            </a:r>
            <a:r>
              <a:rPr lang="en-US" i="1" dirty="0"/>
              <a:t>ECF</a:t>
            </a:r>
            <a:r>
              <a:rPr lang="ru-RU" dirty="0"/>
              <a:t>, который показывает, какую сумму в среднем «производит» проект в год. </a:t>
            </a:r>
          </a:p>
        </p:txBody>
      </p:sp>
    </p:spTree>
    <p:extLst>
      <p:ext uri="{BB962C8B-B14F-4D97-AF65-F5344CB8AC3E}">
        <p14:creationId xmlns:p14="http://schemas.microsoft.com/office/powerpoint/2010/main" val="356070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r>
              <a:rPr lang="ru-RU" dirty="0"/>
              <a:t>Если, например, в последний год реализации проекта «В» инвестировать в аналогичный проект, что уравняет сроки реализации проектов «А» и «В», то </a:t>
            </a:r>
            <a:r>
              <a:rPr lang="en-US" i="1" dirty="0"/>
              <a:t>NPV </a:t>
            </a:r>
            <a:r>
              <a:rPr lang="ru-RU" dirty="0"/>
              <a:t>такого тиражированного проекта составит 19,07 млн. руб</a:t>
            </a:r>
            <a:r>
              <a:rPr lang="ru-RU" dirty="0" smtClean="0"/>
              <a:t>., </a:t>
            </a:r>
            <a:r>
              <a:rPr lang="ru-RU" dirty="0"/>
              <a:t>что превышает значение </a:t>
            </a:r>
            <a:r>
              <a:rPr lang="en-US" i="1" dirty="0"/>
              <a:t>NPV</a:t>
            </a:r>
            <a:r>
              <a:rPr lang="ru-RU" dirty="0"/>
              <a:t> для проекта «А» (18,54 млн. руб.).</a:t>
            </a:r>
            <a:endParaRPr lang="ru-RU" b="1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07246" y="232853"/>
            <a:ext cx="8352928" cy="6324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700" dirty="0" smtClean="0">
                <a:ea typeface="Times New Roman" panose="02020603050405020304" pitchFamily="18" charset="0"/>
              </a:rPr>
              <a:t>Результаты </a:t>
            </a:r>
            <a:r>
              <a:rPr lang="ru-RU" sz="2700" dirty="0">
                <a:ea typeface="Times New Roman" panose="02020603050405020304" pitchFamily="18" charset="0"/>
              </a:rPr>
              <a:t>расчетов </a:t>
            </a:r>
            <a:r>
              <a:rPr lang="en-US" sz="2700" i="1" dirty="0">
                <a:ea typeface="Times New Roman" panose="02020603050405020304" pitchFamily="18" charset="0"/>
              </a:rPr>
              <a:t>NPV</a:t>
            </a:r>
            <a:r>
              <a:rPr lang="ru-RU" sz="2700" dirty="0">
                <a:ea typeface="Times New Roman" panose="02020603050405020304" pitchFamily="18" charset="0"/>
              </a:rPr>
              <a:t> для тиражированного проекта «В» не значительно выше, чем у проекта «А», хотя критерий </a:t>
            </a:r>
            <a:r>
              <a:rPr lang="en-US" sz="2700" i="1" dirty="0">
                <a:ea typeface="Times New Roman" panose="02020603050405020304" pitchFamily="18" charset="0"/>
              </a:rPr>
              <a:t>IRR</a:t>
            </a:r>
            <a:r>
              <a:rPr lang="ru-RU" sz="2700" i="1" dirty="0">
                <a:ea typeface="Times New Roman" panose="02020603050405020304" pitchFamily="18" charset="0"/>
              </a:rPr>
              <a:t>, </a:t>
            </a:r>
            <a:r>
              <a:rPr lang="ru-RU" sz="2700" dirty="0">
                <a:ea typeface="Times New Roman" panose="02020603050405020304" pitchFamily="18" charset="0"/>
              </a:rPr>
              <a:t>характеризующий доходность проекта, для</a:t>
            </a:r>
            <a:r>
              <a:rPr lang="ru-RU" sz="2700" i="1" dirty="0">
                <a:ea typeface="Times New Roman" panose="02020603050405020304" pitchFamily="18" charset="0"/>
              </a:rPr>
              <a:t> </a:t>
            </a:r>
            <a:r>
              <a:rPr lang="ru-RU" sz="2700" dirty="0">
                <a:ea typeface="Times New Roman" panose="02020603050405020304" pitchFamily="18" charset="0"/>
              </a:rPr>
              <a:t>проекта «В» примерно в 1,68 раз выше, чем для проекта «А». </a:t>
            </a:r>
            <a:endParaRPr lang="ru-RU" sz="2700" dirty="0" smtClean="0">
              <a:ea typeface="Times New Roman" panose="02020603050405020304" pitchFamily="18" charset="0"/>
            </a:endParaRPr>
          </a:p>
          <a:p>
            <a:r>
              <a:rPr lang="ru-RU" sz="2700" dirty="0" smtClean="0">
                <a:ea typeface="Times New Roman" panose="02020603050405020304" pitchFamily="18" charset="0"/>
              </a:rPr>
              <a:t>Такое </a:t>
            </a:r>
            <a:r>
              <a:rPr lang="ru-RU" sz="2700" dirty="0">
                <a:ea typeface="Times New Roman" panose="02020603050405020304" pitchFamily="18" charset="0"/>
              </a:rPr>
              <a:t>расхождение объясняется тем, что масштаб проекта «А» значительно больше. Предположим, что имеется возможность запустить одновременно два проекта «В», а затем тиражировать их. В таком случае значение </a:t>
            </a:r>
            <a:r>
              <a:rPr lang="en-US" sz="2700" i="1" dirty="0">
                <a:ea typeface="Times New Roman" panose="02020603050405020304" pitchFamily="18" charset="0"/>
              </a:rPr>
              <a:t>NPV </a:t>
            </a:r>
            <a:r>
              <a:rPr lang="ru-RU" sz="2700" dirty="0">
                <a:ea typeface="Times New Roman" panose="02020603050405020304" pitchFamily="18" charset="0"/>
              </a:rPr>
              <a:t>для удвоенного тиражированного проекта «В» составит 38,15 млн. руб</a:t>
            </a:r>
            <a:r>
              <a:rPr lang="ru-RU" sz="2700" dirty="0" smtClean="0">
                <a:ea typeface="Times New Roman" panose="02020603050405020304" pitchFamily="18" charset="0"/>
              </a:rPr>
              <a:t>., </a:t>
            </a:r>
            <a:r>
              <a:rPr lang="ru-RU" sz="2700" dirty="0">
                <a:ea typeface="Times New Roman" panose="02020603050405020304" pitchFamily="18" charset="0"/>
              </a:rPr>
              <a:t>что примерно в два раза больше </a:t>
            </a:r>
            <a:r>
              <a:rPr lang="en-US" sz="2700" i="1" dirty="0">
                <a:ea typeface="Times New Roman" panose="02020603050405020304" pitchFamily="18" charset="0"/>
              </a:rPr>
              <a:t>NPV</a:t>
            </a:r>
            <a:r>
              <a:rPr lang="ru-RU" sz="2700" dirty="0">
                <a:ea typeface="Times New Roman" panose="02020603050405020304" pitchFamily="18" charset="0"/>
              </a:rPr>
              <a:t> проекта «А». Следовательно, противоречия между критериями оценки проектов наблюдаются только в случае несопоставимости их по периодам реализации и масштабам.</a:t>
            </a:r>
            <a:endParaRPr lang="ru-RU" sz="2700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61975" cy="20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61975" cy="20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4264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Литература: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dirty="0"/>
              <a:t>Теплова, Т.В. Инвестиции: учебник для бакалавров / Т.В. Теплова. – М. : издательство </a:t>
            </a:r>
            <a:r>
              <a:rPr lang="ru-RU" dirty="0" err="1"/>
              <a:t>Юрайт</a:t>
            </a:r>
            <a:r>
              <a:rPr lang="ru-RU" dirty="0"/>
              <a:t>, 2016. – 781 с.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 err="1" smtClean="0"/>
              <a:t>Лимитовский</a:t>
            </a:r>
            <a:r>
              <a:rPr lang="ru-RU" dirty="0"/>
              <a:t>, М.А. Инвестиционные проекты и реальные опционы на развивающихся рынках : учебное пособие для </a:t>
            </a:r>
            <a:r>
              <a:rPr lang="ru-RU" dirty="0" err="1"/>
              <a:t>бакалавриата</a:t>
            </a:r>
            <a:r>
              <a:rPr lang="ru-RU" dirty="0"/>
              <a:t> и магистратуры / М.А. </a:t>
            </a:r>
            <a:r>
              <a:rPr lang="ru-RU" dirty="0" err="1"/>
              <a:t>Лимитовский</a:t>
            </a:r>
            <a:r>
              <a:rPr lang="ru-RU" dirty="0"/>
              <a:t> – 5-е изд., </a:t>
            </a:r>
            <a:r>
              <a:rPr lang="ru-RU" dirty="0" err="1"/>
              <a:t>перераб</a:t>
            </a:r>
            <a:r>
              <a:rPr lang="ru-RU" dirty="0"/>
              <a:t>. и доп. – М. : Издательство </a:t>
            </a:r>
            <a:r>
              <a:rPr lang="ru-RU" dirty="0" err="1"/>
              <a:t>Юрайт</a:t>
            </a:r>
            <a:r>
              <a:rPr lang="ru-RU" dirty="0"/>
              <a:t>, 2017. – 486 с.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4434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 fontScale="92500"/>
          </a:bodyPr>
          <a:lstStyle/>
          <a:p>
            <a:pPr marL="514350" lvl="0" indent="-514350">
              <a:buFont typeface="+mj-lt"/>
              <a:buAutoNum type="arabicPeriod" startAt="3"/>
            </a:pPr>
            <a:r>
              <a:rPr lang="ru-RU" dirty="0"/>
              <a:t>Теплова, Т.В. 7 ступеней анализа инвестиций в реальные активы. Российский опыт / Т.В. Теплова. – М. : </a:t>
            </a:r>
            <a:r>
              <a:rPr lang="ru-RU" dirty="0" err="1"/>
              <a:t>Эксмо</a:t>
            </a:r>
            <a:r>
              <a:rPr lang="ru-RU" dirty="0"/>
              <a:t>, 2009. – 368 с</a:t>
            </a:r>
            <a:r>
              <a:rPr lang="ru-RU" dirty="0" smtClean="0"/>
              <a:t>.</a:t>
            </a:r>
            <a:endParaRPr lang="ru-RU" dirty="0"/>
          </a:p>
          <a:p>
            <a:pPr marL="514350" lvl="0" indent="-514350">
              <a:buFont typeface="+mj-lt"/>
              <a:buAutoNum type="arabicPeriod" startAt="3"/>
            </a:pPr>
            <a:r>
              <a:rPr lang="ru-RU" dirty="0"/>
              <a:t>Якубовская, Т.Л. Инвестиционное проектирование : учебно-методическое пособие для направлений специальностей 1-27 02 01-01 «Транспортная логистика (автомобильный транспорт)» и 1-27 01 01-02 «Экономика и организация производства (автомобильный транспорт)» / Т.Л. Якубовская. Минск: БНТУ, 2020. – 133 с.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4315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/>
          <a:lstStyle/>
          <a:p>
            <a:pPr marL="0" indent="0">
              <a:buNone/>
            </a:pPr>
            <a:r>
              <a:rPr lang="ru-RU" b="1" i="1" dirty="0">
                <a:solidFill>
                  <a:srgbClr val="0000CC"/>
                </a:solidFill>
              </a:rPr>
              <a:t>Простые (статические) методы</a:t>
            </a:r>
            <a:r>
              <a:rPr lang="ru-RU" dirty="0"/>
              <a:t> оценки инвестиций основываются на </a:t>
            </a:r>
            <a:endParaRPr lang="ru-RU" dirty="0" smtClean="0"/>
          </a:p>
          <a:p>
            <a:r>
              <a:rPr lang="ru-RU" dirty="0" smtClean="0"/>
              <a:t>учетном </a:t>
            </a:r>
            <a:r>
              <a:rPr lang="ru-RU" dirty="0"/>
              <a:t>(</a:t>
            </a:r>
            <a:r>
              <a:rPr lang="ru-RU" dirty="0">
                <a:solidFill>
                  <a:srgbClr val="CC0000"/>
                </a:solidFill>
              </a:rPr>
              <a:t>бухгалтерском</a:t>
            </a:r>
            <a:r>
              <a:rPr lang="ru-RU" dirty="0"/>
              <a:t>) сопоставлении затрат и выгод, </a:t>
            </a:r>
            <a:endParaRPr lang="ru-RU" dirty="0" smtClean="0"/>
          </a:p>
          <a:p>
            <a:r>
              <a:rPr lang="ru-RU" i="1" dirty="0" smtClean="0">
                <a:solidFill>
                  <a:srgbClr val="CC0000"/>
                </a:solidFill>
              </a:rPr>
              <a:t>без </a:t>
            </a:r>
            <a:r>
              <a:rPr lang="ru-RU" i="1" dirty="0">
                <a:solidFill>
                  <a:srgbClr val="CC0000"/>
                </a:solidFill>
              </a:rPr>
              <a:t>введения в анализ риска и временной стоимости денег</a:t>
            </a:r>
            <a:r>
              <a:rPr lang="ru-RU" dirty="0"/>
              <a:t>.</a:t>
            </a:r>
            <a:endParaRPr 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45884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332656"/>
            <a:ext cx="6480720" cy="1728192"/>
          </a:xfrm>
        </p:spPr>
        <p:txBody>
          <a:bodyPr>
            <a:noAutofit/>
          </a:bodyPr>
          <a:lstStyle/>
          <a:p>
            <a:pPr algn="l"/>
            <a:r>
              <a:rPr lang="ru-RU" sz="3600" b="1" dirty="0" smtClean="0">
                <a:solidFill>
                  <a:srgbClr val="0000CC"/>
                </a:solidFill>
              </a:rPr>
              <a:t>Критерии простых методов обоснования инвестиционных решений:</a:t>
            </a:r>
            <a:endParaRPr lang="ru-RU" sz="3600" b="1" dirty="0">
              <a:solidFill>
                <a:srgbClr val="0000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b="1" i="1" dirty="0" smtClean="0"/>
              <a:t>сравнение </a:t>
            </a:r>
            <a:r>
              <a:rPr lang="ru-RU" b="1" i="1" dirty="0" smtClean="0">
                <a:solidFill>
                  <a:srgbClr val="CC0000"/>
                </a:solidFill>
              </a:rPr>
              <a:t>затрат</a:t>
            </a:r>
            <a:r>
              <a:rPr lang="ru-RU" b="1" i="1" dirty="0" smtClean="0"/>
              <a:t> в расчете на одну </a:t>
            </a:r>
            <a:r>
              <a:rPr lang="ru-RU" b="1" i="1" dirty="0" smtClean="0">
                <a:solidFill>
                  <a:srgbClr val="CC0000"/>
                </a:solidFill>
              </a:rPr>
              <a:t>натуральную единицу результирующего </a:t>
            </a:r>
            <a:r>
              <a:rPr lang="ru-RU" b="1" i="1" dirty="0" smtClean="0"/>
              <a:t>показателя.</a:t>
            </a:r>
            <a:r>
              <a:rPr lang="ru-RU" i="1" dirty="0" smtClean="0"/>
              <a:t> </a:t>
            </a:r>
            <a:r>
              <a:rPr lang="ru-RU" dirty="0" smtClean="0"/>
              <a:t>При этом из альтернативных вариантов наилучшим оказывается тот, который характеризуется минимумом издержек;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 startAt="2"/>
            </a:pPr>
            <a:r>
              <a:rPr lang="ru-RU" b="1" i="1" dirty="0" smtClean="0"/>
              <a:t>расчет </a:t>
            </a:r>
            <a:r>
              <a:rPr lang="ru-RU" b="1" i="1" dirty="0" smtClean="0">
                <a:solidFill>
                  <a:srgbClr val="CC0000"/>
                </a:solidFill>
              </a:rPr>
              <a:t>простой нормы рентабельности </a:t>
            </a:r>
            <a:r>
              <a:rPr lang="ru-RU" b="1" i="1" dirty="0" smtClean="0"/>
              <a:t>инвестиций</a:t>
            </a:r>
            <a:r>
              <a:rPr lang="en-US" b="1" i="1" dirty="0" smtClean="0"/>
              <a:t> </a:t>
            </a:r>
            <a:r>
              <a:rPr lang="en-US" b="1" i="1" dirty="0" smtClean="0">
                <a:solidFill>
                  <a:srgbClr val="CC0000"/>
                </a:solidFill>
              </a:rPr>
              <a:t>ROI</a:t>
            </a:r>
            <a:r>
              <a:rPr lang="en-US" b="1" i="1" dirty="0" smtClean="0">
                <a:solidFill>
                  <a:srgbClr val="FF0000"/>
                </a:solidFill>
              </a:rPr>
              <a:t> </a:t>
            </a:r>
            <a:r>
              <a:rPr lang="ru-RU" b="1" i="1" dirty="0" smtClean="0"/>
              <a:t>(</a:t>
            </a:r>
            <a:r>
              <a:rPr lang="en-US" b="1" i="1" dirty="0" smtClean="0"/>
              <a:t>return on investment)</a:t>
            </a:r>
            <a:r>
              <a:rPr lang="ru-RU" b="1" i="1" dirty="0" smtClean="0"/>
              <a:t>.</a:t>
            </a:r>
          </a:p>
          <a:p>
            <a:pPr>
              <a:buNone/>
            </a:pPr>
            <a:r>
              <a:rPr lang="en-US" b="1" i="1" dirty="0" smtClean="0">
                <a:solidFill>
                  <a:srgbClr val="CC0000"/>
                </a:solidFill>
              </a:rPr>
              <a:t>ROI </a:t>
            </a:r>
            <a:r>
              <a:rPr lang="ru-RU" b="1" i="1" dirty="0" smtClean="0"/>
              <a:t>- </a:t>
            </a:r>
            <a:r>
              <a:rPr lang="ru-RU" dirty="0" smtClean="0"/>
              <a:t>это отношение среднегодовой прибыли к инвестициям. </a:t>
            </a:r>
          </a:p>
          <a:p>
            <a:pPr>
              <a:buNone/>
            </a:pPr>
            <a:r>
              <a:rPr lang="ru-RU" dirty="0" smtClean="0"/>
              <a:t>Оценка эффективности базируется на </a:t>
            </a:r>
            <a:r>
              <a:rPr lang="ru-RU" dirty="0" smtClean="0">
                <a:solidFill>
                  <a:srgbClr val="0000CC"/>
                </a:solidFill>
              </a:rPr>
              <a:t>сопоставлении усредненного значения доходности </a:t>
            </a:r>
            <a:r>
              <a:rPr lang="ru-RU" dirty="0" smtClean="0"/>
              <a:t>вложенных средств </a:t>
            </a:r>
            <a:r>
              <a:rPr lang="ru-RU" dirty="0" smtClean="0">
                <a:solidFill>
                  <a:srgbClr val="0000CC"/>
                </a:solidFill>
              </a:rPr>
              <a:t>с целевым коэффициентом доходности активов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sz="3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636</TotalTime>
  <Words>2504</Words>
  <Application>Microsoft Office PowerPoint</Application>
  <PresentationFormat>Экран (4:3)</PresentationFormat>
  <Paragraphs>286</Paragraphs>
  <Slides>64</Slides>
  <Notes>5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64</vt:i4>
      </vt:variant>
    </vt:vector>
  </HeadingPairs>
  <TitlesOfParts>
    <vt:vector size="71" baseType="lpstr">
      <vt:lpstr>Arial</vt:lpstr>
      <vt:lpstr>Calibri</vt:lpstr>
      <vt:lpstr>Cambria Math</vt:lpstr>
      <vt:lpstr>Symbol</vt:lpstr>
      <vt:lpstr>Times New Roman</vt:lpstr>
      <vt:lpstr>Тема Office</vt:lpstr>
      <vt:lpstr>Equation</vt:lpstr>
      <vt:lpstr>Тема 6_7. МЕТОДЫ ОЦЕНКИ ЭФФЕКТИВНОСТИ ПРОЕКТНЫХ РЕШЕНИЙ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Критерии простых методов обоснования инвестиционных решений: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Простые методы оценки инвестиций не учитывают: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1) Чистая приведенная ценность NPV (Net Present Value)</vt:lpstr>
      <vt:lpstr>Презентация PowerPoint</vt:lpstr>
      <vt:lpstr>Презентация PowerPoint</vt:lpstr>
      <vt:lpstr>Область применения:  </vt:lpstr>
      <vt:lpstr>Достоинства критерия:  </vt:lpstr>
      <vt:lpstr>Недостатки критерия: </vt:lpstr>
      <vt:lpstr>NPV &gt; 0 означает:</vt:lpstr>
      <vt:lpstr>Допущения NPV:</vt:lpstr>
      <vt:lpstr>Презентация PowerPoint</vt:lpstr>
      <vt:lpstr>Презентация PowerPoint</vt:lpstr>
      <vt:lpstr>Презентация PowerPoint</vt:lpstr>
      <vt:lpstr> 2) Внутренняя ставка доходности (IRR) </vt:lpstr>
      <vt:lpstr>Презентация PowerPoint</vt:lpstr>
      <vt:lpstr>Презентация PowerPoint</vt:lpstr>
      <vt:lpstr>Определение IRR </vt:lpstr>
      <vt:lpstr>Презентация PowerPoint</vt:lpstr>
      <vt:lpstr>Недостатки критерия:</vt:lpstr>
      <vt:lpstr>Презентация PowerPoint</vt:lpstr>
      <vt:lpstr>Достоинства критерия:  </vt:lpstr>
      <vt:lpstr>Презентация PowerPoint</vt:lpstr>
      <vt:lpstr>Презентация PowerPoint</vt:lpstr>
      <vt:lpstr>Презентация PowerPoint</vt:lpstr>
      <vt:lpstr>4) Срок окупаемости (РВ payback period) </vt:lpstr>
      <vt:lpstr>Презентация PowerPoint</vt:lpstr>
      <vt:lpstr>Достоинства критерия: </vt:lpstr>
      <vt:lpstr>5) Эквивалентный годовой доход (аннуитет) ECF</vt:lpstr>
      <vt:lpstr>Область применения:  </vt:lpstr>
      <vt:lpstr>Достоинства критерия:  </vt:lpstr>
      <vt:lpstr>Презентация PowerPoint</vt:lpstr>
      <vt:lpstr>Пример. Рассчитать основные критерии эффективности двух инвестиционных проектов.</vt:lpstr>
      <vt:lpstr>Презентация PowerPoint</vt:lpstr>
      <vt:lpstr>Презентация PowerPoint</vt:lpstr>
      <vt:lpstr>Рассчитаем критерии проекта: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Литература: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4. Методы оценки эффективности инвестиционных проектов</dc:title>
  <dc:creator>Tilly</dc:creator>
  <cp:lastModifiedBy>Татьяна Якубовская</cp:lastModifiedBy>
  <cp:revision>73</cp:revision>
  <dcterms:created xsi:type="dcterms:W3CDTF">2014-10-01T17:27:10Z</dcterms:created>
  <dcterms:modified xsi:type="dcterms:W3CDTF">2021-12-24T08:27:54Z</dcterms:modified>
</cp:coreProperties>
</file>